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30"/>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7" r:id="rId23"/>
    <p:sldId id="276" r:id="rId24"/>
    <p:sldId id="278" r:id="rId25"/>
    <p:sldId id="279" r:id="rId26"/>
    <p:sldId id="280" r:id="rId27"/>
    <p:sldId id="323" r:id="rId28"/>
    <p:sldId id="331"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64610" autoAdjust="0"/>
  </p:normalViewPr>
  <p:slideViewPr>
    <p:cSldViewPr snapToGrid="0">
      <p:cViewPr varScale="1">
        <p:scale>
          <a:sx n="99" d="100"/>
          <a:sy n="99" d="100"/>
        </p:scale>
        <p:origin x="78" y="162"/>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8A4284-3158-416F-B409-2BFAF1C3B77A}" type="datetimeFigureOut">
              <a:rPr kumimoji="1" lang="ja-JP" altLang="en-US" smtClean="0"/>
              <a:t>2019/4/17</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1009E5-B662-4620-87CB-8F42CA877E37}" type="slidenum">
              <a:rPr kumimoji="1" lang="ja-JP" altLang="en-US" smtClean="0"/>
              <a:t>‹#›</a:t>
            </a:fld>
            <a:endParaRPr kumimoji="1" lang="ja-JP" altLang="en-US"/>
          </a:p>
        </p:txBody>
      </p:sp>
    </p:spTree>
    <p:extLst>
      <p:ext uri="{BB962C8B-B14F-4D97-AF65-F5344CB8AC3E}">
        <p14:creationId xmlns:p14="http://schemas.microsoft.com/office/powerpoint/2010/main" val="12114628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21009E5-B662-4620-87CB-8F42CA877E37}" type="slidenum">
              <a:rPr kumimoji="1" lang="ja-JP" altLang="en-US" smtClean="0"/>
              <a:t>16</a:t>
            </a:fld>
            <a:endParaRPr kumimoji="1" lang="ja-JP" altLang="en-US"/>
          </a:p>
        </p:txBody>
      </p:sp>
    </p:spTree>
    <p:extLst>
      <p:ext uri="{BB962C8B-B14F-4D97-AF65-F5344CB8AC3E}">
        <p14:creationId xmlns:p14="http://schemas.microsoft.com/office/powerpoint/2010/main" val="9000779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21009E5-B662-4620-87CB-8F42CA877E37}" type="slidenum">
              <a:rPr kumimoji="1" lang="ja-JP" altLang="en-US" smtClean="0"/>
              <a:t>20</a:t>
            </a:fld>
            <a:endParaRPr kumimoji="1" lang="ja-JP" altLang="en-US"/>
          </a:p>
        </p:txBody>
      </p:sp>
    </p:spTree>
    <p:extLst>
      <p:ext uri="{BB962C8B-B14F-4D97-AF65-F5344CB8AC3E}">
        <p14:creationId xmlns:p14="http://schemas.microsoft.com/office/powerpoint/2010/main" val="36399480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 イメージ プレースホルダー 1">
            <a:extLst>
              <a:ext uri="{FF2B5EF4-FFF2-40B4-BE49-F238E27FC236}">
                <a16:creationId xmlns:a16="http://schemas.microsoft.com/office/drawing/2014/main" id="{E68B0F10-B203-47EE-BD3E-BDB4418ED98C}"/>
              </a:ext>
            </a:extLst>
          </p:cNvPr>
          <p:cNvSpPr>
            <a:spLocks noGrp="1" noRot="1" noChangeAspect="1" noChangeArrowheads="1" noTextEdit="1"/>
          </p:cNvSpPr>
          <p:nvPr>
            <p:ph type="sldImg"/>
          </p:nvPr>
        </p:nvSpPr>
        <p:spPr>
          <a:ln/>
        </p:spPr>
      </p:sp>
      <p:sp>
        <p:nvSpPr>
          <p:cNvPr id="19459" name="ノート プレースホルダー 2">
            <a:extLst>
              <a:ext uri="{FF2B5EF4-FFF2-40B4-BE49-F238E27FC236}">
                <a16:creationId xmlns:a16="http://schemas.microsoft.com/office/drawing/2014/main" id="{A6C3C89A-4C71-458D-ABA4-A8B2A03D260A}"/>
              </a:ext>
            </a:extLst>
          </p:cNvPr>
          <p:cNvSpPr>
            <a:spLocks noGrp="1" noChangeArrowheads="1"/>
          </p:cNvSpPr>
          <p:nvPr>
            <p:ph type="body" idx="1"/>
          </p:nvPr>
        </p:nvSpPr>
        <p:spPr>
          <a:noFill/>
        </p:spPr>
        <p:txBody>
          <a:bodyPr/>
          <a:lstStyle/>
          <a:p>
            <a:endParaRPr lang="ja-JP" altLang="en-US"/>
          </a:p>
        </p:txBody>
      </p:sp>
      <p:sp>
        <p:nvSpPr>
          <p:cNvPr id="19460" name="スライド番号プレースホルダー 3">
            <a:extLst>
              <a:ext uri="{FF2B5EF4-FFF2-40B4-BE49-F238E27FC236}">
                <a16:creationId xmlns:a16="http://schemas.microsoft.com/office/drawing/2014/main" id="{50785458-6340-471C-96B3-6BAD36C4DD3E}"/>
              </a:ext>
            </a:extLst>
          </p:cNvPr>
          <p:cNvSpPr>
            <a:spLocks noGrp="1"/>
          </p:cNvSpPr>
          <p:nvPr>
            <p:ph type="sldNum" sz="quarter" idx="5"/>
          </p:nvPr>
        </p:nvSpPr>
        <p:spPr>
          <a:noFill/>
        </p:spPr>
        <p:txBody>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E140003-714F-4A5F-B1F2-B0B424034525}" type="slidenum">
              <a:rPr kumimoji="1" lang="en-US" altLang="ja-JP"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1" lang="en-US" altLang="ja-JP"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2019/4/17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1211159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2019/4/17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3134918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2019/4/17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30633390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p:cNvPr>
          <p:cNvSpPr>
            <a:spLocks noGrp="1"/>
          </p:cNvSpPr>
          <p:nvPr>
            <p:ph type="ctrTitle"/>
          </p:nvPr>
        </p:nvSpPr>
        <p:spPr>
          <a:xfrm>
            <a:off x="1143000" y="1122363"/>
            <a:ext cx="6858000" cy="2387600"/>
          </a:xfrm>
        </p:spPr>
        <p:txBody>
          <a:bodyPr anchor="b"/>
          <a:lstStyle>
            <a:lvl1pPr algn="ctr">
              <a:defRPr sz="6000"/>
            </a:lvl1pPr>
          </a:lstStyle>
          <a:p>
            <a:r>
              <a:rPr lang="ja-JP" altLang="en-US"/>
              <a:t>マスター タイトルの書式設定</a:t>
            </a:r>
          </a:p>
        </p:txBody>
      </p:sp>
      <p:sp>
        <p:nvSpPr>
          <p:cNvPr id="3" name="字幕 2">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Rectangle 4">
            <a:extLst>
              <a:ext uri="{FF2B5EF4-FFF2-40B4-BE49-F238E27FC236}">
                <a16:creationId xmlns:a16="http://schemas.microsoft.com/office/drawing/2014/main" id="{D6CC093C-EE88-4CF5-B28D-B64F220E5EF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B05D19AC-B06F-424B-80D0-3E2430BCA67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4CCD66BA-CF30-4A9E-8EB7-040025152959}"/>
              </a:ext>
            </a:extLst>
          </p:cNvPr>
          <p:cNvSpPr>
            <a:spLocks noGrp="1" noChangeArrowheads="1"/>
          </p:cNvSpPr>
          <p:nvPr>
            <p:ph type="sldNum" sz="quarter" idx="12"/>
          </p:nvPr>
        </p:nvSpPr>
        <p:spPr>
          <a:ln/>
        </p:spPr>
        <p:txBody>
          <a:bodyPr/>
          <a:lstStyle>
            <a:lvl1pPr>
              <a:defRPr/>
            </a:lvl1pPr>
          </a:lstStyle>
          <a:p>
            <a:pPr>
              <a:defRPr/>
            </a:pPr>
            <a:fld id="{95AF1C86-2F9C-465D-B079-2A9047DE6A25}" type="slidenum">
              <a:rPr lang="en-US" altLang="ja-JP"/>
              <a:pPr>
                <a:defRPr/>
              </a:pPr>
              <a:t>‹#›</a:t>
            </a:fld>
            <a:endParaRPr lang="en-US" altLang="ja-JP"/>
          </a:p>
        </p:txBody>
      </p:sp>
    </p:spTree>
    <p:extLst>
      <p:ext uri="{BB962C8B-B14F-4D97-AF65-F5344CB8AC3E}">
        <p14:creationId xmlns:p14="http://schemas.microsoft.com/office/powerpoint/2010/main" val="18680288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p:cNvPr>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26D010E6-1FE7-4CEB-B932-329B66E42B5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430135D7-58A5-46A9-98F2-D081BFF55E2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A3065124-5A9C-468D-8CA5-42D29CB1CB1B}"/>
              </a:ext>
            </a:extLst>
          </p:cNvPr>
          <p:cNvSpPr>
            <a:spLocks noGrp="1" noChangeArrowheads="1"/>
          </p:cNvSpPr>
          <p:nvPr>
            <p:ph type="sldNum" sz="quarter" idx="12"/>
          </p:nvPr>
        </p:nvSpPr>
        <p:spPr>
          <a:ln/>
        </p:spPr>
        <p:txBody>
          <a:bodyPr/>
          <a:lstStyle>
            <a:lvl1pPr>
              <a:defRPr/>
            </a:lvl1pPr>
          </a:lstStyle>
          <a:p>
            <a:pPr>
              <a:defRPr/>
            </a:pPr>
            <a:fld id="{5C487448-3CB5-4922-AFA9-EFAE3944D849}" type="slidenum">
              <a:rPr lang="en-US" altLang="ja-JP"/>
              <a:pPr>
                <a:defRPr/>
              </a:pPr>
              <a:t>‹#›</a:t>
            </a:fld>
            <a:endParaRPr lang="en-US" altLang="ja-JP"/>
          </a:p>
        </p:txBody>
      </p:sp>
    </p:spTree>
    <p:extLst>
      <p:ext uri="{BB962C8B-B14F-4D97-AF65-F5344CB8AC3E}">
        <p14:creationId xmlns:p14="http://schemas.microsoft.com/office/powerpoint/2010/main" val="21661304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p:cNvPr>
          <p:cNvSpPr>
            <a:spLocks noGrp="1"/>
          </p:cNvSpPr>
          <p:nvPr>
            <p:ph type="title"/>
          </p:nvPr>
        </p:nvSpPr>
        <p:spPr>
          <a:xfrm>
            <a:off x="623888" y="1709738"/>
            <a:ext cx="7886700" cy="2852737"/>
          </a:xfrm>
        </p:spPr>
        <p:txBody>
          <a:bodyPr anchor="b"/>
          <a:lstStyle>
            <a:lvl1pPr>
              <a:defRPr sz="6000"/>
            </a:lvl1pPr>
          </a:lstStyle>
          <a:p>
            <a:r>
              <a:rPr lang="ja-JP" altLang="en-US"/>
              <a:t>マスター タイトルの書式設定</a:t>
            </a:r>
          </a:p>
        </p:txBody>
      </p:sp>
      <p:sp>
        <p:nvSpPr>
          <p:cNvPr id="3" name="テキスト プレースホルダー 2">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Rectangle 4">
            <a:extLst>
              <a:ext uri="{FF2B5EF4-FFF2-40B4-BE49-F238E27FC236}">
                <a16:creationId xmlns:a16="http://schemas.microsoft.com/office/drawing/2014/main" id="{0E82B410-5ECC-4E59-9DE9-5527AF3372F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DE54B6F1-297A-41C6-92E7-6E78AEE0ACA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0D30EE7C-0B76-4245-931A-A9CA9E94B9E9}"/>
              </a:ext>
            </a:extLst>
          </p:cNvPr>
          <p:cNvSpPr>
            <a:spLocks noGrp="1" noChangeArrowheads="1"/>
          </p:cNvSpPr>
          <p:nvPr>
            <p:ph type="sldNum" sz="quarter" idx="12"/>
          </p:nvPr>
        </p:nvSpPr>
        <p:spPr>
          <a:ln/>
        </p:spPr>
        <p:txBody>
          <a:bodyPr/>
          <a:lstStyle>
            <a:lvl1pPr>
              <a:defRPr/>
            </a:lvl1pPr>
          </a:lstStyle>
          <a:p>
            <a:pPr>
              <a:defRPr/>
            </a:pPr>
            <a:fld id="{859C7F09-C57F-433A-BE38-A97D864CE40F}" type="slidenum">
              <a:rPr lang="en-US" altLang="ja-JP"/>
              <a:pPr>
                <a:defRPr/>
              </a:pPr>
              <a:t>‹#›</a:t>
            </a:fld>
            <a:endParaRPr lang="en-US" altLang="ja-JP"/>
          </a:p>
        </p:txBody>
      </p:sp>
    </p:spTree>
    <p:extLst>
      <p:ext uri="{BB962C8B-B14F-4D97-AF65-F5344CB8AC3E}">
        <p14:creationId xmlns:p14="http://schemas.microsoft.com/office/powerpoint/2010/main" val="37073941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p:cNvPr>
          <p:cNvSpPr>
            <a:spLocks noGrp="1"/>
          </p:cNvSpPr>
          <p:nvPr>
            <p:ph sz="half" idx="1"/>
          </p:nvPr>
        </p:nvSpPr>
        <p:spPr>
          <a:xfrm>
            <a:off x="685800" y="1981200"/>
            <a:ext cx="381000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a:extLst/>
          </p:cNvPr>
          <p:cNvSpPr>
            <a:spLocks noGrp="1"/>
          </p:cNvSpPr>
          <p:nvPr>
            <p:ph sz="half" idx="2"/>
          </p:nvPr>
        </p:nvSpPr>
        <p:spPr>
          <a:xfrm>
            <a:off x="4648200" y="1981200"/>
            <a:ext cx="381000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01A8D959-7BBF-4F4C-8A88-C3499A17B0E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2B8646E6-0152-48AE-AA31-A5DA2179E9EE}"/>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4F680A31-3927-4FB4-B7F4-57557ACE3EFA}"/>
              </a:ext>
            </a:extLst>
          </p:cNvPr>
          <p:cNvSpPr>
            <a:spLocks noGrp="1" noChangeArrowheads="1"/>
          </p:cNvSpPr>
          <p:nvPr>
            <p:ph type="sldNum" sz="quarter" idx="12"/>
          </p:nvPr>
        </p:nvSpPr>
        <p:spPr>
          <a:ln/>
        </p:spPr>
        <p:txBody>
          <a:bodyPr/>
          <a:lstStyle>
            <a:lvl1pPr>
              <a:defRPr/>
            </a:lvl1pPr>
          </a:lstStyle>
          <a:p>
            <a:pPr>
              <a:defRPr/>
            </a:pPr>
            <a:fld id="{8DD9D462-56AA-4A03-A358-3057E9564A09}" type="slidenum">
              <a:rPr lang="en-US" altLang="ja-JP"/>
              <a:pPr>
                <a:defRPr/>
              </a:pPr>
              <a:t>‹#›</a:t>
            </a:fld>
            <a:endParaRPr lang="en-US" altLang="ja-JP"/>
          </a:p>
        </p:txBody>
      </p:sp>
    </p:spTree>
    <p:extLst>
      <p:ext uri="{BB962C8B-B14F-4D97-AF65-F5344CB8AC3E}">
        <p14:creationId xmlns:p14="http://schemas.microsoft.com/office/powerpoint/2010/main" val="18241834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p:cNvPr>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a:extLst/>
          </p:cNvPr>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a:extLst/>
          </p:cNvPr>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BAE0D51A-3D47-4B2E-98FE-722D821C265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BA736225-6CBE-4220-9D39-7938A409470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CCA849DA-11AB-46FE-98E2-C39F9B488F09}"/>
              </a:ext>
            </a:extLst>
          </p:cNvPr>
          <p:cNvSpPr>
            <a:spLocks noGrp="1" noChangeArrowheads="1"/>
          </p:cNvSpPr>
          <p:nvPr>
            <p:ph type="sldNum" sz="quarter" idx="12"/>
          </p:nvPr>
        </p:nvSpPr>
        <p:spPr>
          <a:ln/>
        </p:spPr>
        <p:txBody>
          <a:bodyPr/>
          <a:lstStyle>
            <a:lvl1pPr>
              <a:defRPr/>
            </a:lvl1pPr>
          </a:lstStyle>
          <a:p>
            <a:pPr>
              <a:defRPr/>
            </a:pPr>
            <a:fld id="{59DAFC2A-C311-470F-A0B3-BEDA8AEAB469}" type="slidenum">
              <a:rPr lang="en-US" altLang="ja-JP"/>
              <a:pPr>
                <a:defRPr/>
              </a:pPr>
              <a:t>‹#›</a:t>
            </a:fld>
            <a:endParaRPr lang="en-US" altLang="ja-JP"/>
          </a:p>
        </p:txBody>
      </p:sp>
    </p:spTree>
    <p:extLst>
      <p:ext uri="{BB962C8B-B14F-4D97-AF65-F5344CB8AC3E}">
        <p14:creationId xmlns:p14="http://schemas.microsoft.com/office/powerpoint/2010/main" val="1146322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p:cNvPr>
          <p:cNvSpPr>
            <a:spLocks noGrp="1"/>
          </p:cNvSpPr>
          <p:nvPr>
            <p:ph type="title"/>
          </p:nvPr>
        </p:nvSpPr>
        <p:spPr/>
        <p:txBody>
          <a:bodyPr/>
          <a:lstStyle/>
          <a:p>
            <a:r>
              <a:rPr lang="ja-JP" altLang="en-US"/>
              <a:t>マスター タイトルの書式設定</a:t>
            </a:r>
          </a:p>
        </p:txBody>
      </p:sp>
      <p:sp>
        <p:nvSpPr>
          <p:cNvPr id="3" name="Rectangle 4">
            <a:extLst>
              <a:ext uri="{FF2B5EF4-FFF2-40B4-BE49-F238E27FC236}">
                <a16:creationId xmlns:a16="http://schemas.microsoft.com/office/drawing/2014/main" id="{D519D73F-FB24-45A1-BD0F-953A47EB3F1B}"/>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BB9B71A4-62E9-45A0-8D2D-80086195E0C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97185C37-CD17-4202-9C4B-C365F49AD1C9}"/>
              </a:ext>
            </a:extLst>
          </p:cNvPr>
          <p:cNvSpPr>
            <a:spLocks noGrp="1" noChangeArrowheads="1"/>
          </p:cNvSpPr>
          <p:nvPr>
            <p:ph type="sldNum" sz="quarter" idx="12"/>
          </p:nvPr>
        </p:nvSpPr>
        <p:spPr>
          <a:ln/>
        </p:spPr>
        <p:txBody>
          <a:bodyPr/>
          <a:lstStyle>
            <a:lvl1pPr>
              <a:defRPr/>
            </a:lvl1pPr>
          </a:lstStyle>
          <a:p>
            <a:pPr>
              <a:defRPr/>
            </a:pPr>
            <a:fld id="{6664154E-F866-455A-B0E2-63995D603BD2}" type="slidenum">
              <a:rPr lang="en-US" altLang="ja-JP"/>
              <a:pPr>
                <a:defRPr/>
              </a:pPr>
              <a:t>‹#›</a:t>
            </a:fld>
            <a:endParaRPr lang="en-US" altLang="ja-JP"/>
          </a:p>
        </p:txBody>
      </p:sp>
    </p:spTree>
    <p:extLst>
      <p:ext uri="{BB962C8B-B14F-4D97-AF65-F5344CB8AC3E}">
        <p14:creationId xmlns:p14="http://schemas.microsoft.com/office/powerpoint/2010/main" val="38147609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397A2CF-B8A5-42D6-A9A6-C7BB15AC817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B7C9A6BA-2168-4F99-9C06-36D1B4CB9F63}"/>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25B9360B-639B-4804-8BC2-83CE98D8FCF9}"/>
              </a:ext>
            </a:extLst>
          </p:cNvPr>
          <p:cNvSpPr>
            <a:spLocks noGrp="1" noChangeArrowheads="1"/>
          </p:cNvSpPr>
          <p:nvPr>
            <p:ph type="sldNum" sz="quarter" idx="12"/>
          </p:nvPr>
        </p:nvSpPr>
        <p:spPr>
          <a:ln/>
        </p:spPr>
        <p:txBody>
          <a:bodyPr/>
          <a:lstStyle>
            <a:lvl1pPr>
              <a:defRPr/>
            </a:lvl1pPr>
          </a:lstStyle>
          <a:p>
            <a:pPr>
              <a:defRPr/>
            </a:pPr>
            <a:fld id="{036D1D60-0D6B-4FCD-B8BF-C53CB23811DB}" type="slidenum">
              <a:rPr lang="en-US" altLang="ja-JP"/>
              <a:pPr>
                <a:defRPr/>
              </a:pPr>
              <a:t>‹#›</a:t>
            </a:fld>
            <a:endParaRPr lang="en-US" altLang="ja-JP"/>
          </a:p>
        </p:txBody>
      </p:sp>
    </p:spTree>
    <p:extLst>
      <p:ext uri="{BB962C8B-B14F-4D97-AF65-F5344CB8AC3E}">
        <p14:creationId xmlns:p14="http://schemas.microsoft.com/office/powerpoint/2010/main" val="33166521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コンテンツ プレースホルダー 2">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7AA4DF09-5568-48EA-AF7D-AC89534F19F7}"/>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442D4B88-F13A-4939-B5BB-797A9DC6415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69CB3D47-24EB-486A-8CB5-0F8A98444247}"/>
              </a:ext>
            </a:extLst>
          </p:cNvPr>
          <p:cNvSpPr>
            <a:spLocks noGrp="1" noChangeArrowheads="1"/>
          </p:cNvSpPr>
          <p:nvPr>
            <p:ph type="sldNum" sz="quarter" idx="12"/>
          </p:nvPr>
        </p:nvSpPr>
        <p:spPr>
          <a:ln/>
        </p:spPr>
        <p:txBody>
          <a:bodyPr/>
          <a:lstStyle>
            <a:lvl1pPr>
              <a:defRPr/>
            </a:lvl1pPr>
          </a:lstStyle>
          <a:p>
            <a:pPr>
              <a:defRPr/>
            </a:pPr>
            <a:fld id="{D19771C2-C5FF-4C10-AB73-335DC361B80C}" type="slidenum">
              <a:rPr lang="en-US" altLang="ja-JP"/>
              <a:pPr>
                <a:defRPr/>
              </a:pPr>
              <a:t>‹#›</a:t>
            </a:fld>
            <a:endParaRPr lang="en-US" altLang="ja-JP"/>
          </a:p>
        </p:txBody>
      </p:sp>
    </p:spTree>
    <p:extLst>
      <p:ext uri="{BB962C8B-B14F-4D97-AF65-F5344CB8AC3E}">
        <p14:creationId xmlns:p14="http://schemas.microsoft.com/office/powerpoint/2010/main" val="39493404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2019/4/17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27297537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図プレースホルダー 2">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1072F17D-B599-435A-9768-D41134030B0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8F498229-092B-40C9-9616-47F723AEE6F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4653DBFF-0FEF-4B2C-95A7-7A0BED0D9637}"/>
              </a:ext>
            </a:extLst>
          </p:cNvPr>
          <p:cNvSpPr>
            <a:spLocks noGrp="1" noChangeArrowheads="1"/>
          </p:cNvSpPr>
          <p:nvPr>
            <p:ph type="sldNum" sz="quarter" idx="12"/>
          </p:nvPr>
        </p:nvSpPr>
        <p:spPr>
          <a:ln/>
        </p:spPr>
        <p:txBody>
          <a:bodyPr/>
          <a:lstStyle>
            <a:lvl1pPr>
              <a:defRPr/>
            </a:lvl1pPr>
          </a:lstStyle>
          <a:p>
            <a:pPr>
              <a:defRPr/>
            </a:pPr>
            <a:fld id="{7286C619-147F-4584-B0B6-D6C8C36515E9}" type="slidenum">
              <a:rPr lang="en-US" altLang="ja-JP"/>
              <a:pPr>
                <a:defRPr/>
              </a:pPr>
              <a:t>‹#›</a:t>
            </a:fld>
            <a:endParaRPr lang="en-US" altLang="ja-JP"/>
          </a:p>
        </p:txBody>
      </p:sp>
    </p:spTree>
    <p:extLst>
      <p:ext uri="{BB962C8B-B14F-4D97-AF65-F5344CB8AC3E}">
        <p14:creationId xmlns:p14="http://schemas.microsoft.com/office/powerpoint/2010/main" val="9646412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p:cNvPr>
          <p:cNvSpPr>
            <a:spLocks noGrp="1"/>
          </p:cNvSpPr>
          <p:nvPr>
            <p:ph type="title"/>
          </p:nvPr>
        </p:nvSpPr>
        <p:spPr/>
        <p:txBody>
          <a:bodyPr/>
          <a:lstStyle/>
          <a:p>
            <a:r>
              <a:rPr lang="ja-JP" altLang="en-US"/>
              <a:t>マスター タイトルの書式設定</a:t>
            </a:r>
          </a:p>
        </p:txBody>
      </p:sp>
      <p:sp>
        <p:nvSpPr>
          <p:cNvPr id="3" name="縦書きテキスト プレースホルダー 2">
            <a:extLst/>
          </p:cNvPr>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AD6B029B-9C02-4FCC-B66A-96C5E8ED1CA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D590B8F4-9946-4037-9D89-8E0DC84645E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6CE32C-C016-49AA-AF49-ACE43BA764FD}"/>
              </a:ext>
            </a:extLst>
          </p:cNvPr>
          <p:cNvSpPr>
            <a:spLocks noGrp="1" noChangeArrowheads="1"/>
          </p:cNvSpPr>
          <p:nvPr>
            <p:ph type="sldNum" sz="quarter" idx="12"/>
          </p:nvPr>
        </p:nvSpPr>
        <p:spPr>
          <a:ln/>
        </p:spPr>
        <p:txBody>
          <a:bodyPr/>
          <a:lstStyle>
            <a:lvl1pPr>
              <a:defRPr/>
            </a:lvl1pPr>
          </a:lstStyle>
          <a:p>
            <a:pPr>
              <a:defRPr/>
            </a:pPr>
            <a:fld id="{62241069-C0F0-44BE-8249-D89DFE7B9768}" type="slidenum">
              <a:rPr lang="en-US" altLang="ja-JP"/>
              <a:pPr>
                <a:defRPr/>
              </a:pPr>
              <a:t>‹#›</a:t>
            </a:fld>
            <a:endParaRPr lang="en-US" altLang="ja-JP"/>
          </a:p>
        </p:txBody>
      </p:sp>
    </p:spTree>
    <p:extLst>
      <p:ext uri="{BB962C8B-B14F-4D97-AF65-F5344CB8AC3E}">
        <p14:creationId xmlns:p14="http://schemas.microsoft.com/office/powerpoint/2010/main" val="14616140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p:cNvPr>
          <p:cNvSpPr>
            <a:spLocks noGrp="1"/>
          </p:cNvSpPr>
          <p:nvPr>
            <p:ph type="title" orient="vert"/>
          </p:nvPr>
        </p:nvSpPr>
        <p:spPr>
          <a:xfrm>
            <a:off x="6515100" y="609600"/>
            <a:ext cx="1943100" cy="5486400"/>
          </a:xfrm>
        </p:spPr>
        <p:txBody>
          <a:bodyPr vert="eaVert"/>
          <a:lstStyle/>
          <a:p>
            <a:r>
              <a:rPr lang="ja-JP" altLang="en-US"/>
              <a:t>マスター タイトルの書式設定</a:t>
            </a:r>
          </a:p>
        </p:txBody>
      </p:sp>
      <p:sp>
        <p:nvSpPr>
          <p:cNvPr id="3" name="縦書きテキスト プレースホルダー 2">
            <a:extLst/>
          </p:cNvPr>
          <p:cNvSpPr>
            <a:spLocks noGrp="1"/>
          </p:cNvSpPr>
          <p:nvPr>
            <p:ph type="body" orient="vert" idx="1"/>
          </p:nvPr>
        </p:nvSpPr>
        <p:spPr>
          <a:xfrm>
            <a:off x="685800" y="609600"/>
            <a:ext cx="5676900" cy="54864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720DD58-DAB3-4411-A8C2-FA9616571B7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A663FE23-823A-471C-9256-0A5E6AE158E8}"/>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080AC22C-45F2-4149-ADCC-50726317BF2D}"/>
              </a:ext>
            </a:extLst>
          </p:cNvPr>
          <p:cNvSpPr>
            <a:spLocks noGrp="1" noChangeArrowheads="1"/>
          </p:cNvSpPr>
          <p:nvPr>
            <p:ph type="sldNum" sz="quarter" idx="12"/>
          </p:nvPr>
        </p:nvSpPr>
        <p:spPr>
          <a:ln/>
        </p:spPr>
        <p:txBody>
          <a:bodyPr/>
          <a:lstStyle>
            <a:lvl1pPr>
              <a:defRPr/>
            </a:lvl1pPr>
          </a:lstStyle>
          <a:p>
            <a:pPr>
              <a:defRPr/>
            </a:pPr>
            <a:fld id="{F9D711EE-F21B-4E72-827A-83754070867F}" type="slidenum">
              <a:rPr lang="en-US" altLang="ja-JP"/>
              <a:pPr>
                <a:defRPr/>
              </a:pPr>
              <a:t>‹#›</a:t>
            </a:fld>
            <a:endParaRPr lang="en-US" altLang="ja-JP"/>
          </a:p>
        </p:txBody>
      </p:sp>
    </p:spTree>
    <p:extLst>
      <p:ext uri="{BB962C8B-B14F-4D97-AF65-F5344CB8AC3E}">
        <p14:creationId xmlns:p14="http://schemas.microsoft.com/office/powerpoint/2010/main" val="2376225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2019/4/17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1218489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9D692C4-CDF7-412A-8AD1-B2949DEB712D}" type="datetimeFigureOut">
              <a:rPr kumimoji="1" lang="ja-JP" altLang="en-US" smtClean="0"/>
              <a:t>2019/4/17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2047446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9D692C4-CDF7-412A-8AD1-B2949DEB712D}" type="datetimeFigureOut">
              <a:rPr kumimoji="1" lang="ja-JP" altLang="en-US" smtClean="0"/>
              <a:t>2019/4/17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4057594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9D692C4-CDF7-412A-8AD1-B2949DEB712D}" type="datetimeFigureOut">
              <a:rPr kumimoji="1" lang="ja-JP" altLang="en-US" smtClean="0"/>
              <a:t>2019/4/17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3872387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D692C4-CDF7-412A-8AD1-B2949DEB712D}" type="datetimeFigureOut">
              <a:rPr kumimoji="1" lang="ja-JP" altLang="en-US" smtClean="0"/>
              <a:t>2019/4/17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381977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9D692C4-CDF7-412A-8AD1-B2949DEB712D}" type="datetimeFigureOut">
              <a:rPr kumimoji="1" lang="ja-JP" altLang="en-US" smtClean="0"/>
              <a:t>2019/4/17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814098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9D692C4-CDF7-412A-8AD1-B2949DEB712D}" type="datetimeFigureOut">
              <a:rPr kumimoji="1" lang="ja-JP" altLang="en-US" smtClean="0"/>
              <a:t>2019/4/17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927397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D692C4-CDF7-412A-8AD1-B2949DEB712D}" type="datetimeFigureOut">
              <a:rPr kumimoji="1" lang="ja-JP" altLang="en-US" smtClean="0"/>
              <a:t>2019/4/17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7486252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FDB3AFA-C7A7-4E3B-86EB-1CD24C9A8BC2}"/>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C49291F9-BE93-4966-8EBA-569D0A7EED55}"/>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582D2BBB-AAB5-4612-AB04-5C8B7E0C9C83}"/>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ltLang="ja-JP"/>
          </a:p>
        </p:txBody>
      </p:sp>
      <p:sp>
        <p:nvSpPr>
          <p:cNvPr id="1029" name="Rectangle 5">
            <a:extLst>
              <a:ext uri="{FF2B5EF4-FFF2-40B4-BE49-F238E27FC236}">
                <a16:creationId xmlns:a16="http://schemas.microsoft.com/office/drawing/2014/main" id="{12FDA520-4692-498F-9287-1A2D16CA4055}"/>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ltLang="ja-JP"/>
          </a:p>
        </p:txBody>
      </p:sp>
      <p:sp>
        <p:nvSpPr>
          <p:cNvPr id="1030" name="Rectangle 6">
            <a:extLst>
              <a:ext uri="{FF2B5EF4-FFF2-40B4-BE49-F238E27FC236}">
                <a16:creationId xmlns:a16="http://schemas.microsoft.com/office/drawing/2014/main" id="{167CF996-703E-46A4-B8FF-2ADB3E595D50}"/>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36DC4B2B-E7ED-409A-8E82-1EAC80B103B5}" type="slidenum">
              <a:rPr lang="en-US" altLang="ja-JP"/>
              <a:pPr>
                <a:defRPr/>
              </a:pPr>
              <a:t>‹#›</a:t>
            </a:fld>
            <a:endParaRPr lang="en-US" altLang="ja-JP"/>
          </a:p>
        </p:txBody>
      </p:sp>
    </p:spTree>
    <p:extLst>
      <p:ext uri="{BB962C8B-B14F-4D97-AF65-F5344CB8AC3E}">
        <p14:creationId xmlns:p14="http://schemas.microsoft.com/office/powerpoint/2010/main" val="47843665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kumimoji="1" sz="4400" kern="12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E2B51F-BA1A-4959-B1BC-E734FD316BB0}"/>
              </a:ext>
            </a:extLst>
          </p:cNvPr>
          <p:cNvSpPr>
            <a:spLocks noGrp="1"/>
          </p:cNvSpPr>
          <p:nvPr>
            <p:ph type="ctrTitle"/>
          </p:nvPr>
        </p:nvSpPr>
        <p:spPr/>
        <p:txBody>
          <a:bodyPr>
            <a:normAutofit/>
          </a:bodyPr>
          <a:lstStyle/>
          <a:p>
            <a:r>
              <a:rPr kumimoji="1" lang="ja-JP" altLang="en-US" sz="4000" dirty="0">
                <a:latin typeface="ＭＳ ゴシック" panose="020B0609070205080204" pitchFamily="49" charset="-128"/>
                <a:ea typeface="ＭＳ ゴシック" panose="020B0609070205080204" pitchFamily="49" charset="-128"/>
              </a:rPr>
              <a:t>こんな時どうする？</a:t>
            </a:r>
            <a:br>
              <a:rPr kumimoji="1" lang="en-US" altLang="ja-JP" sz="4000" dirty="0">
                <a:latin typeface="ＭＳ ゴシック" panose="020B0609070205080204" pitchFamily="49" charset="-128"/>
                <a:ea typeface="ＭＳ ゴシック" panose="020B0609070205080204" pitchFamily="49" charset="-128"/>
              </a:rPr>
            </a:br>
            <a:r>
              <a:rPr kumimoji="1" lang="ja-JP" altLang="en-US" sz="4000" dirty="0">
                <a:latin typeface="ＭＳ ゴシック" panose="020B0609070205080204" pitchFamily="49" charset="-128"/>
                <a:ea typeface="ＭＳ ゴシック" panose="020B0609070205080204" pitchFamily="49" charset="-128"/>
              </a:rPr>
              <a:t>介護現場のマネジメント</a:t>
            </a:r>
            <a:r>
              <a:rPr lang="ja-JP" altLang="en-US" sz="4000" dirty="0">
                <a:latin typeface="ＭＳ ゴシック" panose="020B0609070205080204" pitchFamily="49" charset="-128"/>
                <a:ea typeface="ＭＳ ゴシック" panose="020B0609070205080204" pitchFamily="49" charset="-128"/>
              </a:rPr>
              <a:t>クイズ</a:t>
            </a:r>
            <a:endParaRPr kumimoji="1" lang="ja-JP" altLang="en-US" sz="4000" dirty="0">
              <a:latin typeface="ＭＳ ゴシック" panose="020B0609070205080204" pitchFamily="49" charset="-128"/>
              <a:ea typeface="ＭＳ ゴシック" panose="020B0609070205080204" pitchFamily="49" charset="-128"/>
            </a:endParaRPr>
          </a:p>
        </p:txBody>
      </p:sp>
      <p:sp>
        <p:nvSpPr>
          <p:cNvPr id="3" name="字幕 2">
            <a:extLst>
              <a:ext uri="{FF2B5EF4-FFF2-40B4-BE49-F238E27FC236}">
                <a16:creationId xmlns:a16="http://schemas.microsoft.com/office/drawing/2014/main" id="{12609BA0-6759-44A7-A47B-38F9D13EAA8F}"/>
              </a:ext>
            </a:extLst>
          </p:cNvPr>
          <p:cNvSpPr>
            <a:spLocks noGrp="1"/>
          </p:cNvSpPr>
          <p:nvPr>
            <p:ph type="subTitle" idx="1"/>
          </p:nvPr>
        </p:nvSpPr>
        <p:spPr/>
        <p:txBody>
          <a:bodyPr>
            <a:normAutofit/>
          </a:bodyPr>
          <a:lstStyle/>
          <a:p>
            <a:r>
              <a:rPr kumimoji="1" lang="ja-JP" altLang="en-US" sz="2800" dirty="0">
                <a:latin typeface="ＭＳ ゴシック" panose="020B0609070205080204" pitchFamily="49" charset="-128"/>
                <a:ea typeface="ＭＳ ゴシック" panose="020B0609070205080204" pitchFamily="49" charset="-128"/>
              </a:rPr>
              <a:t>～人事／労務管理編～</a:t>
            </a:r>
          </a:p>
        </p:txBody>
      </p:sp>
      <p:pic>
        <p:nvPicPr>
          <p:cNvPr id="4" name="Picture 6" descr="C:\Users\User\Downloads\ロゴ　グレイ.JPG">
            <a:extLst>
              <a:ext uri="{FF2B5EF4-FFF2-40B4-BE49-F238E27FC236}">
                <a16:creationId xmlns:a16="http://schemas.microsoft.com/office/drawing/2014/main" id="{A375A384-F07F-4E00-9274-BF5FFC570772}"/>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782679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AEF235-5331-4FAB-8F8C-868FA4BA9C4B}"/>
              </a:ext>
            </a:extLst>
          </p:cNvPr>
          <p:cNvSpPr>
            <a:spLocks noGrp="1"/>
          </p:cNvSpPr>
          <p:nvPr>
            <p:ph type="title"/>
          </p:nvPr>
        </p:nvSpPr>
        <p:spPr/>
        <p:txBody>
          <a:bodyPr>
            <a:normAutofit/>
          </a:bodyPr>
          <a:lstStyle/>
          <a:p>
            <a:pPr algn="ctr">
              <a:spcAft>
                <a:spcPts val="0"/>
              </a:spcAft>
            </a:pP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3200" kern="100" dirty="0">
                <a:latin typeface="ＭＳ ゴシック" panose="020B0609070205080204" pitchFamily="49" charset="-128"/>
                <a:ea typeface="ＭＳ ゴシック" panose="020B0609070205080204" pitchFamily="49" charset="-128"/>
                <a:cs typeface="Times New Roman" panose="02020603050405020304" pitchFamily="18" charset="0"/>
              </a:rPr>
              <a:t>夜勤予定者からの病欠連絡</a:t>
            </a: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32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0E92B49B-322F-4370-8451-A2BCF1832EB4}"/>
              </a:ext>
            </a:extLst>
          </p:cNvPr>
          <p:cNvSpPr>
            <a:spLocks noGrp="1"/>
          </p:cNvSpPr>
          <p:nvPr>
            <p:ph idx="1"/>
          </p:nvPr>
        </p:nvSpPr>
        <p:spPr/>
        <p:txBody>
          <a:bodyPr>
            <a:normAutofit/>
          </a:bodyPr>
          <a:lstStyle/>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１５時ころ、夜勤予定のスタッフから「少し熱っぽいので休みたい」と連絡がありました。</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そこで、「誰か夜勤できる人はいないか？」と日勤スタッフに聞いてみたのですが、それぞれに都合があるようで、皆が「できればやりたくない」という雰囲気です。</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休みのスタッフにも連絡をしてみましたが、誰もつながりません</a:t>
            </a:r>
            <a:r>
              <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kern="100" dirty="0" err="1">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7CABA9CA-A37D-40E5-89E3-CB8BC8FC98E0}"/>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21451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8E3797-8E3A-4CD2-8EF4-3D4F4EA482D5}"/>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＜あなたならどうしますか？＞</a:t>
            </a:r>
          </a:p>
        </p:txBody>
      </p:sp>
      <p:sp>
        <p:nvSpPr>
          <p:cNvPr id="3" name="コンテンツ プレースホルダー 2">
            <a:extLst>
              <a:ext uri="{FF2B5EF4-FFF2-40B4-BE49-F238E27FC236}">
                <a16:creationId xmlns:a16="http://schemas.microsoft.com/office/drawing/2014/main" id="{BBF19F5A-F67C-4618-98CC-35A494819379}"/>
              </a:ext>
            </a:extLst>
          </p:cNvPr>
          <p:cNvSpPr>
            <a:spLocks noGrp="1"/>
          </p:cNvSpPr>
          <p:nvPr>
            <p:ph idx="1"/>
          </p:nvPr>
        </p:nvSpPr>
        <p:spPr/>
        <p:txBody>
          <a:bodyPr>
            <a:normAutofit/>
          </a:bodyPr>
          <a:lstStyle/>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代わりがいないので出勤するように伝える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少しくらいの熱では休ませられないと伝える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自分で代打を確保するように伝える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日勤スタッフから夜勤者を指名する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日勤者同士で夜勤者を決めてもらう</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F31387F9-F925-4855-91ED-18FE31F088D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17428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① 代わりがいないので出勤するように伝える</a:t>
            </a:r>
            <a:br>
              <a:rPr lang="ja-JP"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【20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体調の回復を優先するべき</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熱がある中で無理やり出勤したところで、いつも通りに働けるでしょうか</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。今は少し熱っぽい程度であっても、夜勤中に高熱が出る可能性も否定できません。</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また、それがインフルエンザやノロウイルスなどの感染症による症状だった場合はどうでしょうか。その出勤により感染が拡大し、事業運営にもダメージを与えかねません。</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ここは、体調を戻してもらうことを優先すべきです。そして、休む条件として「必ずゆっくり休んで、一日でも早く復帰してほしい」と伝えましょう</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17B4D957-6494-477C-A114-9482E8B1BD7E}"/>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13949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② 少しくらいの熱では休ませられないと伝える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【10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今休ませるメリットの方が大きい</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この選択肢も、本質的には「代わりがいないので出勤するように伝える」と同じです。まずは体調回復を優先して考えましょう。</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今は少しくらいの熱だとしても、無理を強いることで悪化してしまい、結局長期間休むことになってしまったらどうでしょうか</a:t>
            </a: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。今のうちに十分休んでもらう方が、回復も早いのではないでしょうか。</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ただし、他のスタッフに「甘やかしている」と思われてはいけません。休むスタッフには、他スタッフに負担を強いていることを自覚してもらいましょう。</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056112B4-E1AC-4462-A054-DB0DBBEF6808}"/>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076762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③ 自分で代打を確保するように伝える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【50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責任は本人にある。しかし</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「体調不良を伝えるスタッフに、そんなことを伝えてもよいのだろうか」と思うかもしれません</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。しかし、「体調管理を怠った」という面で本人にも責任があるのは事実であり、その責任をリーダーが全て引き受けるのが最善とは思いません。</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また、自身で代理スタッフを確保するよう伝えることで、「仕事に対する責任」「シフトに穴をあけることの不利益」などを自覚し、組織人としての成長を促すことができるでしょう。</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ただし、突き放すのではなく、「このピンチを一緒に乗り切ろう」という姿勢を見せることが大切です。</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B7DE1280-5460-4CCC-8281-F621D3E60618}"/>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908198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algn="ct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④ 日勤スタッフから夜勤者を指名する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【80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「お願いする」という姿勢が必要</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適切な事業運営のためには、適切な人員が必要です。「できればやりたくない」という雰囲気があったとしても、誰かが穴埋めをしなければなりません。リーダーが勇気をもって指名する必要があるでしょう。</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なお、このような場合の指名は業務命令に近くなります。状況から考えても拒否しにくいため、対象となったスタッフは負担を強く感じる可能性が高いです。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あくまでも「お願いする」という姿勢を見せることが大切です。そして、協力してもらったことへの感謝とお礼を忘れないようにしましょう。</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BD6650F1-3873-4457-A506-311D21EFB23B}"/>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61737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algn="ct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⑤ 日勤者同士で夜勤者を決めてもらう</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【70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最終決定はリーダーがすべき！</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スタッフ間のやり取りで代理スタッフが決められるならば、何も問題ありません。しかし、「できればやりたくない」という雰囲気の中では、「誰もやってくれない」という事態に陥る可能性が高いです。「最終的にはリーダーが決める」ということをルール化しておくとよいでしょう。</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また、どのような形であっても、穴埋めを任されたスタッフは大変です。直接口には出さないかもしれませんが、不平不満を感じているものです。その負担感に見合う適切な評価や配慮ができるようにアプローチしていきましょう。</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D718BC48-516E-4FBC-A86D-1A4D568D7DA6}"/>
              </a:ext>
            </a:extLst>
          </p:cNvPr>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887182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960E40-90F8-4C40-98B3-27FA735949F0}"/>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＜リーダーへのアドバイス＞</a:t>
            </a:r>
          </a:p>
        </p:txBody>
      </p:sp>
      <p:sp>
        <p:nvSpPr>
          <p:cNvPr id="3" name="コンテンツ プレースホルダー 2">
            <a:extLst>
              <a:ext uri="{FF2B5EF4-FFF2-40B4-BE49-F238E27FC236}">
                <a16:creationId xmlns:a16="http://schemas.microsoft.com/office/drawing/2014/main" id="{19CA7263-435C-48E3-A873-1EB443AF2785}"/>
              </a:ext>
            </a:extLst>
          </p:cNvPr>
          <p:cNvSpPr>
            <a:spLocks noGrp="1"/>
          </p:cNvSpPr>
          <p:nvPr>
            <p:ph idx="1"/>
          </p:nvPr>
        </p:nvSpPr>
        <p:spPr/>
        <p:txBody>
          <a:bodyPr>
            <a:normAutofit/>
          </a:bodyPr>
          <a:lstStyle/>
          <a:p>
            <a:pPr marL="0" indent="0">
              <a:buNone/>
            </a:pPr>
            <a:r>
              <a:rPr lang="ja-JP" altLang="en-US" dirty="0">
                <a:latin typeface="ＭＳ ゴシック" panose="020B0609070205080204" pitchFamily="49" charset="-128"/>
                <a:ea typeface="ＭＳ ゴシック" panose="020B0609070205080204" pitchFamily="49" charset="-128"/>
              </a:rPr>
              <a:t>　介護保険事業としてサービスを提供するには、求められる要件を満たさなければなりません。法令違反となれば、ペナルティが課せられます。</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欠勤者の穴埋めを指示する際、リーダーは苦しい思いをするかもしれません。しかし、その後のフォローをしっかりとすることで、スタッフとの関係や職場の雰囲気は向上していきます。</a:t>
            </a:r>
            <a:endParaRPr kumimoji="1" lang="en-US" altLang="ja-JP" dirty="0">
              <a:latin typeface="ＭＳ ゴシック" panose="020B0609070205080204" pitchFamily="49" charset="-128"/>
              <a:ea typeface="ＭＳ ゴシック" panose="020B0609070205080204" pitchFamily="49" charset="-128"/>
            </a:endParaRPr>
          </a:p>
          <a:p>
            <a:pPr marL="0" indent="0">
              <a:buNone/>
            </a:pPr>
            <a:r>
              <a:rPr kumimoji="1" lang="ja-JP" altLang="en-US" dirty="0">
                <a:latin typeface="ＭＳ ゴシック" panose="020B0609070205080204" pitchFamily="49" charset="-128"/>
                <a:ea typeface="ＭＳ ゴシック" panose="020B0609070205080204" pitchFamily="49" charset="-128"/>
              </a:rPr>
              <a:t>　このような緊急事態にどう対応するか、スタッフを交えて検討し、あらかじめルール化しておくとよいでしょう。</a:t>
            </a:r>
            <a:endParaRPr lang="en-US" altLang="ja-JP" dirty="0">
              <a:latin typeface="ＭＳ ゴシック" panose="020B0609070205080204" pitchFamily="49" charset="-128"/>
              <a:ea typeface="ＭＳ ゴシック" panose="020B0609070205080204" pitchFamily="49" charset="-128"/>
            </a:endParaRPr>
          </a:p>
        </p:txBody>
      </p:sp>
      <p:pic>
        <p:nvPicPr>
          <p:cNvPr id="4" name="Picture 6" descr="C:\Users\User\Downloads\ロゴ　グレイ.JPG">
            <a:extLst>
              <a:ext uri="{FF2B5EF4-FFF2-40B4-BE49-F238E27FC236}">
                <a16:creationId xmlns:a16="http://schemas.microsoft.com/office/drawing/2014/main" id="{B9D8937A-DDCB-467D-9382-58355FC3543E}"/>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487588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AEF235-5331-4FAB-8F8C-868FA4BA9C4B}"/>
              </a:ext>
            </a:extLst>
          </p:cNvPr>
          <p:cNvSpPr>
            <a:spLocks noGrp="1"/>
          </p:cNvSpPr>
          <p:nvPr>
            <p:ph type="title"/>
          </p:nvPr>
        </p:nvSpPr>
        <p:spPr/>
        <p:txBody>
          <a:bodyPr>
            <a:normAutofit/>
          </a:bodyPr>
          <a:lstStyle/>
          <a:p>
            <a:pPr algn="ctr">
              <a:spcAft>
                <a:spcPts val="0"/>
              </a:spcAft>
            </a:pP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3200" kern="100" dirty="0">
                <a:latin typeface="ＭＳ ゴシック" panose="020B0609070205080204" pitchFamily="49" charset="-128"/>
                <a:ea typeface="ＭＳ ゴシック" panose="020B0609070205080204" pitchFamily="49" charset="-128"/>
                <a:cs typeface="Times New Roman" panose="02020603050405020304" pitchFamily="18" charset="0"/>
              </a:rPr>
              <a:t>ベテランスタッフのパワハラ！</a:t>
            </a: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32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0E92B49B-322F-4370-8451-A2BCF1832EB4}"/>
              </a:ext>
            </a:extLst>
          </p:cNvPr>
          <p:cNvSpPr>
            <a:spLocks noGrp="1"/>
          </p:cNvSpPr>
          <p:nvPr>
            <p:ph idx="1"/>
          </p:nvPr>
        </p:nvSpPr>
        <p:spPr/>
        <p:txBody>
          <a:bodyPr>
            <a:normAutofit/>
          </a:bodyPr>
          <a:lstStyle/>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入浴介助に向かったはずの新人スタッフＡが、事務所でうつむいていました。</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気になって声をかけると、一緒に入浴介助をしていた中堅スタッフＢから、「</a:t>
            </a:r>
            <a:r>
              <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お前がいると迷惑だ</a:t>
            </a:r>
            <a:r>
              <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邪魔だから来るな</a:t>
            </a:r>
            <a:r>
              <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と言われて戻ってきた」と話してくれました。</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また、「Ｂさんが怖い」「一緒に仕事をしたくない」「自信がない」と話し、かなり落ち込んでいるようです</a:t>
            </a:r>
            <a:r>
              <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kern="100" dirty="0" err="1">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D00FFD92-1528-4849-9782-BDE1512789F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962000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8E3797-8E3A-4CD2-8EF4-3D4F4EA482D5}"/>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＜あなたならどうしますか？＞</a:t>
            </a:r>
          </a:p>
        </p:txBody>
      </p:sp>
      <p:sp>
        <p:nvSpPr>
          <p:cNvPr id="3" name="コンテンツ プレースホルダー 2">
            <a:extLst>
              <a:ext uri="{FF2B5EF4-FFF2-40B4-BE49-F238E27FC236}">
                <a16:creationId xmlns:a16="http://schemas.microsoft.com/office/drawing/2014/main" id="{BBF19F5A-F67C-4618-98CC-35A494819379}"/>
              </a:ext>
            </a:extLst>
          </p:cNvPr>
          <p:cNvSpPr>
            <a:spLocks noGrp="1"/>
          </p:cNvSpPr>
          <p:nvPr>
            <p:ph idx="1"/>
          </p:nvPr>
        </p:nvSpPr>
        <p:spPr/>
        <p:txBody>
          <a:bodyPr>
            <a:normAutofit/>
          </a:bodyPr>
          <a:lstStyle/>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「早く一人前になろう！」と激励する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「戻りなさい」と伝える</a:t>
            </a:r>
            <a:endPar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Ｂを呼び出し謝罪させる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Ｂを入浴介助から外す</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ＡとＢが顔を合わせないように調整する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F46E9B69-10DE-49D3-8FCD-FD3F0F43682F}"/>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30432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AEF235-5331-4FAB-8F8C-868FA4BA9C4B}"/>
              </a:ext>
            </a:extLst>
          </p:cNvPr>
          <p:cNvSpPr>
            <a:spLocks noGrp="1"/>
          </p:cNvSpPr>
          <p:nvPr>
            <p:ph type="title"/>
          </p:nvPr>
        </p:nvSpPr>
        <p:spPr/>
        <p:txBody>
          <a:bodyPr>
            <a:normAutofit/>
          </a:bodyPr>
          <a:lstStyle/>
          <a:p>
            <a:pPr algn="ctr">
              <a:spcAft>
                <a:spcPts val="0"/>
              </a:spcAft>
            </a:pP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3200" kern="100" dirty="0">
                <a:latin typeface="ＭＳ ゴシック" panose="020B0609070205080204" pitchFamily="49" charset="-128"/>
                <a:ea typeface="ＭＳ ゴシック" panose="020B0609070205080204" pitchFamily="49" charset="-128"/>
                <a:cs typeface="Times New Roman" panose="02020603050405020304" pitchFamily="18" charset="0"/>
              </a:rPr>
              <a:t>ギリギリに出社するスタッフ！</a:t>
            </a: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32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0E92B49B-322F-4370-8451-A2BCF1832EB4}"/>
              </a:ext>
            </a:extLst>
          </p:cNvPr>
          <p:cNvSpPr>
            <a:spLocks noGrp="1"/>
          </p:cNvSpPr>
          <p:nvPr>
            <p:ph idx="1"/>
          </p:nvPr>
        </p:nvSpPr>
        <p:spPr/>
        <p:txBody>
          <a:bodyPr>
            <a:normAutofit/>
          </a:bodyPr>
          <a:lstStyle/>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ほとんどのスタッフが始業時間前に準備を整えている中で、スタッフＡは始業時間ギリギリに出社してきます。</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職場では始業時間前に申し送りを終えておくことが「当たり前」だという雰囲気があり、足並みのそろわないスタッフＡに対する不満の声が上がってきました。</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今までも何度か改善を促しているのですが、「遅刻しているわけではない」と受け入れる気配がありません</a:t>
            </a:r>
            <a:r>
              <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kern="100" dirty="0" err="1">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7137531E-206E-47B0-9519-91E3A59F4614}"/>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901755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algn="ct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① 「早く一人前になろう！」と激励する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【50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激励の前に話を聞くこと</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a:xfrm>
            <a:off x="628650" y="1825625"/>
            <a:ext cx="7886700" cy="4351338"/>
          </a:xfrm>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まずは、Ａを落ち着かせる必要があります</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。「嫌な思いをした」「今後が不安だ」といった思いを吐き出してもらうだけでも、心に余裕が生まれやすくなります。その段階までもっていくことができれば、激励の声もとどくでしょう。</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また、「あの人が嫌だから一緒に仕事をしたくない」という話は、聴くのみで共感は不要です。同じ施設に所属している以上、「Ｂと一緒に仕事をする」という前提を変えることはできません。</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激励は「本人の気持ちを切り替えさせる」ためのアプローチであり、職場環境の整備が別途必要です。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B48F70DF-1BFD-40C4-B782-E762315079EC}"/>
              </a:ext>
            </a:extLst>
          </p:cNvPr>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763838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② 「戻りなさい」と伝える</a:t>
            </a:r>
            <a:b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【20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戻ってからの行動をイメージさせる</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問答無用で「強制送還」するのではなく、何かしらの対応をしてから現場に戻す必要があります</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例えば、「確かにＢさんの態度、対応は適切ではなかった。その点については私から注意しておきます。でも、それはＡさんならもっとできるだろうと期待していたからこその言動だったのかもしれないね。今、</a:t>
            </a:r>
            <a:r>
              <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これならできそうだ！</a:t>
            </a:r>
            <a:r>
              <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と思うことはあるかな？」といった質問をしてみてはどうでしょうか。</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これからの行動を明確にすること、それをリーダーが一緒になって考えること。こういったかかわり方が、Ａの成長につながると考えます。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909D4475-7833-40BA-B5DF-A18658D876F0}"/>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129293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③ Ｂを呼び出し謝罪させる</a:t>
            </a:r>
            <a:b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【80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言い分を聞きつつも、謝罪を促す！</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どのような経緯があったとしても、同じ職場で働く仲間に対して「迷惑だ」「邪魔だ」という言葉を使ってはいけません</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しかも、利用者を前にした入浴介助中であれば、Ａは相当なショックを受けるはずです。まずはその点についてＢに説明し、発言を撤回してもらう必要があります。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また、Ｂの言い分を聞く時間も必要です。話を聞き、その上で「使ってはいけない言葉を使った」という事実に言及すること、スムーズに謝罪へとつなげることができるでしょう。</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9915B1E4-6A56-4633-94C2-680B23A82C8F}"/>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83142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④ Ｂを入浴介助から外す</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問題の本質を見極めること</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今回のようなケースで問題の本質を見間違えてしまうと、このような選択をしがちです。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事実として、Ａに対するＢの不適切な言動がありました。しかし、Ｂの入浴介助が不適切だったわけではありません。</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あくまでも、「Ｂが同じ職場で働く仲間に使ってはいけない言葉を使った」と言うことが問題なのです。その事実をしっかりと理解していれば、Ｂを入浴介助から外すことで解決する問題ではないことに気づくでしょう。</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60880401-C534-431A-A61A-158F5D4B1BFF}"/>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138800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⑤ ＡとＢが顔を合わせないように調整する</a:t>
            </a:r>
            <a:b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【30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悪口、陰口が発生するかも！？</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現状として、ＡとＢの関係に亀裂が生じています。いくらリーダーが上手く調整したとしても、その関係がいきなり修復されるわけではありません</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また、「人は接触回数が多ければ多いほど、関係性はよくなる」と言われています。顔を合わせないことで溝が深まり、お互いの仲間内で悪口、陰口が生まれる可能性もあります。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あくまでも今まで通りに仕事をしてもらい、その中でお互いを理解するための懸け橋となるように介入する。これが、リーダーに求めれられる役割だと考えます。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42CF3417-4DE4-4BCE-902F-6979BE16DBC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621389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960E40-90F8-4C40-98B3-27FA735949F0}"/>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＜リーダーへのアドバイス＞</a:t>
            </a:r>
          </a:p>
        </p:txBody>
      </p:sp>
      <p:sp>
        <p:nvSpPr>
          <p:cNvPr id="3" name="コンテンツ プレースホルダー 2">
            <a:extLst>
              <a:ext uri="{FF2B5EF4-FFF2-40B4-BE49-F238E27FC236}">
                <a16:creationId xmlns:a16="http://schemas.microsoft.com/office/drawing/2014/main" id="{19CA7263-435C-48E3-A873-1EB443AF2785}"/>
              </a:ext>
            </a:extLst>
          </p:cNvPr>
          <p:cNvSpPr>
            <a:spLocks noGrp="1"/>
          </p:cNvSpPr>
          <p:nvPr>
            <p:ph idx="1"/>
          </p:nvPr>
        </p:nvSpPr>
        <p:spPr/>
        <p:txBody>
          <a:bodyPr>
            <a:normAutofit/>
          </a:bodyPr>
          <a:lstStyle/>
          <a:p>
            <a:pPr marL="0" indent="0">
              <a:lnSpc>
                <a:spcPct val="100000"/>
              </a:lnSpc>
              <a:buNone/>
            </a:pPr>
            <a:r>
              <a:rPr lang="ja-JP" altLang="en-US" dirty="0">
                <a:latin typeface="ＭＳ ゴシック" panose="020B0609070205080204" pitchFamily="49" charset="-128"/>
                <a:ea typeface="ＭＳ ゴシック" panose="020B0609070205080204" pitchFamily="49" charset="-128"/>
              </a:rPr>
              <a:t>　スタッフ間のトラブルは、個々の事情やそこに至るまでの過程、相性の問題など、さまざまな要素が絡み合って生じるものです。そこを理解せずに介入してしまうと、余計に溝を深めてしまう可能性もあります。</a:t>
            </a:r>
            <a:endParaRPr lang="en-US" altLang="ja-JP" dirty="0">
              <a:latin typeface="ＭＳ ゴシック" panose="020B0609070205080204" pitchFamily="49" charset="-128"/>
              <a:ea typeface="ＭＳ ゴシック" panose="020B0609070205080204" pitchFamily="49" charset="-128"/>
            </a:endParaRPr>
          </a:p>
          <a:p>
            <a:pPr marL="0" indent="0">
              <a:lnSpc>
                <a:spcPct val="100000"/>
              </a:lnSpc>
              <a:buNone/>
            </a:pPr>
            <a:r>
              <a:rPr lang="ja-JP" altLang="en-US" dirty="0">
                <a:latin typeface="ＭＳ ゴシック" panose="020B0609070205080204" pitchFamily="49" charset="-128"/>
                <a:ea typeface="ＭＳ ゴシック" panose="020B0609070205080204" pitchFamily="49" charset="-128"/>
              </a:rPr>
              <a:t>　そして、「あっという間に人間関係を改善する魔法」はありません。問題の本質を見極め、冷静に判断することが、リーダーに求められる介入、問題解決の第一歩です。</a:t>
            </a:r>
            <a:endParaRPr lang="en-US" altLang="ja-JP" dirty="0">
              <a:latin typeface="ＭＳ ゴシック" panose="020B0609070205080204" pitchFamily="49" charset="-128"/>
              <a:ea typeface="ＭＳ ゴシック" panose="020B0609070205080204" pitchFamily="49" charset="-128"/>
            </a:endParaRPr>
          </a:p>
        </p:txBody>
      </p:sp>
      <p:pic>
        <p:nvPicPr>
          <p:cNvPr id="4" name="Picture 6" descr="C:\Users\User\Downloads\ロゴ　グレイ.JPG">
            <a:extLst>
              <a:ext uri="{FF2B5EF4-FFF2-40B4-BE49-F238E27FC236}">
                <a16:creationId xmlns:a16="http://schemas.microsoft.com/office/drawing/2014/main" id="{B129EA3D-2468-40A6-84CD-30F4C78BC00F}"/>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718987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a:extLst>
              <a:ext uri="{FF2B5EF4-FFF2-40B4-BE49-F238E27FC236}">
                <a16:creationId xmlns:a16="http://schemas.microsoft.com/office/drawing/2014/main" id="{F498FE3F-2043-421A-BB72-0100269E8EFD}"/>
              </a:ext>
            </a:extLst>
          </p:cNvPr>
          <p:cNvSpPr>
            <a:spLocks noGrp="1" noChangeArrowheads="1"/>
          </p:cNvSpPr>
          <p:nvPr>
            <p:ph type="title"/>
          </p:nvPr>
        </p:nvSpPr>
        <p:spPr/>
        <p:txBody>
          <a:bodyPr/>
          <a:lstStyle/>
          <a:p>
            <a:endParaRPr lang="ja-JP" altLang="en-US"/>
          </a:p>
        </p:txBody>
      </p:sp>
      <p:sp>
        <p:nvSpPr>
          <p:cNvPr id="18435" name="コンテンツ プレースホルダー 2">
            <a:extLst>
              <a:ext uri="{FF2B5EF4-FFF2-40B4-BE49-F238E27FC236}">
                <a16:creationId xmlns:a16="http://schemas.microsoft.com/office/drawing/2014/main" id="{29584FDF-9176-4EF3-BA7C-CD282C545D19}"/>
              </a:ext>
            </a:extLst>
          </p:cNvPr>
          <p:cNvSpPr>
            <a:spLocks noGrp="1" noChangeArrowheads="1"/>
          </p:cNvSpPr>
          <p:nvPr>
            <p:ph idx="1"/>
          </p:nvPr>
        </p:nvSpPr>
        <p:spPr/>
        <p:txBody>
          <a:bodyPr/>
          <a:lstStyle/>
          <a:p>
            <a:pPr marL="0" indent="0" algn="ctr">
              <a:buFontTx/>
              <a:buNone/>
            </a:pPr>
            <a:r>
              <a:rPr lang="ja-JP" altLang="en-US" sz="5400">
                <a:latin typeface="ＭＳ ゴシック" panose="020B0609070205080204" pitchFamily="49" charset="-128"/>
                <a:ea typeface="ＭＳ ゴシック" panose="020B0609070205080204" pitchFamily="49" charset="-128"/>
              </a:rPr>
              <a:t>お疲れ様でした。</a:t>
            </a:r>
          </a:p>
        </p:txBody>
      </p:sp>
      <p:pic>
        <p:nvPicPr>
          <p:cNvPr id="18436" name="Picture 6" descr="C:\Users\User\Downloads\ロゴ　グレイ.JPG">
            <a:extLst>
              <a:ext uri="{FF2B5EF4-FFF2-40B4-BE49-F238E27FC236}">
                <a16:creationId xmlns:a16="http://schemas.microsoft.com/office/drawing/2014/main" id="{16E4C179-6D2A-4C06-ABD2-4B54A35335C4}"/>
              </a:ext>
            </a:extLst>
          </p:cNvPr>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a:extLst>
              <a:ext uri="{FF2B5EF4-FFF2-40B4-BE49-F238E27FC236}">
                <a16:creationId xmlns:a16="http://schemas.microsoft.com/office/drawing/2014/main" id="{FC0398B2-AF70-4F7A-82EC-5D05831F8670}"/>
              </a:ext>
            </a:extLst>
          </p:cNvPr>
          <p:cNvSpPr>
            <a:spLocks noGrp="1" noChangeArrowheads="1"/>
          </p:cNvSpPr>
          <p:nvPr>
            <p:ph type="title"/>
          </p:nvPr>
        </p:nvSpPr>
        <p:spPr/>
        <p:txBody>
          <a:bodyPr/>
          <a:lstStyle/>
          <a:p>
            <a:endParaRPr lang="ja-JP" altLang="en-US"/>
          </a:p>
        </p:txBody>
      </p:sp>
      <p:sp>
        <p:nvSpPr>
          <p:cNvPr id="20483" name="コンテンツ プレースホルダー 2">
            <a:extLst>
              <a:ext uri="{FF2B5EF4-FFF2-40B4-BE49-F238E27FC236}">
                <a16:creationId xmlns:a16="http://schemas.microsoft.com/office/drawing/2014/main" id="{83D56D51-F21A-4DD1-BE0F-86070D9A9175}"/>
              </a:ext>
            </a:extLst>
          </p:cNvPr>
          <p:cNvSpPr>
            <a:spLocks noGrp="1" noChangeArrowheads="1"/>
          </p:cNvSpPr>
          <p:nvPr>
            <p:ph idx="1"/>
          </p:nvPr>
        </p:nvSpPr>
        <p:spPr/>
        <p:txBody>
          <a:bodyPr/>
          <a:lstStyle/>
          <a:p>
            <a:pPr marL="0" indent="0">
              <a:buFontTx/>
              <a:buNone/>
            </a:pPr>
            <a:r>
              <a:rPr lang="en-US" altLang="ja-JP" dirty="0"/>
              <a:t>【</a:t>
            </a:r>
            <a:r>
              <a:rPr lang="ja-JP" altLang="en-US" dirty="0"/>
              <a:t>教材監修</a:t>
            </a:r>
            <a:r>
              <a:rPr lang="en-US" altLang="ja-JP" dirty="0"/>
              <a:t>】</a:t>
            </a:r>
          </a:p>
          <a:p>
            <a:pPr marL="0" indent="0">
              <a:buFontTx/>
              <a:buNone/>
            </a:pPr>
            <a:r>
              <a:rPr lang="ja-JP" altLang="en-US" dirty="0"/>
              <a:t>ふくしえん社労士事務所　</a:t>
            </a:r>
            <a:endParaRPr lang="en-US" altLang="ja-JP" dirty="0"/>
          </a:p>
          <a:p>
            <a:pPr marL="0" indent="0">
              <a:buFontTx/>
              <a:buNone/>
            </a:pPr>
            <a:r>
              <a:rPr lang="ja-JP" altLang="en-US" dirty="0"/>
              <a:t>介護特化型社会保険労務士　</a:t>
            </a:r>
            <a:endParaRPr lang="en-US" altLang="ja-JP" dirty="0"/>
          </a:p>
          <a:p>
            <a:pPr marL="0" indent="0">
              <a:buFontTx/>
              <a:buNone/>
            </a:pPr>
            <a:r>
              <a:rPr lang="ja-JP" altLang="en-US" dirty="0"/>
              <a:t>人材定着コンサルタント　後藤功太</a:t>
            </a:r>
          </a:p>
        </p:txBody>
      </p:sp>
      <p:pic>
        <p:nvPicPr>
          <p:cNvPr id="20484" name="Picture 6" descr="C:\Users\User\Downloads\ロゴ　グレイ.JPG">
            <a:extLst>
              <a:ext uri="{FF2B5EF4-FFF2-40B4-BE49-F238E27FC236}">
                <a16:creationId xmlns:a16="http://schemas.microsoft.com/office/drawing/2014/main" id="{F575CF68-3AFD-4F6A-8F0A-D28D3985FCC7}"/>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8E3797-8E3A-4CD2-8EF4-3D4F4EA482D5}"/>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＜あなたならどうしますか？＞</a:t>
            </a:r>
          </a:p>
        </p:txBody>
      </p:sp>
      <p:sp>
        <p:nvSpPr>
          <p:cNvPr id="3" name="コンテンツ プレースホルダー 2">
            <a:extLst>
              <a:ext uri="{FF2B5EF4-FFF2-40B4-BE49-F238E27FC236}">
                <a16:creationId xmlns:a16="http://schemas.microsoft.com/office/drawing/2014/main" id="{BBF19F5A-F67C-4618-98CC-35A494819379}"/>
              </a:ext>
            </a:extLst>
          </p:cNvPr>
          <p:cNvSpPr>
            <a:spLocks noGrp="1"/>
          </p:cNvSpPr>
          <p:nvPr>
            <p:ph idx="1"/>
          </p:nvPr>
        </p:nvSpPr>
        <p:spPr/>
        <p:txBody>
          <a:bodyPr>
            <a:normAutofit/>
          </a:bodyPr>
          <a:lstStyle/>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「みんな迷惑している」と伝える</a:t>
            </a:r>
            <a:endPar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何か特別な事情を抱えていないか聞く</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少し早めに迎えに行く</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新しいルールを作って周知する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空気を読むように伝える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D4084E7B-F4CE-42C3-BAB6-09D4F5806A17}"/>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31412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① 「みんな迷惑している」と伝える</a:t>
            </a:r>
            <a:br>
              <a:rPr lang="ja-JP"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【50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言葉選びは慎重に！</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可能であれば、始業時間前に申し送りやスケジュールの確認を済ませておき、始業時間になるのと同時に業務を開始できる状態にしておきたいものです。それが、スタッフＡ一人の行動により実現できていないようであれば、その事実をはっきりと伝えておく必要があり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ただし、「迷惑だ」という言葉は控えた方がよいでしょう。目的は「始業時間には業務を開始できる状態にしておく」ことであり、スタッフＡの存在を否定することではありません。</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言葉一つで相手の捉え方は変わります。リーダーとしての立場もふまえ、慎重に言葉を選びましょう。</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9D2F2D50-5185-47E0-A173-ECF1B352437D}"/>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40939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A19635-CE0C-4B04-A391-98CAF5EA9B3A}"/>
              </a:ext>
            </a:extLst>
          </p:cNvPr>
          <p:cNvSpPr>
            <a:spLocks noGrp="1"/>
          </p:cNvSpPr>
          <p:nvPr>
            <p:ph type="title"/>
          </p:nvPr>
        </p:nvSpPr>
        <p:spPr/>
        <p:txBody>
          <a:bodyPr>
            <a:normAutofit fontScale="90000"/>
          </a:bodyPr>
          <a:lstStyle/>
          <a:p>
            <a:pPr algn="ctr">
              <a:spcBef>
                <a:spcPts val="1000"/>
              </a:spcBef>
            </a:pPr>
            <a:r>
              <a:rPr lang="ja-JP" altLang="en-US" sz="31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② 何か特別な事情を抱えていないか聞く</a:t>
            </a:r>
            <a:br>
              <a:rPr lang="en-US" altLang="ja-JP" sz="31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31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3100" kern="100" dirty="0">
                <a:solidFill>
                  <a:srgbClr val="FF0000"/>
                </a:solidFill>
                <a:latin typeface="ＭＳ ゴシック" panose="020B0609070205080204" pitchFamily="49" charset="-128"/>
                <a:ea typeface="游明朝" panose="02020400000000000000" pitchFamily="18" charset="-128"/>
                <a:cs typeface="Times New Roman" panose="02020603050405020304" pitchFamily="18" charset="0"/>
              </a:rPr>
              <a:t>【80</a:t>
            </a:r>
            <a:r>
              <a:rPr lang="ja-JP" altLang="ja-JP" sz="31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点</a:t>
            </a:r>
            <a:r>
              <a:rPr lang="en-US" altLang="ja-JP" sz="31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a:t>
            </a:r>
            <a:r>
              <a:rPr lang="ja-JP" altLang="en-US" sz="31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「決めつけ」で判断しないこと</a:t>
            </a:r>
            <a:r>
              <a:rPr lang="ja-JP" altLang="ja-JP" sz="31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a:t>
            </a:r>
            <a:endParaRPr kumimoji="1" lang="ja-JP" altLang="en-US" dirty="0"/>
          </a:p>
        </p:txBody>
      </p:sp>
      <p:sp>
        <p:nvSpPr>
          <p:cNvPr id="3" name="コンテンツ プレースホルダー 2">
            <a:extLst>
              <a:ext uri="{FF2B5EF4-FFF2-40B4-BE49-F238E27FC236}">
                <a16:creationId xmlns:a16="http://schemas.microsoft.com/office/drawing/2014/main" id="{54B19612-2276-4B87-BB5B-60FF5BA7D139}"/>
              </a:ext>
            </a:extLst>
          </p:cNvPr>
          <p:cNvSpPr>
            <a:spLocks noGrp="1"/>
          </p:cNvSpPr>
          <p:nvPr>
            <p:ph idx="1"/>
          </p:nvPr>
        </p:nvSpPr>
        <p:spPr/>
        <p:txBody>
          <a:bodyPr>
            <a:normAutofit/>
          </a:bodyPr>
          <a:lstStyle/>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「すべてスタッフＡが悪い」と決めつけてはいけません。個人では解決できない何らかの事情により、出勤がギリギリになっている可能性もあります。</a:t>
            </a:r>
            <a:endParaRPr lang="en-US" altLang="ja-JP" sz="2400" kern="100" dirty="0">
              <a:latin typeface="游明朝" panose="02020400000000000000" pitchFamily="18"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周囲の思いを伝える前に、「何か困っていることはないか」と聞いてみてはどうでしょうか。その答えの中に、周囲との足並みをそろえるために必要な支援のヒントがあるかもしれません。</a:t>
            </a:r>
            <a:endParaRPr lang="en-US" altLang="ja-JP" sz="2400" kern="100" dirty="0">
              <a:latin typeface="游明朝" panose="02020400000000000000" pitchFamily="18"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まずは相手の話を聞き、その上で現状とルールを伝える。そして、改善に向けて何ができるかを提案する。これが、リーダーに求められる対応ではないでしょうか。</a:t>
            </a:r>
            <a:endParaRPr lang="ja-JP" altLang="ja-JP" sz="2400" kern="100" dirty="0">
              <a:latin typeface="游明朝" panose="02020400000000000000" pitchFamily="18" charset="-128"/>
              <a:ea typeface="游明朝" panose="02020400000000000000" pitchFamily="18"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C6EF2F98-1FF3-46E3-8B96-FFC0C7299721}"/>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33891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001D5B-5E06-4BB1-A309-2135CBA47366}"/>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③ 少し早めに迎えに行く</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游明朝" panose="02020400000000000000" pitchFamily="18" charset="-128"/>
                <a:cs typeface="Times New Roman" panose="02020603050405020304" pitchFamily="18" charset="0"/>
              </a:rPr>
              <a:t>【0</a:t>
            </a:r>
            <a:r>
              <a:rPr lang="ja-JP" altLang="ja-JP" sz="28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社会人として「自律」を望むべき！</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5B74D58E-7E75-49B3-8154-F076F167A28F}"/>
              </a:ext>
            </a:extLst>
          </p:cNvPr>
          <p:cNvSpPr>
            <a:spLocks noGrp="1"/>
          </p:cNvSpPr>
          <p:nvPr>
            <p:ph idx="1"/>
          </p:nvPr>
        </p:nvSpPr>
        <p:spPr/>
        <p:txBody>
          <a:bodyPr>
            <a:normAutofit/>
          </a:bodyPr>
          <a:lstStyle/>
          <a:p>
            <a:pPr marL="0" indent="0" algn="just">
              <a:lnSpc>
                <a:spcPct val="100000"/>
              </a:lnSpc>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始業や終業、休憩などの時間管理は、リーダーに求められる仕事の一つです。</a:t>
            </a:r>
            <a:endParaRPr lang="en-US" altLang="ja-JP" sz="2400" kern="100" dirty="0">
              <a:latin typeface="游明朝" panose="02020400000000000000" pitchFamily="18" charset="-128"/>
              <a:ea typeface="ＭＳ ゴシック" panose="020B0609070205080204" pitchFamily="49" charset="-128"/>
              <a:cs typeface="Times New Roman" panose="02020603050405020304" pitchFamily="18" charset="0"/>
            </a:endParaRPr>
          </a:p>
          <a:p>
            <a:pPr marL="0" indent="0" algn="just">
              <a:lnSpc>
                <a:spcPct val="100000"/>
              </a:lnSpc>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しかし、「迎えに行く」ということがスタッフＡのためになるのでしょうか。スタッフＡは社会人であり、対人援助の専門職であることを考えると、まずは自律を望むべきでしょう。</a:t>
            </a:r>
            <a:endParaRPr lang="en-US" altLang="ja-JP" sz="2400" kern="100" dirty="0">
              <a:latin typeface="游明朝" panose="02020400000000000000" pitchFamily="18"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介護業界の人材は多様化し、個々の感じる「当たり前」にもギャップが見られるようになりました。専門職としての教育と同時に、職場の規律を守るための「社会人教育」を取り入れてみてはどうでしょうか。</a:t>
            </a:r>
            <a:endParaRPr lang="en-US" altLang="ja-JP" sz="2400" kern="100" dirty="0">
              <a:latin typeface="游明朝" panose="02020400000000000000" pitchFamily="18"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0E5CA3E4-C337-4B46-978F-105A1F19914A}"/>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92016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970089-0418-4678-B229-73C6A2309E05}"/>
              </a:ext>
            </a:extLst>
          </p:cNvPr>
          <p:cNvSpPr>
            <a:spLocks noGrp="1"/>
          </p:cNvSpPr>
          <p:nvPr>
            <p:ph type="title"/>
          </p:nvPr>
        </p:nvSpPr>
        <p:spPr/>
        <p:txBody>
          <a:bodyPr>
            <a:no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④ 新しいルールを作って周知する</a:t>
            </a:r>
            <a:b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【100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就業規則は問答無用</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solidFill>
                <a:srgbClr val="FF0000"/>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F70528C2-8702-4574-9CE9-68628B5DC526}"/>
              </a:ext>
            </a:extLst>
          </p:cNvPr>
          <p:cNvSpPr>
            <a:spLocks noGrp="1"/>
          </p:cNvSpPr>
          <p:nvPr>
            <p:ph idx="1"/>
          </p:nvPr>
        </p:nvSpPr>
        <p:spPr>
          <a:xfrm>
            <a:off x="628650" y="1825625"/>
            <a:ext cx="7886700" cy="4796556"/>
          </a:xfrm>
        </p:spPr>
        <p:txBody>
          <a:bodyPr>
            <a:normAutofit fontScale="25000" lnSpcReduction="20000"/>
          </a:bodyPr>
          <a:lstStyle/>
          <a:p>
            <a:pPr marL="0" indent="0" algn="just">
              <a:lnSpc>
                <a:spcPct val="120000"/>
              </a:lnSpc>
              <a:spcAft>
                <a:spcPts val="0"/>
              </a:spcAft>
              <a:buNone/>
            </a:pPr>
            <a:r>
              <a:rPr lang="ja-JP" altLang="en-US" sz="9600" kern="100" dirty="0">
                <a:latin typeface="ＭＳ ゴシック" panose="020B0609070205080204" pitchFamily="49" charset="-128"/>
                <a:ea typeface="ＭＳ ゴシック" panose="020B0609070205080204" pitchFamily="49" charset="-128"/>
                <a:cs typeface="Times New Roman" panose="02020603050405020304" pitchFamily="18" charset="0"/>
              </a:rPr>
              <a:t>　そもそも、「始業時間前に申し送りを終えておく」というルールはあるのでしょうか？もし、そのような行動を強制するのであれば、就業規則の中に記載されている必要があります。</a:t>
            </a:r>
            <a:endParaRPr lang="en-US" altLang="ja-JP" sz="96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20000"/>
              </a:lnSpc>
              <a:spcAft>
                <a:spcPts val="0"/>
              </a:spcAft>
              <a:buNone/>
            </a:pPr>
            <a:r>
              <a:rPr lang="ja-JP" altLang="en-US" sz="9600" kern="100" dirty="0">
                <a:latin typeface="ＭＳ ゴシック" panose="020B0609070205080204" pitchFamily="49" charset="-128"/>
                <a:ea typeface="ＭＳ ゴシック" panose="020B0609070205080204" pitchFamily="49" charset="-128"/>
                <a:cs typeface="Times New Roman" panose="02020603050405020304" pitchFamily="18" charset="0"/>
              </a:rPr>
              <a:t>　就業規則に対しては問答無用です。「私はこう思う」「前の職場ではこうだった」などの自分視点での考えは通用しません。ここで働くのなら、ルールに従うという選択肢しかないのです。</a:t>
            </a:r>
            <a:endParaRPr lang="en-US" altLang="ja-JP" sz="96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20000"/>
              </a:lnSpc>
              <a:spcAft>
                <a:spcPts val="0"/>
              </a:spcAft>
              <a:buNone/>
            </a:pPr>
            <a:r>
              <a:rPr lang="ja-JP" altLang="en-US" sz="9600" kern="100" dirty="0">
                <a:latin typeface="ＭＳ ゴシック" panose="020B0609070205080204" pitchFamily="49" charset="-128"/>
                <a:ea typeface="ＭＳ ゴシック" panose="020B0609070205080204" pitchFamily="49" charset="-128"/>
                <a:cs typeface="Times New Roman" panose="02020603050405020304" pitchFamily="18" charset="0"/>
              </a:rPr>
              <a:t>　なお、就業規則の変更には法律に従った手続きが必要です。その労力に見合う結果が得られるのかどうかを考慮し、対応を検討しましょう。</a:t>
            </a:r>
            <a:endParaRPr lang="en-US" altLang="ja-JP" sz="96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14925CC8-3467-4E37-AAE5-730C589A3FE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00031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8EFF27-2139-4AA1-9FAD-233A13142319}"/>
              </a:ext>
            </a:extLst>
          </p:cNvPr>
          <p:cNvSpPr>
            <a:spLocks noGrp="1"/>
          </p:cNvSpPr>
          <p:nvPr>
            <p:ph type="title"/>
          </p:nvPr>
        </p:nvSpPr>
        <p:spPr/>
        <p:txBody>
          <a:bodyPr>
            <a:normAutofit fontScale="90000"/>
          </a:bodyPr>
          <a:lstStyle/>
          <a:p>
            <a:pPr algn="ctr"/>
            <a:r>
              <a:rPr lang="ja-JP" altLang="en-US" sz="3100" kern="100" dirty="0">
                <a:latin typeface="ＭＳ ゴシック" panose="020B0609070205080204" pitchFamily="49" charset="-128"/>
                <a:ea typeface="ＭＳ ゴシック" panose="020B0609070205080204" pitchFamily="49" charset="-128"/>
                <a:cs typeface="Times New Roman" panose="02020603050405020304" pitchFamily="18" charset="0"/>
              </a:rPr>
              <a:t>⑤ 空気を読むように伝える</a:t>
            </a:r>
            <a:br>
              <a:rPr lang="en-US" altLang="ja-JP" sz="31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ja-JP" altLang="ja-JP" sz="31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31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【30</a:t>
            </a:r>
            <a:r>
              <a:rPr lang="ja-JP" altLang="ja-JP" sz="31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31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31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現状をふまえた対応を！</a:t>
            </a:r>
            <a:endParaRPr kumimoji="1" lang="ja-JP" altLang="en-US" dirty="0">
              <a:solidFill>
                <a:srgbClr val="FF0000"/>
              </a:solidFill>
            </a:endParaRPr>
          </a:p>
        </p:txBody>
      </p:sp>
      <p:sp>
        <p:nvSpPr>
          <p:cNvPr id="3" name="コンテンツ プレースホルダー 2">
            <a:extLst>
              <a:ext uri="{FF2B5EF4-FFF2-40B4-BE49-F238E27FC236}">
                <a16:creationId xmlns:a16="http://schemas.microsoft.com/office/drawing/2014/main" id="{80ED71A5-47A9-4ED3-A6F6-3DE40E7D7DF0}"/>
              </a:ext>
            </a:extLst>
          </p:cNvPr>
          <p:cNvSpPr>
            <a:spLocks noGrp="1"/>
          </p:cNvSpPr>
          <p:nvPr>
            <p:ph idx="1"/>
          </p:nvPr>
        </p:nvSpPr>
        <p:spPr/>
        <p:txBody>
          <a:bodyPr>
            <a:normAutofit/>
          </a:bodyPr>
          <a:lstStyle/>
          <a:p>
            <a:pPr marL="0" indent="0" algn="just">
              <a:lnSpc>
                <a:spcPct val="11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「たった一人の足並みがそろわないため、スムーズに始業できない」という状況には、スタッフから不満が出て当然でしょう。リーダーとしても、スタッフＡには空気を察してもらいたいところです。</a:t>
            </a:r>
            <a:endParaRPr lang="en-US" altLang="ja-JP" sz="2400" kern="100" dirty="0">
              <a:latin typeface="游明朝" panose="02020400000000000000" pitchFamily="18" charset="-128"/>
              <a:ea typeface="ＭＳ ゴシック" panose="020B0609070205080204" pitchFamily="49" charset="-128"/>
              <a:cs typeface="Times New Roman" panose="02020603050405020304" pitchFamily="18" charset="0"/>
            </a:endParaRPr>
          </a:p>
          <a:p>
            <a:pPr marL="0" indent="0" algn="just">
              <a:lnSpc>
                <a:spcPct val="11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しかし、それはあまりにも不確かで、伝わりにくい指導です。空気が読めないから現状があるわけで、それを口にするだけで改善する可能性は低いでしょう。</a:t>
            </a:r>
            <a:endParaRPr lang="en-US" altLang="ja-JP" sz="2400" kern="100" dirty="0">
              <a:latin typeface="游明朝" panose="02020400000000000000" pitchFamily="18" charset="-128"/>
              <a:ea typeface="ＭＳ ゴシック" panose="020B0609070205080204" pitchFamily="49" charset="-128"/>
              <a:cs typeface="Times New Roman" panose="02020603050405020304" pitchFamily="18" charset="0"/>
            </a:endParaRPr>
          </a:p>
          <a:p>
            <a:pPr marL="0" indent="0" algn="just">
              <a:lnSpc>
                <a:spcPct val="11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「当たり前」「暗黙の了解」として指導するのではなく、ルールとして明確に周知することが重要です。</a:t>
            </a:r>
            <a:endParaRPr lang="ja-JP" altLang="ja-JP" sz="2400" kern="100" dirty="0">
              <a:latin typeface="游明朝" panose="02020400000000000000" pitchFamily="18" charset="-128"/>
              <a:ea typeface="游明朝" panose="02020400000000000000" pitchFamily="18"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FB4BFE46-D735-4038-A281-B5508A75E793}"/>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80568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960E40-90F8-4C40-98B3-27FA735949F0}"/>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＜リーダーへのアドバイス＞</a:t>
            </a:r>
          </a:p>
        </p:txBody>
      </p:sp>
      <p:sp>
        <p:nvSpPr>
          <p:cNvPr id="3" name="コンテンツ プレースホルダー 2">
            <a:extLst>
              <a:ext uri="{FF2B5EF4-FFF2-40B4-BE49-F238E27FC236}">
                <a16:creationId xmlns:a16="http://schemas.microsoft.com/office/drawing/2014/main" id="{19CA7263-435C-48E3-A873-1EB443AF2785}"/>
              </a:ext>
            </a:extLst>
          </p:cNvPr>
          <p:cNvSpPr>
            <a:spLocks noGrp="1"/>
          </p:cNvSpPr>
          <p:nvPr>
            <p:ph idx="1"/>
          </p:nvPr>
        </p:nvSpPr>
        <p:spPr/>
        <p:txBody>
          <a:bodyPr>
            <a:normAutofit/>
          </a:bodyPr>
          <a:lstStyle/>
          <a:p>
            <a:pPr marL="0" indent="0">
              <a:buNone/>
            </a:pPr>
            <a:r>
              <a:rPr kumimoji="1" lang="ja-JP" altLang="en-US" dirty="0">
                <a:latin typeface="ＭＳ ゴシック" panose="020B0609070205080204" pitchFamily="49" charset="-128"/>
                <a:ea typeface="ＭＳ ゴシック" panose="020B0609070205080204" pitchFamily="49" charset="-128"/>
              </a:rPr>
              <a:t>　</a:t>
            </a:r>
            <a:r>
              <a:rPr lang="ja-JP" altLang="en-US" dirty="0">
                <a:latin typeface="ＭＳ ゴシック" panose="020B0609070205080204" pitchFamily="49" charset="-128"/>
                <a:ea typeface="ＭＳ ゴシック" panose="020B0609070205080204" pitchFamily="49" charset="-128"/>
              </a:rPr>
              <a:t>「当たり前」の判断基準は、人によって違います。しかし、職場には定められたルールがあり、個人の判断基準に沿わない行動を求める場合があります。</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また、仕事上の「当たり前」は、職場環境や上司、先輩の影響が強く現れます。ここには、専門職としての在り方も含まれます。</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このような背景を踏まえ、全スタッフが対応できるような指導、教育、ルール、支援などを考えていきましょう。</a:t>
            </a:r>
            <a:endParaRPr lang="en-US" altLang="ja-JP" dirty="0">
              <a:latin typeface="ＭＳ ゴシック" panose="020B0609070205080204" pitchFamily="49" charset="-128"/>
              <a:ea typeface="ＭＳ ゴシック" panose="020B0609070205080204" pitchFamily="49" charset="-128"/>
            </a:endParaRPr>
          </a:p>
        </p:txBody>
      </p:sp>
      <p:pic>
        <p:nvPicPr>
          <p:cNvPr id="4" name="Picture 6" descr="C:\Users\User\Downloads\ロゴ　グレイ.JPG">
            <a:extLst>
              <a:ext uri="{FF2B5EF4-FFF2-40B4-BE49-F238E27FC236}">
                <a16:creationId xmlns:a16="http://schemas.microsoft.com/office/drawing/2014/main" id="{D75CE6CE-2EBB-4297-B239-B7D07FE5265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2302609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8112</TotalTime>
  <Words>332</Words>
  <Application>Microsoft Office PowerPoint</Application>
  <PresentationFormat>画面に合わせる (4:3)</PresentationFormat>
  <Paragraphs>110</Paragraphs>
  <Slides>27</Slides>
  <Notes>3</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27</vt:i4>
      </vt:variant>
    </vt:vector>
  </HeadingPairs>
  <TitlesOfParts>
    <vt:vector size="36" baseType="lpstr">
      <vt:lpstr>ＭＳ ゴシック</vt:lpstr>
      <vt:lpstr>游ゴシック</vt:lpstr>
      <vt:lpstr>游明朝</vt:lpstr>
      <vt:lpstr>Arial</vt:lpstr>
      <vt:lpstr>Calibri</vt:lpstr>
      <vt:lpstr>Calibri Light</vt:lpstr>
      <vt:lpstr>Times New Roman</vt:lpstr>
      <vt:lpstr>Office テーマ</vt:lpstr>
      <vt:lpstr>標準デザイン</vt:lpstr>
      <vt:lpstr>こんな時どうする？ 介護現場のマネジメントクイズ</vt:lpstr>
      <vt:lpstr>＜ギリギリに出社するスタッフ！＞</vt:lpstr>
      <vt:lpstr>＜あなたならどうしますか？＞</vt:lpstr>
      <vt:lpstr>① 「みんな迷惑している」と伝える  【50点】言葉選びは慎重に！</vt:lpstr>
      <vt:lpstr>② 何か特別な事情を抱えていないか聞く  【80点】「決めつけ」で判断しないこと！</vt:lpstr>
      <vt:lpstr>③ 少し早めに迎えに行く  【0点】社会人として「自律」を望むべき！</vt:lpstr>
      <vt:lpstr>④ 新しいルールを作って周知する  【100点】就業規則は問答無用！</vt:lpstr>
      <vt:lpstr>⑤ 空気を読むように伝える  【30点】現状をふまえた対応を！</vt:lpstr>
      <vt:lpstr>＜リーダーへのアドバイス＞</vt:lpstr>
      <vt:lpstr>＜夜勤予定者からの病欠連絡＞</vt:lpstr>
      <vt:lpstr>＜あなたならどうしますか？＞</vt:lpstr>
      <vt:lpstr>① 代わりがいないので出勤するように伝える  【20点】体調の回復を優先するべき！</vt:lpstr>
      <vt:lpstr>② 少しくらいの熱では休ませられないと伝える  【10点】今休ませるメリットの方が大きい</vt:lpstr>
      <vt:lpstr>③ 自分で代打を確保するように伝える  【50点】責任は本人にある。しかし…</vt:lpstr>
      <vt:lpstr>④ 日勤スタッフから夜勤者を指名する  【80点】「お願いする」という姿勢が必要</vt:lpstr>
      <vt:lpstr>⑤ 日勤者同士で夜勤者を決めてもらう  【70点】最終決定はリーダーがすべき！</vt:lpstr>
      <vt:lpstr>＜リーダーへのアドバイス＞</vt:lpstr>
      <vt:lpstr>＜ベテランスタッフのパワハラ！＞</vt:lpstr>
      <vt:lpstr>＜あなたならどうしますか？＞</vt:lpstr>
      <vt:lpstr>① 「早く一人前になろう！」と激励する  【50点】激励の前に話を聞くこと</vt:lpstr>
      <vt:lpstr>② 「戻りなさい」と伝える  【20点】戻ってからの行動をイメージさせる</vt:lpstr>
      <vt:lpstr>③ Ｂを呼び出し謝罪させる  【80点】言い分を聞きつつも、謝罪を促す！</vt:lpstr>
      <vt:lpstr>④ Ｂを入浴介助から外す  【0点】問題の本質を見極めること</vt:lpstr>
      <vt:lpstr>⑤ ＡとＢが顔を合わせないように調整する  【30点】悪口、陰口が発生するかも！？</vt:lpstr>
      <vt:lpstr>＜リーダーへのアドバイス＞</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こんな時どうする？ 介護現場のマネジメントクイズ</dc:title>
  <dc:creator>user</dc:creator>
  <cp:lastModifiedBy>user</cp:lastModifiedBy>
  <cp:revision>110</cp:revision>
  <dcterms:created xsi:type="dcterms:W3CDTF">2018-12-21T01:38:55Z</dcterms:created>
  <dcterms:modified xsi:type="dcterms:W3CDTF">2019-04-17T03:01:42Z</dcterms:modified>
</cp:coreProperties>
</file>