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30"/>
  </p:notes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7" r:id="rId23"/>
    <p:sldId id="276" r:id="rId24"/>
    <p:sldId id="278" r:id="rId25"/>
    <p:sldId id="279" r:id="rId26"/>
    <p:sldId id="280" r:id="rId27"/>
    <p:sldId id="323" r:id="rId28"/>
    <p:sldId id="331"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64610" autoAdjust="0"/>
  </p:normalViewPr>
  <p:slideViewPr>
    <p:cSldViewPr snapToGrid="0">
      <p:cViewPr varScale="1">
        <p:scale>
          <a:sx n="65" d="100"/>
          <a:sy n="65" d="100"/>
        </p:scale>
        <p:origin x="1068" y="66"/>
      </p:cViewPr>
      <p:guideLst/>
    </p:cSldViewPr>
  </p:slideViewPr>
  <p:notesTextViewPr>
    <p:cViewPr>
      <p:scale>
        <a:sx n="1" d="1"/>
        <a:sy n="1" d="1"/>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F8A4284-3158-416F-B409-2BFAF1C3B77A}" type="datetimeFigureOut">
              <a:rPr kumimoji="1" lang="ja-JP" altLang="en-US" smtClean="0"/>
              <a:t>2019/2/25</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21009E5-B662-4620-87CB-8F42CA877E37}" type="slidenum">
              <a:rPr kumimoji="1" lang="ja-JP" altLang="en-US" smtClean="0"/>
              <a:t>‹#›</a:t>
            </a:fld>
            <a:endParaRPr kumimoji="1" lang="ja-JP" altLang="en-US"/>
          </a:p>
        </p:txBody>
      </p:sp>
    </p:spTree>
    <p:extLst>
      <p:ext uri="{BB962C8B-B14F-4D97-AF65-F5344CB8AC3E}">
        <p14:creationId xmlns:p14="http://schemas.microsoft.com/office/powerpoint/2010/main" val="1211462846"/>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スライド イメージ プレースホルダー 1">
            <a:extLst>
              <a:ext uri="{FF2B5EF4-FFF2-40B4-BE49-F238E27FC236}">
                <a16:creationId xmlns:a16="http://schemas.microsoft.com/office/drawing/2014/main" id="{E68B0F10-B203-47EE-BD3E-BDB4418ED98C}"/>
              </a:ext>
            </a:extLst>
          </p:cNvPr>
          <p:cNvSpPr>
            <a:spLocks noGrp="1" noRot="1" noChangeAspect="1" noChangeArrowheads="1" noTextEdit="1"/>
          </p:cNvSpPr>
          <p:nvPr>
            <p:ph type="sldImg"/>
          </p:nvPr>
        </p:nvSpPr>
        <p:spPr>
          <a:ln/>
        </p:spPr>
      </p:sp>
      <p:sp>
        <p:nvSpPr>
          <p:cNvPr id="19459" name="ノート プレースホルダー 2">
            <a:extLst>
              <a:ext uri="{FF2B5EF4-FFF2-40B4-BE49-F238E27FC236}">
                <a16:creationId xmlns:a16="http://schemas.microsoft.com/office/drawing/2014/main" id="{A6C3C89A-4C71-458D-ABA4-A8B2A03D260A}"/>
              </a:ext>
            </a:extLst>
          </p:cNvPr>
          <p:cNvSpPr>
            <a:spLocks noGrp="1" noChangeArrowheads="1"/>
          </p:cNvSpPr>
          <p:nvPr>
            <p:ph type="body" idx="1"/>
          </p:nvPr>
        </p:nvSpPr>
        <p:spPr>
          <a:noFill/>
        </p:spPr>
        <p:txBody>
          <a:bodyPr/>
          <a:lstStyle/>
          <a:p>
            <a:endParaRPr lang="ja-JP" altLang="en-US"/>
          </a:p>
        </p:txBody>
      </p:sp>
      <p:sp>
        <p:nvSpPr>
          <p:cNvPr id="19460" name="スライド番号プレースホルダー 3">
            <a:extLst>
              <a:ext uri="{FF2B5EF4-FFF2-40B4-BE49-F238E27FC236}">
                <a16:creationId xmlns:a16="http://schemas.microsoft.com/office/drawing/2014/main" id="{50785458-6340-471C-96B3-6BAD36C4DD3E}"/>
              </a:ext>
            </a:extLst>
          </p:cNvPr>
          <p:cNvSpPr>
            <a:spLocks noGrp="1"/>
          </p:cNvSpPr>
          <p:nvPr>
            <p:ph type="sldNum" sz="quarter" idx="5"/>
          </p:nvPr>
        </p:nvSpPr>
        <p:spPr>
          <a:noFill/>
        </p:spPr>
        <p:txBody>
          <a:bodyPr/>
          <a:lstStyle>
            <a:lvl1pPr>
              <a:defRPr kumimoji="1" sz="2400">
                <a:solidFill>
                  <a:schemeClr val="tx1"/>
                </a:solidFill>
                <a:latin typeface="Times New Roman" panose="02020603050405020304" pitchFamily="18" charset="0"/>
                <a:ea typeface="ＭＳ Ｐゴシック" panose="020B0600070205080204" pitchFamily="50" charset="-128"/>
              </a:defRPr>
            </a:lvl1pPr>
            <a:lvl2pPr marL="742950" indent="-285750">
              <a:defRPr kumimoji="1" sz="2400">
                <a:solidFill>
                  <a:schemeClr val="tx1"/>
                </a:solidFill>
                <a:latin typeface="Times New Roman" panose="02020603050405020304" pitchFamily="18" charset="0"/>
                <a:ea typeface="ＭＳ Ｐゴシック" panose="020B0600070205080204" pitchFamily="50" charset="-128"/>
              </a:defRPr>
            </a:lvl2pPr>
            <a:lvl3pPr marL="1143000" indent="-228600">
              <a:defRPr kumimoji="1" sz="2400">
                <a:solidFill>
                  <a:schemeClr val="tx1"/>
                </a:solidFill>
                <a:latin typeface="Times New Roman" panose="02020603050405020304" pitchFamily="18" charset="0"/>
                <a:ea typeface="ＭＳ Ｐゴシック" panose="020B0600070205080204" pitchFamily="50" charset="-128"/>
              </a:defRPr>
            </a:lvl3pPr>
            <a:lvl4pPr marL="1600200" indent="-228600">
              <a:defRPr kumimoji="1" sz="2400">
                <a:solidFill>
                  <a:schemeClr val="tx1"/>
                </a:solidFill>
                <a:latin typeface="Times New Roman" panose="02020603050405020304" pitchFamily="18" charset="0"/>
                <a:ea typeface="ＭＳ Ｐゴシック" panose="020B0600070205080204" pitchFamily="50" charset="-128"/>
              </a:defRPr>
            </a:lvl4pPr>
            <a:lvl5pPr marL="2057400" indent="-228600">
              <a:defRPr kumimoji="1" sz="2400">
                <a:solidFill>
                  <a:schemeClr val="tx1"/>
                </a:solidFill>
                <a:latin typeface="Times New Roman" panose="02020603050405020304" pitchFamily="18" charset="0"/>
                <a:ea typeface="ＭＳ Ｐゴシック" panose="020B0600070205080204" pitchFamily="50" charset="-128"/>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ea typeface="ＭＳ Ｐゴシック" panose="020B0600070205080204" pitchFamily="50"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3E140003-714F-4A5F-B1F2-B0B424034525}" type="slidenum">
              <a:rPr kumimoji="1" lang="en-US" altLang="ja-JP" sz="1200" b="0" i="0" u="none" strike="noStrike" kern="1200" cap="none" spc="0" normalizeH="0" baseline="0" noProof="0" smtClean="0">
                <a:ln>
                  <a:noFill/>
                </a:ln>
                <a:solidFill>
                  <a:srgbClr val="000000"/>
                </a:solidFill>
                <a:effectLst/>
                <a:uLnTx/>
                <a:uFillTx/>
                <a:latin typeface="Times New Roman" panose="02020603050405020304" pitchFamily="18"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26</a:t>
            </a:fld>
            <a:endParaRPr kumimoji="1" lang="en-US" altLang="ja-JP" sz="1200" b="0" i="0" u="none" strike="noStrike" kern="1200" cap="none" spc="0" normalizeH="0" baseline="0" noProof="0">
              <a:ln>
                <a:noFill/>
              </a:ln>
              <a:solidFill>
                <a:srgbClr val="000000"/>
              </a:solidFill>
              <a:effectLst/>
              <a:uLnTx/>
              <a:uFillTx/>
              <a:latin typeface="Times New Roman" panose="02020603050405020304" pitchFamily="18" charset="0"/>
              <a:ea typeface="ＭＳ Ｐゴシック" panose="020B0600070205080204" pitchFamily="50" charset="-128"/>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12111592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1349187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0633390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p:cNvPr>
          <p:cNvSpPr>
            <a:spLocks noGrp="1"/>
          </p:cNvSpPr>
          <p:nvPr>
            <p:ph type="ctrTitle"/>
          </p:nvPr>
        </p:nvSpPr>
        <p:spPr>
          <a:xfrm>
            <a:off x="1143000" y="1122363"/>
            <a:ext cx="6858000" cy="2387600"/>
          </a:xfrm>
        </p:spPr>
        <p:txBody>
          <a:bodyPr anchor="b"/>
          <a:lstStyle>
            <a:lvl1pPr algn="ctr">
              <a:defRPr sz="6000"/>
            </a:lvl1pPr>
          </a:lstStyle>
          <a:p>
            <a:r>
              <a:rPr lang="ja-JP" altLang="en-US"/>
              <a:t>マスター タイトルの書式設定</a:t>
            </a:r>
          </a:p>
        </p:txBody>
      </p:sp>
      <p:sp>
        <p:nvSpPr>
          <p:cNvPr id="3" name="字幕 2">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p>
        </p:txBody>
      </p:sp>
      <p:sp>
        <p:nvSpPr>
          <p:cNvPr id="4" name="Rectangle 4">
            <a:extLst>
              <a:ext uri="{FF2B5EF4-FFF2-40B4-BE49-F238E27FC236}">
                <a16:creationId xmlns:a16="http://schemas.microsoft.com/office/drawing/2014/main" id="{D6CC093C-EE88-4CF5-B28D-B64F220E5EF8}"/>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B05D19AC-B06F-424B-80D0-3E2430BCA675}"/>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4CCD66BA-CF30-4A9E-8EB7-040025152959}"/>
              </a:ext>
            </a:extLst>
          </p:cNvPr>
          <p:cNvSpPr>
            <a:spLocks noGrp="1" noChangeArrowheads="1"/>
          </p:cNvSpPr>
          <p:nvPr>
            <p:ph type="sldNum" sz="quarter" idx="12"/>
          </p:nvPr>
        </p:nvSpPr>
        <p:spPr>
          <a:ln/>
        </p:spPr>
        <p:txBody>
          <a:bodyPr/>
          <a:lstStyle>
            <a:lvl1pPr>
              <a:defRPr/>
            </a:lvl1pPr>
          </a:lstStyle>
          <a:p>
            <a:pPr>
              <a:defRPr/>
            </a:pPr>
            <a:fld id="{95AF1C86-2F9C-465D-B079-2A9047DE6A25}" type="slidenum">
              <a:rPr lang="en-US" altLang="ja-JP"/>
              <a:pPr>
                <a:defRPr/>
              </a:pPr>
              <a:t>‹#›</a:t>
            </a:fld>
            <a:endParaRPr lang="en-US" altLang="ja-JP"/>
          </a:p>
        </p:txBody>
      </p:sp>
    </p:spTree>
    <p:extLst>
      <p:ext uri="{BB962C8B-B14F-4D97-AF65-F5344CB8AC3E}">
        <p14:creationId xmlns:p14="http://schemas.microsoft.com/office/powerpoint/2010/main" val="18680288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p:cNvPr>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26D010E6-1FE7-4CEB-B932-329B66E42B5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430135D7-58A5-46A9-98F2-D081BFF55E2F}"/>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A3065124-5A9C-468D-8CA5-42D29CB1CB1B}"/>
              </a:ext>
            </a:extLst>
          </p:cNvPr>
          <p:cNvSpPr>
            <a:spLocks noGrp="1" noChangeArrowheads="1"/>
          </p:cNvSpPr>
          <p:nvPr>
            <p:ph type="sldNum" sz="quarter" idx="12"/>
          </p:nvPr>
        </p:nvSpPr>
        <p:spPr>
          <a:ln/>
        </p:spPr>
        <p:txBody>
          <a:bodyPr/>
          <a:lstStyle>
            <a:lvl1pPr>
              <a:defRPr/>
            </a:lvl1pPr>
          </a:lstStyle>
          <a:p>
            <a:pPr>
              <a:defRPr/>
            </a:pPr>
            <a:fld id="{5C487448-3CB5-4922-AFA9-EFAE3944D849}" type="slidenum">
              <a:rPr lang="en-US" altLang="ja-JP"/>
              <a:pPr>
                <a:defRPr/>
              </a:pPr>
              <a:t>‹#›</a:t>
            </a:fld>
            <a:endParaRPr lang="en-US" altLang="ja-JP"/>
          </a:p>
        </p:txBody>
      </p:sp>
    </p:spTree>
    <p:extLst>
      <p:ext uri="{BB962C8B-B14F-4D97-AF65-F5344CB8AC3E}">
        <p14:creationId xmlns:p14="http://schemas.microsoft.com/office/powerpoint/2010/main" val="21661304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23888" y="1709738"/>
            <a:ext cx="7886700" cy="2852737"/>
          </a:xfrm>
        </p:spPr>
        <p:txBody>
          <a:bodyPr anchor="b"/>
          <a:lstStyle>
            <a:lvl1pPr>
              <a:defRPr sz="6000"/>
            </a:lvl1pPr>
          </a:lstStyle>
          <a:p>
            <a:r>
              <a:rPr lang="ja-JP" altLang="en-US"/>
              <a:t>マスター タイトルの書式設定</a:t>
            </a:r>
          </a:p>
        </p:txBody>
      </p:sp>
      <p:sp>
        <p:nvSpPr>
          <p:cNvPr id="3" name="テキスト プレースホルダー 2">
            <a:extLst/>
          </p:cNvPr>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ja-JP" altLang="en-US"/>
              <a:t>マスター テキストの書式設定</a:t>
            </a:r>
          </a:p>
        </p:txBody>
      </p:sp>
      <p:sp>
        <p:nvSpPr>
          <p:cNvPr id="4" name="Rectangle 4">
            <a:extLst>
              <a:ext uri="{FF2B5EF4-FFF2-40B4-BE49-F238E27FC236}">
                <a16:creationId xmlns:a16="http://schemas.microsoft.com/office/drawing/2014/main" id="{0E82B410-5ECC-4E59-9DE9-5527AF3372F2}"/>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E54B6F1-297A-41C6-92E7-6E78AEE0ACAB}"/>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0D30EE7C-0B76-4245-931A-A9CA9E94B9E9}"/>
              </a:ext>
            </a:extLst>
          </p:cNvPr>
          <p:cNvSpPr>
            <a:spLocks noGrp="1" noChangeArrowheads="1"/>
          </p:cNvSpPr>
          <p:nvPr>
            <p:ph type="sldNum" sz="quarter" idx="12"/>
          </p:nvPr>
        </p:nvSpPr>
        <p:spPr>
          <a:ln/>
        </p:spPr>
        <p:txBody>
          <a:bodyPr/>
          <a:lstStyle>
            <a:lvl1pPr>
              <a:defRPr/>
            </a:lvl1pPr>
          </a:lstStyle>
          <a:p>
            <a:pPr>
              <a:defRPr/>
            </a:pPr>
            <a:fld id="{859C7F09-C57F-433A-BE38-A97D864CE40F}" type="slidenum">
              <a:rPr lang="en-US" altLang="ja-JP"/>
              <a:pPr>
                <a:defRPr/>
              </a:pPr>
              <a:t>‹#›</a:t>
            </a:fld>
            <a:endParaRPr lang="en-US" altLang="ja-JP"/>
          </a:p>
        </p:txBody>
      </p:sp>
    </p:spTree>
    <p:extLst>
      <p:ext uri="{BB962C8B-B14F-4D97-AF65-F5344CB8AC3E}">
        <p14:creationId xmlns:p14="http://schemas.microsoft.com/office/powerpoint/2010/main" val="37073941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コンテンツ プレースホルダー 2">
            <a:extLst/>
          </p:cNvPr>
          <p:cNvSpPr>
            <a:spLocks noGrp="1"/>
          </p:cNvSpPr>
          <p:nvPr>
            <p:ph sz="half" idx="1"/>
          </p:nvPr>
        </p:nvSpPr>
        <p:spPr>
          <a:xfrm>
            <a:off x="6858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a:extLst/>
          </p:cNvPr>
          <p:cNvSpPr>
            <a:spLocks noGrp="1"/>
          </p:cNvSpPr>
          <p:nvPr>
            <p:ph sz="half" idx="2"/>
          </p:nvPr>
        </p:nvSpPr>
        <p:spPr>
          <a:xfrm>
            <a:off x="4648200" y="1981200"/>
            <a:ext cx="3810000" cy="4114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a:extLst>
              <a:ext uri="{FF2B5EF4-FFF2-40B4-BE49-F238E27FC236}">
                <a16:creationId xmlns:a16="http://schemas.microsoft.com/office/drawing/2014/main" id="{01A8D959-7BBF-4F4C-8A88-C3499A17B0E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2B8646E6-0152-48AE-AA31-A5DA2179E9EE}"/>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4F680A31-3927-4FB4-B7F4-57557ACE3EFA}"/>
              </a:ext>
            </a:extLst>
          </p:cNvPr>
          <p:cNvSpPr>
            <a:spLocks noGrp="1" noChangeArrowheads="1"/>
          </p:cNvSpPr>
          <p:nvPr>
            <p:ph type="sldNum" sz="quarter" idx="12"/>
          </p:nvPr>
        </p:nvSpPr>
        <p:spPr>
          <a:ln/>
        </p:spPr>
        <p:txBody>
          <a:bodyPr/>
          <a:lstStyle>
            <a:lvl1pPr>
              <a:defRPr/>
            </a:lvl1pPr>
          </a:lstStyle>
          <a:p>
            <a:pPr>
              <a:defRPr/>
            </a:pPr>
            <a:fld id="{8DD9D462-56AA-4A03-A358-3057E9564A09}" type="slidenum">
              <a:rPr lang="en-US" altLang="ja-JP"/>
              <a:pPr>
                <a:defRPr/>
              </a:pPr>
              <a:t>‹#›</a:t>
            </a:fld>
            <a:endParaRPr lang="en-US" altLang="ja-JP"/>
          </a:p>
        </p:txBody>
      </p:sp>
    </p:spTree>
    <p:extLst>
      <p:ext uri="{BB962C8B-B14F-4D97-AF65-F5344CB8AC3E}">
        <p14:creationId xmlns:p14="http://schemas.microsoft.com/office/powerpoint/2010/main" val="18241834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365125"/>
            <a:ext cx="7886700" cy="1325563"/>
          </a:xfrm>
        </p:spPr>
        <p:txBody>
          <a:bodyPr/>
          <a:lstStyle/>
          <a:p>
            <a:r>
              <a:rPr lang="ja-JP" altLang="en-US"/>
              <a:t>マスター タイトルの書式設定</a:t>
            </a:r>
          </a:p>
        </p:txBody>
      </p:sp>
      <p:sp>
        <p:nvSpPr>
          <p:cNvPr id="3" name="テキスト プレースホルダー 2">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a:extLst/>
          </p:cNvPr>
          <p:cNvSpPr>
            <a:spLocks noGrp="1"/>
          </p:cNvSpPr>
          <p:nvPr>
            <p:ph sz="half" idx="2"/>
          </p:nvPr>
        </p:nvSpPr>
        <p:spPr>
          <a:xfrm>
            <a:off x="630238" y="2505075"/>
            <a:ext cx="386873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a:extLst/>
          </p:cNvPr>
          <p:cNvSpPr>
            <a:spLocks noGrp="1"/>
          </p:cNvSpPr>
          <p:nvPr>
            <p:ph sz="quarter" idx="4"/>
          </p:nvPr>
        </p:nvSpPr>
        <p:spPr>
          <a:xfrm>
            <a:off x="4629150" y="2505075"/>
            <a:ext cx="38877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a:extLst>
              <a:ext uri="{FF2B5EF4-FFF2-40B4-BE49-F238E27FC236}">
                <a16:creationId xmlns:a16="http://schemas.microsoft.com/office/drawing/2014/main" id="{BAE0D51A-3D47-4B2E-98FE-722D821C265A}"/>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8" name="Rectangle 5">
            <a:extLst>
              <a:ext uri="{FF2B5EF4-FFF2-40B4-BE49-F238E27FC236}">
                <a16:creationId xmlns:a16="http://schemas.microsoft.com/office/drawing/2014/main" id="{BA736225-6CBE-4220-9D39-7938A409470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a:extLst>
              <a:ext uri="{FF2B5EF4-FFF2-40B4-BE49-F238E27FC236}">
                <a16:creationId xmlns:a16="http://schemas.microsoft.com/office/drawing/2014/main" id="{CCA849DA-11AB-46FE-98E2-C39F9B488F09}"/>
              </a:ext>
            </a:extLst>
          </p:cNvPr>
          <p:cNvSpPr>
            <a:spLocks noGrp="1" noChangeArrowheads="1"/>
          </p:cNvSpPr>
          <p:nvPr>
            <p:ph type="sldNum" sz="quarter" idx="12"/>
          </p:nvPr>
        </p:nvSpPr>
        <p:spPr>
          <a:ln/>
        </p:spPr>
        <p:txBody>
          <a:bodyPr/>
          <a:lstStyle>
            <a:lvl1pPr>
              <a:defRPr/>
            </a:lvl1pPr>
          </a:lstStyle>
          <a:p>
            <a:pPr>
              <a:defRPr/>
            </a:pPr>
            <a:fld id="{59DAFC2A-C311-470F-A0B3-BEDA8AEAB469}" type="slidenum">
              <a:rPr lang="en-US" altLang="ja-JP"/>
              <a:pPr>
                <a:defRPr/>
              </a:pPr>
              <a:t>‹#›</a:t>
            </a:fld>
            <a:endParaRPr lang="en-US" altLang="ja-JP"/>
          </a:p>
        </p:txBody>
      </p:sp>
    </p:spTree>
    <p:extLst>
      <p:ext uri="{BB962C8B-B14F-4D97-AF65-F5344CB8AC3E}">
        <p14:creationId xmlns:p14="http://schemas.microsoft.com/office/powerpoint/2010/main" val="11463222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Rectangle 4">
            <a:extLst>
              <a:ext uri="{FF2B5EF4-FFF2-40B4-BE49-F238E27FC236}">
                <a16:creationId xmlns:a16="http://schemas.microsoft.com/office/drawing/2014/main" id="{D519D73F-FB24-45A1-BD0F-953A47EB3F1B}"/>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4" name="Rectangle 5">
            <a:extLst>
              <a:ext uri="{FF2B5EF4-FFF2-40B4-BE49-F238E27FC236}">
                <a16:creationId xmlns:a16="http://schemas.microsoft.com/office/drawing/2014/main" id="{BB9B71A4-62E9-45A0-8D2D-80086195E0C4}"/>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a:extLst>
              <a:ext uri="{FF2B5EF4-FFF2-40B4-BE49-F238E27FC236}">
                <a16:creationId xmlns:a16="http://schemas.microsoft.com/office/drawing/2014/main" id="{97185C37-CD17-4202-9C4B-C365F49AD1C9}"/>
              </a:ext>
            </a:extLst>
          </p:cNvPr>
          <p:cNvSpPr>
            <a:spLocks noGrp="1" noChangeArrowheads="1"/>
          </p:cNvSpPr>
          <p:nvPr>
            <p:ph type="sldNum" sz="quarter" idx="12"/>
          </p:nvPr>
        </p:nvSpPr>
        <p:spPr>
          <a:ln/>
        </p:spPr>
        <p:txBody>
          <a:bodyPr/>
          <a:lstStyle>
            <a:lvl1pPr>
              <a:defRPr/>
            </a:lvl1pPr>
          </a:lstStyle>
          <a:p>
            <a:pPr>
              <a:defRPr/>
            </a:pPr>
            <a:fld id="{6664154E-F866-455A-B0E2-63995D603BD2}" type="slidenum">
              <a:rPr lang="en-US" altLang="ja-JP"/>
              <a:pPr>
                <a:defRPr/>
              </a:pPr>
              <a:t>‹#›</a:t>
            </a:fld>
            <a:endParaRPr lang="en-US" altLang="ja-JP"/>
          </a:p>
        </p:txBody>
      </p:sp>
    </p:spTree>
    <p:extLst>
      <p:ext uri="{BB962C8B-B14F-4D97-AF65-F5344CB8AC3E}">
        <p14:creationId xmlns:p14="http://schemas.microsoft.com/office/powerpoint/2010/main" val="381476098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397A2CF-B8A5-42D6-A9A6-C7BB15AC817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3" name="Rectangle 5">
            <a:extLst>
              <a:ext uri="{FF2B5EF4-FFF2-40B4-BE49-F238E27FC236}">
                <a16:creationId xmlns:a16="http://schemas.microsoft.com/office/drawing/2014/main" id="{B7C9A6BA-2168-4F99-9C06-36D1B4CB9F63}"/>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a:extLst>
              <a:ext uri="{FF2B5EF4-FFF2-40B4-BE49-F238E27FC236}">
                <a16:creationId xmlns:a16="http://schemas.microsoft.com/office/drawing/2014/main" id="{25B9360B-639B-4804-8BC2-83CE98D8FCF9}"/>
              </a:ext>
            </a:extLst>
          </p:cNvPr>
          <p:cNvSpPr>
            <a:spLocks noGrp="1" noChangeArrowheads="1"/>
          </p:cNvSpPr>
          <p:nvPr>
            <p:ph type="sldNum" sz="quarter" idx="12"/>
          </p:nvPr>
        </p:nvSpPr>
        <p:spPr>
          <a:ln/>
        </p:spPr>
        <p:txBody>
          <a:bodyPr/>
          <a:lstStyle>
            <a:lvl1pPr>
              <a:defRPr/>
            </a:lvl1pPr>
          </a:lstStyle>
          <a:p>
            <a:pPr>
              <a:defRPr/>
            </a:pPr>
            <a:fld id="{036D1D60-0D6B-4FCD-B8BF-C53CB23811DB}" type="slidenum">
              <a:rPr lang="en-US" altLang="ja-JP"/>
              <a:pPr>
                <a:defRPr/>
              </a:pPr>
              <a:t>‹#›</a:t>
            </a:fld>
            <a:endParaRPr lang="en-US" altLang="ja-JP"/>
          </a:p>
        </p:txBody>
      </p:sp>
    </p:spTree>
    <p:extLst>
      <p:ext uri="{BB962C8B-B14F-4D97-AF65-F5344CB8AC3E}">
        <p14:creationId xmlns:p14="http://schemas.microsoft.com/office/powerpoint/2010/main" val="331665216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コンテンツ プレースホルダー 2">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7AA4DF09-5568-48EA-AF7D-AC89534F19F7}"/>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442D4B88-F13A-4939-B5BB-797A9DC64150}"/>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69CB3D47-24EB-486A-8CB5-0F8A98444247}"/>
              </a:ext>
            </a:extLst>
          </p:cNvPr>
          <p:cNvSpPr>
            <a:spLocks noGrp="1" noChangeArrowheads="1"/>
          </p:cNvSpPr>
          <p:nvPr>
            <p:ph type="sldNum" sz="quarter" idx="12"/>
          </p:nvPr>
        </p:nvSpPr>
        <p:spPr>
          <a:ln/>
        </p:spPr>
        <p:txBody>
          <a:bodyPr/>
          <a:lstStyle>
            <a:lvl1pPr>
              <a:defRPr/>
            </a:lvl1pPr>
          </a:lstStyle>
          <a:p>
            <a:pPr>
              <a:defRPr/>
            </a:pPr>
            <a:fld id="{D19771C2-C5FF-4C10-AB73-335DC361B80C}" type="slidenum">
              <a:rPr lang="en-US" altLang="ja-JP"/>
              <a:pPr>
                <a:defRPr/>
              </a:pPr>
              <a:t>‹#›</a:t>
            </a:fld>
            <a:endParaRPr lang="en-US" altLang="ja-JP"/>
          </a:p>
        </p:txBody>
      </p:sp>
    </p:spTree>
    <p:extLst>
      <p:ext uri="{BB962C8B-B14F-4D97-AF65-F5344CB8AC3E}">
        <p14:creationId xmlns:p14="http://schemas.microsoft.com/office/powerpoint/2010/main" val="39493404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27297537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p:cNvPr>
          <p:cNvSpPr>
            <a:spLocks noGrp="1"/>
          </p:cNvSpPr>
          <p:nvPr>
            <p:ph type="title"/>
          </p:nvPr>
        </p:nvSpPr>
        <p:spPr>
          <a:xfrm>
            <a:off x="630238" y="457200"/>
            <a:ext cx="2949575" cy="1600200"/>
          </a:xfrm>
        </p:spPr>
        <p:txBody>
          <a:bodyPr anchor="b"/>
          <a:lstStyle>
            <a:lvl1pPr>
              <a:defRPr sz="3200"/>
            </a:lvl1pPr>
          </a:lstStyle>
          <a:p>
            <a:r>
              <a:rPr lang="ja-JP" altLang="en-US"/>
              <a:t>マスター タイトルの書式設定</a:t>
            </a:r>
          </a:p>
        </p:txBody>
      </p:sp>
      <p:sp>
        <p:nvSpPr>
          <p:cNvPr id="3" name="図プレースホルダー 2">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Rectangle 4">
            <a:extLst>
              <a:ext uri="{FF2B5EF4-FFF2-40B4-BE49-F238E27FC236}">
                <a16:creationId xmlns:a16="http://schemas.microsoft.com/office/drawing/2014/main" id="{1072F17D-B599-435A-9768-D41134030B05}"/>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6" name="Rectangle 5">
            <a:extLst>
              <a:ext uri="{FF2B5EF4-FFF2-40B4-BE49-F238E27FC236}">
                <a16:creationId xmlns:a16="http://schemas.microsoft.com/office/drawing/2014/main" id="{8F498229-092B-40C9-9616-47F723AEE6F2}"/>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a:extLst>
              <a:ext uri="{FF2B5EF4-FFF2-40B4-BE49-F238E27FC236}">
                <a16:creationId xmlns:a16="http://schemas.microsoft.com/office/drawing/2014/main" id="{4653DBFF-0FEF-4B2C-95A7-7A0BED0D9637}"/>
              </a:ext>
            </a:extLst>
          </p:cNvPr>
          <p:cNvSpPr>
            <a:spLocks noGrp="1" noChangeArrowheads="1"/>
          </p:cNvSpPr>
          <p:nvPr>
            <p:ph type="sldNum" sz="quarter" idx="12"/>
          </p:nvPr>
        </p:nvSpPr>
        <p:spPr>
          <a:ln/>
        </p:spPr>
        <p:txBody>
          <a:bodyPr/>
          <a:lstStyle>
            <a:lvl1pPr>
              <a:defRPr/>
            </a:lvl1pPr>
          </a:lstStyle>
          <a:p>
            <a:pPr>
              <a:defRPr/>
            </a:pPr>
            <a:fld id="{7286C619-147F-4584-B0B6-D6C8C36515E9}" type="slidenum">
              <a:rPr lang="en-US" altLang="ja-JP"/>
              <a:pPr>
                <a:defRPr/>
              </a:pPr>
              <a:t>‹#›</a:t>
            </a:fld>
            <a:endParaRPr lang="en-US" altLang="ja-JP"/>
          </a:p>
        </p:txBody>
      </p:sp>
    </p:spTree>
    <p:extLst>
      <p:ext uri="{BB962C8B-B14F-4D97-AF65-F5344CB8AC3E}">
        <p14:creationId xmlns:p14="http://schemas.microsoft.com/office/powerpoint/2010/main" val="9646412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p:cNvPr>
          <p:cNvSpPr>
            <a:spLocks noGrp="1"/>
          </p:cNvSpPr>
          <p:nvPr>
            <p:ph type="title"/>
          </p:nvPr>
        </p:nvSpPr>
        <p:spPr/>
        <p:txBody>
          <a:bodyPr/>
          <a:lstStyle/>
          <a:p>
            <a:r>
              <a:rPr lang="ja-JP" altLang="en-US"/>
              <a:t>マスター タイトルの書式設定</a:t>
            </a:r>
          </a:p>
        </p:txBody>
      </p:sp>
      <p:sp>
        <p:nvSpPr>
          <p:cNvPr id="3" name="縦書きテキスト プレースホルダー 2">
            <a:extLst/>
          </p:cNvPr>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AD6B029B-9C02-4FCC-B66A-96C5E8ED1CA9}"/>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D590B8F4-9946-4037-9D89-8E0DC84645ED}"/>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596CE32C-C016-49AA-AF49-ACE43BA764FD}"/>
              </a:ext>
            </a:extLst>
          </p:cNvPr>
          <p:cNvSpPr>
            <a:spLocks noGrp="1" noChangeArrowheads="1"/>
          </p:cNvSpPr>
          <p:nvPr>
            <p:ph type="sldNum" sz="quarter" idx="12"/>
          </p:nvPr>
        </p:nvSpPr>
        <p:spPr>
          <a:ln/>
        </p:spPr>
        <p:txBody>
          <a:bodyPr/>
          <a:lstStyle>
            <a:lvl1pPr>
              <a:defRPr/>
            </a:lvl1pPr>
          </a:lstStyle>
          <a:p>
            <a:pPr>
              <a:defRPr/>
            </a:pPr>
            <a:fld id="{62241069-C0F0-44BE-8249-D89DFE7B9768}" type="slidenum">
              <a:rPr lang="en-US" altLang="ja-JP"/>
              <a:pPr>
                <a:defRPr/>
              </a:pPr>
              <a:t>‹#›</a:t>
            </a:fld>
            <a:endParaRPr lang="en-US" altLang="ja-JP"/>
          </a:p>
        </p:txBody>
      </p:sp>
    </p:spTree>
    <p:extLst>
      <p:ext uri="{BB962C8B-B14F-4D97-AF65-F5344CB8AC3E}">
        <p14:creationId xmlns:p14="http://schemas.microsoft.com/office/powerpoint/2010/main" val="146161407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p:cNvPr>
          <p:cNvSpPr>
            <a:spLocks noGrp="1"/>
          </p:cNvSpPr>
          <p:nvPr>
            <p:ph type="title" orient="vert"/>
          </p:nvPr>
        </p:nvSpPr>
        <p:spPr>
          <a:xfrm>
            <a:off x="6515100" y="609600"/>
            <a:ext cx="1943100" cy="5486400"/>
          </a:xfrm>
        </p:spPr>
        <p:txBody>
          <a:bodyPr vert="eaVert"/>
          <a:lstStyle/>
          <a:p>
            <a:r>
              <a:rPr lang="ja-JP" altLang="en-US"/>
              <a:t>マスター タイトルの書式設定</a:t>
            </a:r>
          </a:p>
        </p:txBody>
      </p:sp>
      <p:sp>
        <p:nvSpPr>
          <p:cNvPr id="3" name="縦書きテキスト プレースホルダー 2">
            <a:extLst/>
          </p:cNvPr>
          <p:cNvSpPr>
            <a:spLocks noGrp="1"/>
          </p:cNvSpPr>
          <p:nvPr>
            <p:ph type="body" orient="vert" idx="1"/>
          </p:nvPr>
        </p:nvSpPr>
        <p:spPr>
          <a:xfrm>
            <a:off x="685800" y="609600"/>
            <a:ext cx="5676900" cy="5486400"/>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a:extLst>
              <a:ext uri="{FF2B5EF4-FFF2-40B4-BE49-F238E27FC236}">
                <a16:creationId xmlns:a16="http://schemas.microsoft.com/office/drawing/2014/main" id="{9720DD58-DAB3-4411-A8C2-FA9616571B71}"/>
              </a:ext>
            </a:extLst>
          </p:cNvPr>
          <p:cNvSpPr>
            <a:spLocks noGrp="1" noChangeArrowheads="1"/>
          </p:cNvSpPr>
          <p:nvPr>
            <p:ph type="dt" sz="half" idx="10"/>
          </p:nvPr>
        </p:nvSpPr>
        <p:spPr>
          <a:ln/>
        </p:spPr>
        <p:txBody>
          <a:bodyPr/>
          <a:lstStyle>
            <a:lvl1pPr>
              <a:defRPr/>
            </a:lvl1pPr>
          </a:lstStyle>
          <a:p>
            <a:pPr>
              <a:defRPr/>
            </a:pPr>
            <a:endParaRPr lang="en-US" altLang="ja-JP"/>
          </a:p>
        </p:txBody>
      </p:sp>
      <p:sp>
        <p:nvSpPr>
          <p:cNvPr id="5" name="Rectangle 5">
            <a:extLst>
              <a:ext uri="{FF2B5EF4-FFF2-40B4-BE49-F238E27FC236}">
                <a16:creationId xmlns:a16="http://schemas.microsoft.com/office/drawing/2014/main" id="{A663FE23-823A-471C-9256-0A5E6AE158E8}"/>
              </a:ext>
            </a:extLst>
          </p:cNvPr>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a:extLst>
              <a:ext uri="{FF2B5EF4-FFF2-40B4-BE49-F238E27FC236}">
                <a16:creationId xmlns:a16="http://schemas.microsoft.com/office/drawing/2014/main" id="{080AC22C-45F2-4149-ADCC-50726317BF2D}"/>
              </a:ext>
            </a:extLst>
          </p:cNvPr>
          <p:cNvSpPr>
            <a:spLocks noGrp="1" noChangeArrowheads="1"/>
          </p:cNvSpPr>
          <p:nvPr>
            <p:ph type="sldNum" sz="quarter" idx="12"/>
          </p:nvPr>
        </p:nvSpPr>
        <p:spPr>
          <a:ln/>
        </p:spPr>
        <p:txBody>
          <a:bodyPr/>
          <a:lstStyle>
            <a:lvl1pPr>
              <a:defRPr/>
            </a:lvl1pPr>
          </a:lstStyle>
          <a:p>
            <a:pPr>
              <a:defRPr/>
            </a:pPr>
            <a:fld id="{F9D711EE-F21B-4E72-827A-83754070867F}" type="slidenum">
              <a:rPr lang="en-US" altLang="ja-JP"/>
              <a:pPr>
                <a:defRPr/>
              </a:pPr>
              <a:t>‹#›</a:t>
            </a:fld>
            <a:endParaRPr lang="en-US" altLang="ja-JP"/>
          </a:p>
        </p:txBody>
      </p:sp>
    </p:spTree>
    <p:extLst>
      <p:ext uri="{BB962C8B-B14F-4D97-AF65-F5344CB8AC3E}">
        <p14:creationId xmlns:p14="http://schemas.microsoft.com/office/powerpoint/2010/main" val="23762254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99D692C4-CDF7-412A-8AD1-B2949DEB712D}" type="datetimeFigureOut">
              <a:rPr kumimoji="1" lang="ja-JP" altLang="en-US" smtClean="0"/>
              <a:t>2019/2/25</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12184895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2019/2/25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2047446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9D692C4-CDF7-412A-8AD1-B2949DEB712D}" type="datetimeFigureOut">
              <a:rPr kumimoji="1" lang="ja-JP" altLang="en-US" smtClean="0"/>
              <a:t>2019/2/25</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40575942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99D692C4-CDF7-412A-8AD1-B2949DEB712D}" type="datetimeFigureOut">
              <a:rPr kumimoji="1" lang="ja-JP" altLang="en-US" smtClean="0"/>
              <a:t>2019/2/25</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872387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D692C4-CDF7-412A-8AD1-B2949DEB712D}" type="datetimeFigureOut">
              <a:rPr kumimoji="1" lang="ja-JP" altLang="en-US" smtClean="0"/>
              <a:t>2019/2/25</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3819773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2019/2/25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8140985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99D692C4-CDF7-412A-8AD1-B2949DEB712D}" type="datetimeFigureOut">
              <a:rPr kumimoji="1" lang="ja-JP" altLang="en-US" smtClean="0"/>
              <a:t>2019/2/25</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927397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D692C4-CDF7-412A-8AD1-B2949DEB712D}" type="datetimeFigureOut">
              <a:rPr kumimoji="1" lang="ja-JP" altLang="en-US" smtClean="0"/>
              <a:t>2019/2/25</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D5155AB-A393-4856-9AAF-2B7C47225772}" type="slidenum">
              <a:rPr kumimoji="1" lang="ja-JP" altLang="en-US" smtClean="0"/>
              <a:t>‹#›</a:t>
            </a:fld>
            <a:endParaRPr kumimoji="1" lang="ja-JP" altLang="en-US"/>
          </a:p>
        </p:txBody>
      </p:sp>
    </p:spTree>
    <p:extLst>
      <p:ext uri="{BB962C8B-B14F-4D97-AF65-F5344CB8AC3E}">
        <p14:creationId xmlns:p14="http://schemas.microsoft.com/office/powerpoint/2010/main" val="74862520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CFDB3AFA-C7A7-4E3B-86EB-1CD24C9A8BC2}"/>
              </a:ext>
            </a:extLst>
          </p:cNvPr>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a:extLst>
              <a:ext uri="{FF2B5EF4-FFF2-40B4-BE49-F238E27FC236}">
                <a16:creationId xmlns:a16="http://schemas.microsoft.com/office/drawing/2014/main" id="{C49291F9-BE93-4966-8EBA-569D0A7EED55}"/>
              </a:ext>
            </a:extLst>
          </p:cNvPr>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a:extLst>
              <a:ext uri="{FF2B5EF4-FFF2-40B4-BE49-F238E27FC236}">
                <a16:creationId xmlns:a16="http://schemas.microsoft.com/office/drawing/2014/main" id="{582D2BBB-AAB5-4612-AB04-5C8B7E0C9C83}"/>
              </a:ext>
            </a:extLst>
          </p:cNvPr>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ltLang="ja-JP"/>
          </a:p>
        </p:txBody>
      </p:sp>
      <p:sp>
        <p:nvSpPr>
          <p:cNvPr id="1029" name="Rectangle 5">
            <a:extLst>
              <a:ext uri="{FF2B5EF4-FFF2-40B4-BE49-F238E27FC236}">
                <a16:creationId xmlns:a16="http://schemas.microsoft.com/office/drawing/2014/main" id="{12FDA520-4692-498F-9287-1A2D16CA4055}"/>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ltLang="ja-JP"/>
          </a:p>
        </p:txBody>
      </p:sp>
      <p:sp>
        <p:nvSpPr>
          <p:cNvPr id="1030" name="Rectangle 6">
            <a:extLst>
              <a:ext uri="{FF2B5EF4-FFF2-40B4-BE49-F238E27FC236}">
                <a16:creationId xmlns:a16="http://schemas.microsoft.com/office/drawing/2014/main" id="{167CF996-703E-46A4-B8FF-2ADB3E595D50}"/>
              </a:ext>
            </a:extLst>
          </p:cNvPr>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36DC4B2B-E7ED-409A-8E82-1EAC80B103B5}" type="slidenum">
              <a:rPr lang="en-US" altLang="ja-JP"/>
              <a:pPr>
                <a:defRPr/>
              </a:pPr>
              <a:t>‹#›</a:t>
            </a:fld>
            <a:endParaRPr lang="en-US" altLang="ja-JP"/>
          </a:p>
        </p:txBody>
      </p:sp>
    </p:spTree>
    <p:extLst>
      <p:ext uri="{BB962C8B-B14F-4D97-AF65-F5344CB8AC3E}">
        <p14:creationId xmlns:p14="http://schemas.microsoft.com/office/powerpoint/2010/main" val="47843665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rtl="0" eaLnBrk="0" fontAlgn="base" hangingPunct="0">
        <a:spcBef>
          <a:spcPct val="0"/>
        </a:spcBef>
        <a:spcAft>
          <a:spcPct val="0"/>
        </a:spcAft>
        <a:defRPr kumimoji="1" sz="4400" kern="12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2pPr>
      <a:lvl3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3pPr>
      <a:lvl4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4pPr>
      <a:lvl5pPr algn="ctr" rtl="0" eaLnBrk="0" fontAlgn="base" hangingPunct="0">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5pPr>
      <a:lvl6pPr marL="4572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6pPr>
      <a:lvl7pPr marL="9144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7pPr>
      <a:lvl8pPr marL="13716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8pPr>
      <a:lvl9pPr marL="1828800" algn="ctr" rtl="0" fontAlgn="base">
        <a:spcBef>
          <a:spcPct val="0"/>
        </a:spcBef>
        <a:spcAft>
          <a:spcPct val="0"/>
        </a:spcAft>
        <a:defRPr kumimoji="1" sz="4400">
          <a:solidFill>
            <a:schemeClr val="tx2"/>
          </a:solidFill>
          <a:latin typeface="Times New Roman" panose="02020603050405020304" pitchFamily="18" charset="0"/>
          <a:ea typeface="ＭＳ Ｐゴシック" panose="020B0600070205080204" pitchFamily="50" charset="-128"/>
        </a:defRPr>
      </a:lvl9pPr>
    </p:titleStyle>
    <p:bodyStyle>
      <a:lvl1pPr marL="342900" indent="-342900" algn="l" rtl="0" eaLnBrk="0" fontAlgn="base" hangingPunct="0">
        <a:spcBef>
          <a:spcPct val="20000"/>
        </a:spcBef>
        <a:spcAft>
          <a:spcPct val="0"/>
        </a:spcAft>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Char char="»"/>
        <a:defRPr kumimoji="1"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E2B51F-BA1A-4959-B1BC-E734FD316BB0}"/>
              </a:ext>
            </a:extLst>
          </p:cNvPr>
          <p:cNvSpPr>
            <a:spLocks noGrp="1"/>
          </p:cNvSpPr>
          <p:nvPr>
            <p:ph type="ctrTitle"/>
          </p:nvPr>
        </p:nvSpPr>
        <p:spPr/>
        <p:txBody>
          <a:bodyPr>
            <a:normAutofit/>
          </a:bodyPr>
          <a:lstStyle/>
          <a:p>
            <a:r>
              <a:rPr kumimoji="1" lang="ja-JP" altLang="en-US" sz="4000" dirty="0">
                <a:latin typeface="ＭＳ ゴシック" panose="020B0609070205080204" pitchFamily="49" charset="-128"/>
                <a:ea typeface="ＭＳ ゴシック" panose="020B0609070205080204" pitchFamily="49" charset="-128"/>
              </a:rPr>
              <a:t>こんな時どうする？</a:t>
            </a:r>
            <a:br>
              <a:rPr kumimoji="1" lang="en-US" altLang="ja-JP" sz="4000" dirty="0">
                <a:latin typeface="ＭＳ ゴシック" panose="020B0609070205080204" pitchFamily="49" charset="-128"/>
                <a:ea typeface="ＭＳ ゴシック" panose="020B0609070205080204" pitchFamily="49" charset="-128"/>
              </a:rPr>
            </a:br>
            <a:r>
              <a:rPr kumimoji="1" lang="ja-JP" altLang="en-US" sz="4000" dirty="0">
                <a:latin typeface="ＭＳ ゴシック" panose="020B0609070205080204" pitchFamily="49" charset="-128"/>
                <a:ea typeface="ＭＳ ゴシック" panose="020B0609070205080204" pitchFamily="49" charset="-128"/>
              </a:rPr>
              <a:t>介護現場のマネジメント</a:t>
            </a:r>
            <a:r>
              <a:rPr lang="ja-JP" altLang="en-US" sz="4000" dirty="0">
                <a:latin typeface="ＭＳ ゴシック" panose="020B0609070205080204" pitchFamily="49" charset="-128"/>
                <a:ea typeface="ＭＳ ゴシック" panose="020B0609070205080204" pitchFamily="49" charset="-128"/>
              </a:rPr>
              <a:t>クイズ</a:t>
            </a:r>
            <a:endParaRPr kumimoji="1" lang="ja-JP" altLang="en-US" sz="4000" dirty="0">
              <a:latin typeface="ＭＳ ゴシック" panose="020B0609070205080204" pitchFamily="49" charset="-128"/>
              <a:ea typeface="ＭＳ ゴシック" panose="020B0609070205080204" pitchFamily="49" charset="-128"/>
            </a:endParaRPr>
          </a:p>
        </p:txBody>
      </p:sp>
      <p:sp>
        <p:nvSpPr>
          <p:cNvPr id="3" name="字幕 2">
            <a:extLst>
              <a:ext uri="{FF2B5EF4-FFF2-40B4-BE49-F238E27FC236}">
                <a16:creationId xmlns:a16="http://schemas.microsoft.com/office/drawing/2014/main" id="{12609BA0-6759-44A7-A47B-38F9D13EAA8F}"/>
              </a:ext>
            </a:extLst>
          </p:cNvPr>
          <p:cNvSpPr>
            <a:spLocks noGrp="1"/>
          </p:cNvSpPr>
          <p:nvPr>
            <p:ph type="subTitle" idx="1"/>
          </p:nvPr>
        </p:nvSpPr>
        <p:spPr/>
        <p:txBody>
          <a:bodyPr>
            <a:normAutofit/>
          </a:bodyPr>
          <a:lstStyle/>
          <a:p>
            <a:r>
              <a:rPr kumimoji="1" lang="ja-JP" altLang="en-US" sz="2800" dirty="0">
                <a:latin typeface="ＭＳ ゴシック" panose="020B0609070205080204" pitchFamily="49" charset="-128"/>
                <a:ea typeface="ＭＳ ゴシック" panose="020B0609070205080204" pitchFamily="49" charset="-128"/>
              </a:rPr>
              <a:t>～苦情・クレーム編～</a:t>
            </a:r>
          </a:p>
        </p:txBody>
      </p:sp>
      <p:pic>
        <p:nvPicPr>
          <p:cNvPr id="4" name="Picture 6" descr="C:\Users\User\Downloads\ロゴ　グレイ.JPG">
            <a:extLst>
              <a:ext uri="{FF2B5EF4-FFF2-40B4-BE49-F238E27FC236}">
                <a16:creationId xmlns:a16="http://schemas.microsoft.com/office/drawing/2014/main" id="{A375A384-F07F-4E00-9274-BF5FFC570772}"/>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278267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200" kern="100" dirty="0">
                <a:latin typeface="ＭＳ ゴシック" panose="020B0609070205080204" pitchFamily="49" charset="-128"/>
                <a:ea typeface="ＭＳ ゴシック" panose="020B0609070205080204" pitchFamily="49" charset="-128"/>
                <a:cs typeface="Times New Roman" panose="02020603050405020304" pitchFamily="18" charset="0"/>
              </a:rPr>
              <a:t>母の肌着がなくなった</a:t>
            </a: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normAutofit/>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面会に来た家族が、「母の肌着が前回来た時より減っている。どこかに紛れていないか？」と尋ねてきました。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スタッフは一通り捜してみましたが、どこにも見当たりません。</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家族に報告したところ、「前にも同じことがあった。その時は古いものだったのであきらめたが、今回は新しいものだ！どうするんだ！」と怒りの様子です</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err="1">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7CABA9CA-A37D-40E5-89E3-CB8BC8FC98E0}"/>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214517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「こちらでなくすわけがない」と反論する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担当スタッフに謝罪させる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リーダーとして謝罪する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スタッフにもう一度捜させる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肌着を弁償する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F31387F9-F925-4855-91ED-18FE31F088D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742890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①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「こちらでなくすわけがない」と反論する</a:t>
            </a:r>
            <a:br>
              <a:rPr lang="ja-JP"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家族の怒りがヒートアップするだけ</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こちらに非がないと思っても、直接的な反論は控えるべきです</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。たとえ「施設側のミスは絶対にない」という事実を証明することができたとしても、家族の怒りはヒートアップするだけです。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このようなケースへの初期対応で大切なことは、家族の話をしっかりと聞き、「肌着がなくなった」という事実を受け止めることです。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その上で、施設では洗濯物をどのように管理しているかを説明し、施設側で紛失した可能性があるのかないのか、具体的な部分について話し合っていくべきです。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17B4D957-6494-477C-A114-9482E8B1BD7E}"/>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413949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②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担当スタッフに謝罪させる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【60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言い分の押し付けにならないように</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まずは肌着がなくなったことに対して謝罪します。ここでのポイントは、謝罪しつつも、「担当スタッフが悪い」という姿勢にならないことです。</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施設側も、肌着紛失の一報を受けてから何もしなかったわけではありません。「みんなで捜したけれど見つからなかった」という経緯があります。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こちらの言い分を押し付けるのではなく、誠意をもって対応したことを伝えつつ、「不愉快な思いをさせてしまった」という事実に対して、担当スタッフが謝罪するという姿勢で対応しましょう</a:t>
            </a: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2400"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056112B4-E1AC-4462-A054-DB0DBBEF6808}"/>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076762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リーダーとして謝罪する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【40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自分のことは自分で解決させる</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苦情解決の上では、より家族に納得、理解していただくためにリーダーが謝罪するということも必要です</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ただし、すべてにおいてリーダーが対応しなければならないかというと、そうではありません。というのも、このような場面が度重なると、「何かあったらリーダーが解決してくれる」という安易な考えをもつスタッフが出てくる可能性があるから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「自分の担当する利用者の苦情は自分で対応する」という経験は、自身の責任や役割の認識を高めてくれるでしょう。リーダーには、あえて前に出ないという選択も必要なのです。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B7DE1280-5460-4CCC-8281-F621D3E60618}"/>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08198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④ スタッフにもう一度捜させる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「見つからない」では納得しない！</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「みんなで捜した」という事実があったとしても、「それでも見つからなかったのだから仕方ないだろう」という姿勢で対応していては、家族は納得してくれないでしょう</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たとえ一通り捜し終えたとしても、「再度捜す」という姿勢を見せることで、相手の見方も随分と変わっていきます。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なお、「姿勢を見せる」といっても、捜すふりをするというわけではありません。「灯台下暗し」というように、先入観を捨ててもう一度捜してみると、思いもよらないところから見つかる場合もあるの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BD6650F1-3873-4457-A506-311D21EFB23B}"/>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561737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⑤ 肌着を弁償する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【20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まずは施設の方針やルールを確認！</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利用者が施設と取り交わした契約書を読み、誰にどこまでの責任があって、損害に対する弁償はどこまでと明記しているのか、確認してみましょう。</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この内容を現場スタッフと共有し、施設が定めている苦情やトラブルへの対応を学ぶ機会にしてみてはどうでしょうか。</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なお、施設の方針やルールに沿った対応だとしても、「弁償したら終わり」というわけではありません。あくまでも、相手の気持ちに沿った謝罪をした上での弁償でなければ、その対応についてさらなる苦情が発生する可能性もあるの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D718BC48-516E-4FBC-A86D-1A4D568D7DA6}"/>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78871823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buNone/>
            </a:pPr>
            <a:r>
              <a:rPr lang="ja-JP" altLang="en-US" dirty="0">
                <a:latin typeface="ＭＳ ゴシック" panose="020B0609070205080204" pitchFamily="49" charset="-128"/>
                <a:ea typeface="ＭＳ ゴシック" panose="020B0609070205080204" pitchFamily="49" charset="-128"/>
              </a:rPr>
              <a:t>　このような「私物の紛失」に関するケースでは、犯人捜しをすることで解決するだろうと思いがちです。しかし、多くの場合、当の家族は犯人捜しを求めていません。まずは事実を受け止め、誠意をもって謝罪することが大切です。</a:t>
            </a:r>
            <a:endParaRPr lang="en-US" altLang="ja-JP"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　そして、よほどのことがなければ、家族との関係はその後も続きます</a:t>
            </a:r>
            <a:r>
              <a:rPr lang="ja-JP" altLang="en-US" dirty="0">
                <a:latin typeface="ＭＳ ゴシック" panose="020B0609070205080204" pitchFamily="49" charset="-128"/>
                <a:ea typeface="ＭＳ ゴシック" panose="020B0609070205080204" pitchFamily="49" charset="-128"/>
              </a:rPr>
              <a:t>。家族も、施設とは良好な関係でありたいはずです。施設と家族を仲介するリーダーとして、苦情対応の在り方を現場スタッフと共有しておくとよいでしょう。</a:t>
            </a:r>
            <a:endParaRPr lang="en-US" altLang="ja-JP" dirty="0">
              <a:latin typeface="ＭＳ ゴシック" panose="020B0609070205080204" pitchFamily="49" charset="-128"/>
              <a:ea typeface="ＭＳ ゴシック" panose="020B0609070205080204" pitchFamily="49" charset="-128"/>
            </a:endParaRPr>
          </a:p>
          <a:p>
            <a:pPr marL="0" indent="0">
              <a:buNone/>
            </a:pPr>
            <a:endParaRPr kumimoji="1" lang="ja-JP" altLang="en-US"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B9D8937A-DDCB-467D-9382-58355FC3543E}"/>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48758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200" kern="100" dirty="0">
                <a:latin typeface="ＭＳ ゴシック" panose="020B0609070205080204" pitchFamily="49" charset="-128"/>
                <a:ea typeface="ＭＳ ゴシック" panose="020B0609070205080204" pitchFamily="49" charset="-128"/>
                <a:cs typeface="Times New Roman" panose="02020603050405020304" pitchFamily="18" charset="0"/>
              </a:rPr>
              <a:t>腕にあざができている！</a:t>
            </a: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normAutofit/>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面会に来た家族に呼び出され、「母の腕にあざがある。虐待されているのではないか！」と訴えられました。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記録を見ると、あざを発見した時の記載はありますが、その理由までは確認できません。</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信頼するスタッフが虐待をするはずはないと思いながらも、「もしかして</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」という不安もあります</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kern="100" dirty="0" err="1">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D00FFD92-1528-4849-9782-BDE1512789F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9620002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「虐待であるはずがない」と反論する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「詳しく調査して報告する」と伝える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「担当スタッフを変える」と伝える</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その場に担当スタッフを呼んで話を聞く</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まずはあざができたことについて謝罪する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F46E9B69-10DE-49D3-8FCD-FD3F0F43682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304328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AEF235-5331-4FAB-8F8C-868FA4BA9C4B}"/>
              </a:ext>
            </a:extLst>
          </p:cNvPr>
          <p:cNvSpPr>
            <a:spLocks noGrp="1"/>
          </p:cNvSpPr>
          <p:nvPr>
            <p:ph type="title"/>
          </p:nvPr>
        </p:nvSpPr>
        <p:spPr/>
        <p:txBody>
          <a:bodyPr>
            <a:normAutofit/>
          </a:bodyPr>
          <a:lstStyle/>
          <a:p>
            <a:pPr algn="ctr">
              <a:spcAft>
                <a:spcPts val="0"/>
              </a:spcAft>
            </a:pP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200" kern="100" dirty="0">
                <a:latin typeface="ＭＳ ゴシック" panose="020B0609070205080204" pitchFamily="49" charset="-128"/>
                <a:ea typeface="ＭＳ ゴシック" panose="020B0609070205080204" pitchFamily="49" charset="-128"/>
                <a:cs typeface="Times New Roman" panose="02020603050405020304" pitchFamily="18" charset="0"/>
              </a:rPr>
              <a:t>Ｂさんが手伝ってくれない！</a:t>
            </a:r>
            <a:r>
              <a:rPr lang="ja-JP" altLang="ja-JP" sz="3200" kern="100" dirty="0">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32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0E92B49B-322F-4370-8451-A2BCF1832EB4}"/>
              </a:ext>
            </a:extLst>
          </p:cNvPr>
          <p:cNvSpPr>
            <a:spLocks noGrp="1"/>
          </p:cNvSpPr>
          <p:nvPr>
            <p:ph idx="1"/>
          </p:nvPr>
        </p:nvSpPr>
        <p:spPr/>
        <p:txBody>
          <a:bodyPr/>
          <a:lstStyle/>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ある利用者から、「Ａさんはいつも手伝ってくれるが、Ｂさんは何も手伝ってくれない。Ｂさんではなく、別の人を担当にしてほしい」と話がありました。</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施設では、「できることはなるべくご自身でやっていただく」という方針を掲げています。</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spcAft>
                <a:spcPts val="0"/>
              </a:spcAft>
              <a:buNone/>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　Ｂさんはその方針をふまえて対応しているのですが</a:t>
            </a:r>
            <a:r>
              <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ja-JP" kern="100" dirty="0" err="1">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7137531E-206E-47B0-9519-91E3A59F4614}"/>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09017557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① 「虐待であるはずがない」と反論する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大切なのは家族の気持ちを汲むこと</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a:xfrm>
            <a:off x="628650" y="1825625"/>
            <a:ext cx="7886700" cy="4351338"/>
          </a:xfrm>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リーダーとして、「スタッフを信頼しているからこそ反論したくなる」という気持ちは理解できます。</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しかし、「やった」「やっていない」という事実はその場では判断できません。</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また、家族は施設に母親の命を預けているという立場であり、この訴えの背後にある心配や不安といった気持ちを汲んで対応する必要があります。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ここでは反論するのではなく、「母親を心配する家族の気持ち」を理解し、応えるのが先決です。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B48F70DF-1BFD-40C4-B782-E762315079EC}"/>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763838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②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「詳しく調査して報告する」と伝える</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【80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期日と内容を示すと安心感ＵＰ</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このような訴えがある家族には、「どのような対応をしているのか知りたい」という思いがあるはずです。</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あざができた経緯と今後の対策を報告することで、その思いを解消し、安心につなげることができるでしょう。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しかし、その報告には調査の時間が必要です。まずは調査する旨を伝え、本ケースに対する施設側の姿勢を見せましょう。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その際には、「つまでに」「どのように」報告するのか、期日と内容を具体的に伝えておくとよいでしょう。相手により安心感を与えることができます。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909D4475-7833-40BA-B5DF-A18658D876F0}"/>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129293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「担当スタッフを変える」と伝える</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事実を明らかにすることが先</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家族を安心させるための対応の一つとして考えられる対応ですが、このタイミングではお勧めしません。</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それは、まだ虐待があったかどうかわからない状況であり、当のスタッフに対しても何も確認できていないからです。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さらに、担当スタッフと今後も一緒に働くことを考えると、虐待を疑われたショックや働く意欲への影響、周囲との関係などにも配慮が必要です。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安易にその場を収めようとして担当を変えるのではなく、まずはしっかりと調査をし、事実を明らかにすることを優先すべきです。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9915B1E4-6A56-4633-94C2-680B23A82C8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3142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④ その場にスタッフを呼んで話を聞く</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【70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家族が感情的になる可能性あり</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調査は時間をかけて行う必要があります。しかし、まずはその場の対応として、「事実確認」をしてみることも重要です。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ただし、家族と一緒に話を聞くのはお勧めしません。事実は未確認にせよ、家族が虐待をした「疑い」があるスタッフを前にして感情的になる可能性があります</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リーダーにとって、利用者や家族は大事なお客様ではありますが、スタッフも同じくらい大事にし、守らなければならない存在です。事実はすぐに確認しますが、それは家族と接触しない別の場所で行うとよいで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60880401-C534-431A-A61A-158F5D4B1BF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1388004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lvl="0" algn="ctr">
              <a:spcBef>
                <a:spcPts val="1000"/>
              </a:spcBef>
            </a:pP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⑤ まずはあざができたことについて謝罪する</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事実を受け止めることが重要</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「虐待の疑いがある」という家族からの訴えには、さすがに慌ててしまうでしょう</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。すると、当然最初に行うべき謝罪を忘れ、弁明に終始するといったこともあるようです。ここは、弁明ではなく謝罪を最優先に考えましょう。</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ただし、ここで行う謝罪は、こちらの過失を認める意味での謝罪ではありません。これは「あざができた」という事実に対しての謝罪であり、その上で経緯と事実を調査し、報告することを相手に伝えます。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lvl="0" indent="0" algn="just">
              <a:lnSpc>
                <a:spcPct val="100000"/>
              </a:lnSpc>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そして、後日改めて調査結果と今後の対応などを伝えること。この順番を間違えないことです。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42CF3417-4DE4-4BCE-902F-6979BE16DBC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6213898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buNone/>
            </a:pPr>
            <a:r>
              <a:rPr lang="ja-JP" altLang="en-US" dirty="0">
                <a:latin typeface="ＭＳ ゴシック" panose="020B0609070205080204" pitchFamily="49" charset="-128"/>
                <a:ea typeface="ＭＳ ゴシック" panose="020B0609070205080204" pitchFamily="49" charset="-128"/>
              </a:rPr>
              <a:t>　事実や真意、真相が分かりづらいトラブルが生じた時、どのような対応をするかによって、家族との関係、スタッフとの関係は変わっていきます。リーダーとして慎重になりたいところですが、できるだけ早い対応を心がけることも大切です。</a:t>
            </a:r>
            <a:endParaRPr lang="en-US" altLang="ja-JP" dirty="0">
              <a:latin typeface="ＭＳ ゴシック" panose="020B0609070205080204" pitchFamily="49" charset="-128"/>
              <a:ea typeface="ＭＳ ゴシック" panose="020B0609070205080204" pitchFamily="49" charset="-128"/>
            </a:endParaRPr>
          </a:p>
          <a:p>
            <a:pPr marL="0" indent="0">
              <a:buNone/>
            </a:pPr>
            <a:r>
              <a:rPr lang="ja-JP" altLang="en-US" dirty="0">
                <a:latin typeface="ＭＳ ゴシック" panose="020B0609070205080204" pitchFamily="49" charset="-128"/>
                <a:ea typeface="ＭＳ ゴシック" panose="020B0609070205080204" pitchFamily="49" charset="-128"/>
              </a:rPr>
              <a:t>　今回のケースを参考に、自施設での対応を考えてみてはどうでしょうか。日々の介護記録のチェックにより、トラブルの芽を摘むことができるかもしれません。</a:t>
            </a:r>
            <a:endParaRPr lang="en-US" altLang="ja-JP"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B129EA3D-2468-40A6-84CD-30F4C78BC00F}"/>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718987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タイトル 1">
            <a:extLst>
              <a:ext uri="{FF2B5EF4-FFF2-40B4-BE49-F238E27FC236}">
                <a16:creationId xmlns:a16="http://schemas.microsoft.com/office/drawing/2014/main" id="{F498FE3F-2043-421A-BB72-0100269E8EFD}"/>
              </a:ext>
            </a:extLst>
          </p:cNvPr>
          <p:cNvSpPr>
            <a:spLocks noGrp="1" noChangeArrowheads="1"/>
          </p:cNvSpPr>
          <p:nvPr>
            <p:ph type="title"/>
          </p:nvPr>
        </p:nvSpPr>
        <p:spPr/>
        <p:txBody>
          <a:bodyPr/>
          <a:lstStyle/>
          <a:p>
            <a:endParaRPr lang="ja-JP" altLang="en-US"/>
          </a:p>
        </p:txBody>
      </p:sp>
      <p:sp>
        <p:nvSpPr>
          <p:cNvPr id="18435" name="コンテンツ プレースホルダー 2">
            <a:extLst>
              <a:ext uri="{FF2B5EF4-FFF2-40B4-BE49-F238E27FC236}">
                <a16:creationId xmlns:a16="http://schemas.microsoft.com/office/drawing/2014/main" id="{29584FDF-9176-4EF3-BA7C-CD282C545D19}"/>
              </a:ext>
            </a:extLst>
          </p:cNvPr>
          <p:cNvSpPr>
            <a:spLocks noGrp="1" noChangeArrowheads="1"/>
          </p:cNvSpPr>
          <p:nvPr>
            <p:ph idx="1"/>
          </p:nvPr>
        </p:nvSpPr>
        <p:spPr/>
        <p:txBody>
          <a:bodyPr/>
          <a:lstStyle/>
          <a:p>
            <a:pPr marL="0" indent="0" algn="ctr">
              <a:buFontTx/>
              <a:buNone/>
            </a:pPr>
            <a:r>
              <a:rPr lang="ja-JP" altLang="en-US" sz="5400">
                <a:latin typeface="ＭＳ ゴシック" panose="020B0609070205080204" pitchFamily="49" charset="-128"/>
                <a:ea typeface="ＭＳ ゴシック" panose="020B0609070205080204" pitchFamily="49" charset="-128"/>
              </a:rPr>
              <a:t>お疲れ様でした。</a:t>
            </a:r>
          </a:p>
        </p:txBody>
      </p:sp>
      <p:pic>
        <p:nvPicPr>
          <p:cNvPr id="18436" name="Picture 6" descr="C:\Users\User\Downloads\ロゴ　グレイ.JPG">
            <a:extLst>
              <a:ext uri="{FF2B5EF4-FFF2-40B4-BE49-F238E27FC236}">
                <a16:creationId xmlns:a16="http://schemas.microsoft.com/office/drawing/2014/main" id="{16E4C179-6D2A-4C06-ABD2-4B54A35335C4}"/>
              </a:ext>
            </a:extLst>
          </p:cNvPr>
          <p:cNvPicPr>
            <a:picLocks noGrp="1"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タイトル 1">
            <a:extLst>
              <a:ext uri="{FF2B5EF4-FFF2-40B4-BE49-F238E27FC236}">
                <a16:creationId xmlns:a16="http://schemas.microsoft.com/office/drawing/2014/main" id="{FC0398B2-AF70-4F7A-82EC-5D05831F8670}"/>
              </a:ext>
            </a:extLst>
          </p:cNvPr>
          <p:cNvSpPr>
            <a:spLocks noGrp="1" noChangeArrowheads="1"/>
          </p:cNvSpPr>
          <p:nvPr>
            <p:ph type="title"/>
          </p:nvPr>
        </p:nvSpPr>
        <p:spPr/>
        <p:txBody>
          <a:bodyPr/>
          <a:lstStyle/>
          <a:p>
            <a:endParaRPr lang="ja-JP" altLang="en-US"/>
          </a:p>
        </p:txBody>
      </p:sp>
      <p:sp>
        <p:nvSpPr>
          <p:cNvPr id="20483" name="コンテンツ プレースホルダー 2">
            <a:extLst>
              <a:ext uri="{FF2B5EF4-FFF2-40B4-BE49-F238E27FC236}">
                <a16:creationId xmlns:a16="http://schemas.microsoft.com/office/drawing/2014/main" id="{83D56D51-F21A-4DD1-BE0F-86070D9A9175}"/>
              </a:ext>
            </a:extLst>
          </p:cNvPr>
          <p:cNvSpPr>
            <a:spLocks noGrp="1" noChangeArrowheads="1"/>
          </p:cNvSpPr>
          <p:nvPr>
            <p:ph idx="1"/>
          </p:nvPr>
        </p:nvSpPr>
        <p:spPr/>
        <p:txBody>
          <a:bodyPr/>
          <a:lstStyle/>
          <a:p>
            <a:pPr marL="0" indent="0">
              <a:buFontTx/>
              <a:buNone/>
            </a:pPr>
            <a:r>
              <a:rPr lang="en-US" altLang="ja-JP" dirty="0"/>
              <a:t>【</a:t>
            </a:r>
            <a:r>
              <a:rPr lang="ja-JP" altLang="en-US" dirty="0"/>
              <a:t>教材監修</a:t>
            </a:r>
            <a:r>
              <a:rPr lang="en-US" altLang="ja-JP" dirty="0"/>
              <a:t>】</a:t>
            </a:r>
          </a:p>
          <a:p>
            <a:pPr marL="0" indent="0">
              <a:buFontTx/>
              <a:buNone/>
            </a:pPr>
            <a:r>
              <a:rPr lang="ja-JP" altLang="en-US" dirty="0"/>
              <a:t>ふくしえん社労士事務所　</a:t>
            </a:r>
            <a:endParaRPr lang="en-US" altLang="ja-JP" dirty="0"/>
          </a:p>
          <a:p>
            <a:pPr marL="0" indent="0">
              <a:buFontTx/>
              <a:buNone/>
            </a:pPr>
            <a:r>
              <a:rPr lang="ja-JP" altLang="en-US" dirty="0"/>
              <a:t>介護特化型社会保険労務士　</a:t>
            </a:r>
            <a:endParaRPr lang="en-US" altLang="ja-JP" dirty="0"/>
          </a:p>
          <a:p>
            <a:pPr marL="0" indent="0">
              <a:buFontTx/>
              <a:buNone/>
            </a:pPr>
            <a:r>
              <a:rPr lang="ja-JP" altLang="en-US" dirty="0"/>
              <a:t>人材定着コンサルタント　後藤功太</a:t>
            </a:r>
          </a:p>
        </p:txBody>
      </p:sp>
      <p:pic>
        <p:nvPicPr>
          <p:cNvPr id="20484" name="Picture 6" descr="C:\Users\User\Downloads\ロゴ　グレイ.JPG">
            <a:extLst>
              <a:ext uri="{FF2B5EF4-FFF2-40B4-BE49-F238E27FC236}">
                <a16:creationId xmlns:a16="http://schemas.microsoft.com/office/drawing/2014/main" id="{F575CF68-3AFD-4F6A-8F0A-D28D3985FCC7}"/>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8E3797-8E3A-4CD2-8EF4-3D4F4EA482D5}"/>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＜あなたならどうしますか？＞</a:t>
            </a:r>
          </a:p>
        </p:txBody>
      </p:sp>
      <p:sp>
        <p:nvSpPr>
          <p:cNvPr id="3" name="コンテンツ プレースホルダー 2">
            <a:extLst>
              <a:ext uri="{FF2B5EF4-FFF2-40B4-BE49-F238E27FC236}">
                <a16:creationId xmlns:a16="http://schemas.microsoft.com/office/drawing/2014/main" id="{BBF19F5A-F67C-4618-98CC-35A494819379}"/>
              </a:ext>
            </a:extLst>
          </p:cNvPr>
          <p:cNvSpPr>
            <a:spLocks noGrp="1"/>
          </p:cNvSpPr>
          <p:nvPr>
            <p:ph idx="1"/>
          </p:nvPr>
        </p:nvSpPr>
        <p:spPr/>
        <p:txBody>
          <a:bodyPr>
            <a:normAutofit/>
          </a:bodyPr>
          <a:lstStyle/>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スタッフＢを担当から外す</a:t>
            </a:r>
            <a:endParaRPr lang="ja-JP"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利用者に施設の方針を説明する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スタッフＡに手伝わないよう伝える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スタッフＢに手伝うように伝える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a:p>
            <a:pPr marL="514350" lvl="0" indent="-514350" algn="just">
              <a:spcAft>
                <a:spcPts val="0"/>
              </a:spcAft>
              <a:buFont typeface="+mj-ea"/>
              <a:buAutoNum type="circleNumDbPlain"/>
            </a:pPr>
            <a:r>
              <a:rPr lang="ja-JP" altLang="en-US" kern="100" dirty="0">
                <a:latin typeface="ＭＳ ゴシック" panose="020B0609070205080204" pitchFamily="49" charset="-128"/>
                <a:ea typeface="ＭＳ ゴシック" panose="020B0609070205080204" pitchFamily="49" charset="-128"/>
                <a:cs typeface="Times New Roman" panose="02020603050405020304" pitchFamily="18" charset="0"/>
              </a:rPr>
              <a:t>マニュアルやケアプランを見直し、周知する</a:t>
            </a:r>
            <a:endParaRPr lang="en-US" altLang="ja-JP" kern="100" dirty="0">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D4084E7B-F4CE-42C3-BAB6-09D4F5806A17}"/>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314127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59B1DAD-41BC-4E67-8713-ED6FEB3ADC0B}"/>
              </a:ext>
            </a:extLst>
          </p:cNvPr>
          <p:cNvSpPr>
            <a:spLocks noGrp="1"/>
          </p:cNvSpPr>
          <p:nvPr>
            <p:ph type="title"/>
          </p:nvPr>
        </p:nvSpPr>
        <p:spPr/>
        <p:txBody>
          <a:bodyPr>
            <a:normAutofit/>
          </a:bodyPr>
          <a:lstStyle/>
          <a:p>
            <a:pPr algn="ct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① スタッフＢを担当から外す</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正しい対応を見本とすべき</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E7B70665-3E80-407F-AAE0-2D5E3E5B4B17}"/>
              </a:ext>
            </a:extLst>
          </p:cNvPr>
          <p:cNvSpPr>
            <a:spLocks noGrp="1"/>
          </p:cNvSpPr>
          <p:nvPr>
            <p:ph idx="1"/>
          </p:nvPr>
        </p:nvSpPr>
        <p:spPr/>
        <p:txBody>
          <a:bodyPr>
            <a:noAutofit/>
          </a:bodyPr>
          <a:lstStyle/>
          <a:p>
            <a:pPr marL="0" indent="0" algn="just">
              <a:lnSpc>
                <a:spcPct val="100000"/>
              </a:lnSpc>
              <a:spcAft>
                <a:spcPts val="0"/>
              </a:spcAft>
              <a:buNone/>
            </a:pPr>
            <a:r>
              <a:rPr lang="ja-JP" altLang="en-US" sz="2400" kern="100" dirty="0">
                <a:latin typeface="ＭＳ ゴシック" panose="020B0609070205080204" pitchFamily="49" charset="-128"/>
                <a:ea typeface="ＭＳ ゴシック" panose="020B0609070205080204" pitchFamily="49" charset="-128"/>
                <a:cs typeface="Times New Roman" panose="02020603050405020304" pitchFamily="18" charset="0"/>
              </a:rPr>
              <a:t>　</a:t>
            </a: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スタッフＢは施設の方針に沿った対応をしています。そのスタッフＢを担当から外すという対応は、施設の方針に沿わないケアを推奨することになるのではないでしょうか。</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「スタッフＡのように手伝ってほしい」という利用者の思いに反するところではありますが、スタッフには施設の方針に沿った対応を求めるべきです。</a:t>
            </a:r>
            <a:endParaRPr lang="en-US"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　正しい対応をしているスタッフＢを見本としてもらうためにも、担当から外すという対応は避けるべきです。</a:t>
            </a:r>
            <a:endParaRPr lang="ja-JP" altLang="ja-JP" sz="24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9D2F2D50-5185-47E0-A173-ECF1B352437D}"/>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409393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A19635-CE0C-4B04-A391-98CAF5EA9B3A}"/>
              </a:ext>
            </a:extLst>
          </p:cNvPr>
          <p:cNvSpPr>
            <a:spLocks noGrp="1"/>
          </p:cNvSpPr>
          <p:nvPr>
            <p:ph type="title"/>
          </p:nvPr>
        </p:nvSpPr>
        <p:spPr/>
        <p:txBody>
          <a:bodyPr>
            <a:normAutofit fontScale="90000"/>
          </a:bodyPr>
          <a:lstStyle/>
          <a:p>
            <a:pPr algn="ctr">
              <a:spcBef>
                <a:spcPts val="1000"/>
              </a:spcBef>
            </a:pPr>
            <a:r>
              <a:rPr lang="ja-JP" altLang="en-US"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② 利用者に施設の方針を説明する</a:t>
            </a:r>
            <a:br>
              <a:rPr lang="en-US" altLang="ja-JP"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31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3100" kern="100" dirty="0">
                <a:solidFill>
                  <a:srgbClr val="FF0000"/>
                </a:solidFill>
                <a:latin typeface="ＭＳ ゴシック" panose="020B0609070205080204" pitchFamily="49" charset="-128"/>
                <a:ea typeface="游明朝" panose="02020400000000000000" pitchFamily="18" charset="-128"/>
                <a:cs typeface="Times New Roman" panose="02020603050405020304" pitchFamily="18" charset="0"/>
              </a:rPr>
              <a:t>【80</a:t>
            </a:r>
            <a:r>
              <a:rPr lang="ja-JP"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点</a:t>
            </a:r>
            <a:r>
              <a:rPr lang="en-US"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場合によっては家族も交えて説明を</a:t>
            </a:r>
            <a:r>
              <a:rPr lang="ja-JP" altLang="ja-JP" sz="31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a:t>
            </a:r>
            <a:endParaRPr kumimoji="1" lang="ja-JP" altLang="en-US" dirty="0"/>
          </a:p>
        </p:txBody>
      </p:sp>
      <p:sp>
        <p:nvSpPr>
          <p:cNvPr id="3" name="コンテンツ プレースホルダー 2">
            <a:extLst>
              <a:ext uri="{FF2B5EF4-FFF2-40B4-BE49-F238E27FC236}">
                <a16:creationId xmlns:a16="http://schemas.microsoft.com/office/drawing/2014/main" id="{54B19612-2276-4B87-BB5B-60FF5BA7D139}"/>
              </a:ext>
            </a:extLst>
          </p:cNvPr>
          <p:cNvSpPr>
            <a:spLocks noGrp="1"/>
          </p:cNvSpPr>
          <p:nvPr>
            <p:ph idx="1"/>
          </p:nvPr>
        </p:nvSpPr>
        <p:spPr/>
        <p:txBody>
          <a:bodyPr>
            <a:normAutofit/>
          </a:bodyPr>
          <a:lstStyle/>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利用者の「やってほしい」という気持ちを尊重しつつも、「なぜ手伝わないのか」を説明し、理解してもらいます。場合によっては家族も交えて話をすることも必要となるでしょう。</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また、このような利用者からの訴えの有無にかかわらず、施設の方針と各スタッフの対応は統一しなければなりません。</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改めて施設としての方針を確認し、すべてのスタッフが同じ対応ができるように指導、教育を進めていきましょう。</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endParaRPr kumimoji="1" lang="ja-JP" altLang="en-US" dirty="0"/>
          </a:p>
        </p:txBody>
      </p:sp>
      <p:pic>
        <p:nvPicPr>
          <p:cNvPr id="4" name="Picture 6" descr="C:\Users\User\Downloads\ロゴ　グレイ.JPG">
            <a:extLst>
              <a:ext uri="{FF2B5EF4-FFF2-40B4-BE49-F238E27FC236}">
                <a16:creationId xmlns:a16="http://schemas.microsoft.com/office/drawing/2014/main" id="{C6EF2F98-1FF3-46E3-8B96-FFC0C7299721}"/>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338917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001D5B-5E06-4BB1-A309-2135CBA47366}"/>
              </a:ext>
            </a:extLst>
          </p:cNvPr>
          <p:cNvSpPr>
            <a:spLocks noGrp="1"/>
          </p:cNvSpPr>
          <p:nvPr>
            <p:ph type="title"/>
          </p:nvPr>
        </p:nvSpPr>
        <p:spPr/>
        <p:txBody>
          <a:bodyPr>
            <a:norm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③ スタッフＡに手伝わないように伝える</a:t>
            </a: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游明朝" panose="02020400000000000000" pitchFamily="18" charset="-128"/>
                <a:cs typeface="Times New Roman" panose="02020603050405020304" pitchFamily="18" charset="0"/>
              </a:rPr>
              <a:t>【20</a:t>
            </a:r>
            <a:r>
              <a:rPr lang="ja-JP" altLang="ja-JP"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游明朝" panose="02020400000000000000" pitchFamily="18" charset="-128"/>
                <a:ea typeface="ＭＳ ゴシック" panose="020B0609070205080204" pitchFamily="49" charset="-128"/>
                <a:cs typeface="Times New Roman" panose="02020603050405020304" pitchFamily="18" charset="0"/>
              </a:rPr>
              <a:t>「手伝うな」だけでは足りない！</a:t>
            </a:r>
            <a:endParaRPr kumimoji="1" lang="ja-JP" altLang="en-US" sz="2800" dirty="0">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5B74D58E-7E75-49B3-8154-F076F167A28F}"/>
              </a:ext>
            </a:extLst>
          </p:cNvPr>
          <p:cNvSpPr>
            <a:spLocks noGrp="1"/>
          </p:cNvSpPr>
          <p:nvPr>
            <p:ph idx="1"/>
          </p:nvPr>
        </p:nvSpPr>
        <p:spPr/>
        <p:txBody>
          <a:bodyPr>
            <a:normAutofit/>
          </a:bodyPr>
          <a:lstStyle/>
          <a:p>
            <a:pPr marL="0" indent="0" algn="just">
              <a:lnSpc>
                <a:spcPct val="100000"/>
              </a:lnSpc>
              <a:spcAft>
                <a:spcPts val="0"/>
              </a:spcAft>
              <a:buNone/>
            </a:pPr>
            <a:r>
              <a:rPr lang="ja-JP" altLang="en-US" kern="100" dirty="0">
                <a:latin typeface="游明朝" panose="02020400000000000000" pitchFamily="18" charset="-128"/>
                <a:ea typeface="ＭＳ ゴシック" panose="020B0609070205080204" pitchFamily="49" charset="-128"/>
                <a:cs typeface="Times New Roman" panose="02020603050405020304" pitchFamily="18" charset="0"/>
              </a:rPr>
              <a:t>　</a:t>
            </a: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施設の方針を徹底するためには、スタッフＡに指導する必要があります。ただし、単に「手伝うな」と言うだけでは説明が足りません。なぜなら、スタッフＡは良かれと思って手伝っている可能性があるからです。</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人は納得しないと行動しません。「施設に止められた」という認識になってしまうと、「窮屈な施設」という間違ったとらえ方をされてしまう可能性があります。</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今後、スタッフＡ自身が考え、自ら行動を起こすことができるようになるためにも、「方針の意図」をしっかりと説明する必要があります。</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0E5CA3E4-C337-4B46-978F-105A1F19914A}"/>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9920169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970089-0418-4678-B229-73C6A2309E05}"/>
              </a:ext>
            </a:extLst>
          </p:cNvPr>
          <p:cNvSpPr>
            <a:spLocks noGrp="1"/>
          </p:cNvSpPr>
          <p:nvPr>
            <p:ph type="title"/>
          </p:nvPr>
        </p:nvSpPr>
        <p:spPr/>
        <p:txBody>
          <a:bodyPr>
            <a:noAutofit/>
          </a:bodyPr>
          <a:lstStyle/>
          <a:p>
            <a:pPr lvl="0" algn="ctr">
              <a:spcBef>
                <a:spcPts val="1000"/>
              </a:spcBef>
            </a:pPr>
            <a:r>
              <a:rPr lang="ja-JP" altLang="en-US" sz="2800" kern="100" dirty="0">
                <a:latin typeface="ＭＳ ゴシック" panose="020B0609070205080204" pitchFamily="49" charset="-128"/>
                <a:ea typeface="ＭＳ ゴシック" panose="020B0609070205080204" pitchFamily="49" charset="-128"/>
                <a:cs typeface="Times New Roman" panose="02020603050405020304" pitchFamily="18" charset="0"/>
              </a:rPr>
              <a:t>④ </a:t>
            </a:r>
            <a:r>
              <a:rPr lang="ja-JP" altLang="en-US"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t>スタッフＢに手伝うように伝える</a:t>
            </a:r>
            <a:br>
              <a:rPr lang="en-US" altLang="ja-JP" sz="2800" kern="100" dirty="0">
                <a:solidFill>
                  <a:prstClr val="black"/>
                </a:solidFill>
                <a:latin typeface="ＭＳ ゴシック" panose="020B0609070205080204" pitchFamily="49" charset="-128"/>
                <a:ea typeface="ＭＳ ゴシック" panose="020B0609070205080204" pitchFamily="49" charset="-128"/>
                <a:cs typeface="Times New Roman" panose="02020603050405020304" pitchFamily="18" charset="0"/>
              </a:rPr>
            </a:br>
            <a:br>
              <a:rPr lang="en-US" altLang="ja-JP" sz="28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利用者の不満が増える可能性大</a:t>
            </a:r>
            <a:r>
              <a:rPr lang="ja-JP" altLang="ja-JP" sz="28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endParaRPr kumimoji="1" lang="ja-JP" altLang="en-US" sz="2800" dirty="0">
              <a:solidFill>
                <a:srgbClr val="FF0000"/>
              </a:solidFill>
              <a:latin typeface="ＭＳ ゴシック" panose="020B0609070205080204" pitchFamily="49" charset="-128"/>
              <a:ea typeface="ＭＳ ゴシック" panose="020B0609070205080204" pitchFamily="49" charset="-128"/>
            </a:endParaRPr>
          </a:p>
        </p:txBody>
      </p:sp>
      <p:sp>
        <p:nvSpPr>
          <p:cNvPr id="3" name="コンテンツ プレースホルダー 2">
            <a:extLst>
              <a:ext uri="{FF2B5EF4-FFF2-40B4-BE49-F238E27FC236}">
                <a16:creationId xmlns:a16="http://schemas.microsoft.com/office/drawing/2014/main" id="{F70528C2-8702-4574-9CE9-68628B5DC526}"/>
              </a:ext>
            </a:extLst>
          </p:cNvPr>
          <p:cNvSpPr>
            <a:spLocks noGrp="1"/>
          </p:cNvSpPr>
          <p:nvPr>
            <p:ph idx="1"/>
          </p:nvPr>
        </p:nvSpPr>
        <p:spPr>
          <a:xfrm>
            <a:off x="628650" y="1825625"/>
            <a:ext cx="7886700" cy="4796556"/>
          </a:xfrm>
        </p:spPr>
        <p:txBody>
          <a:bodyPr>
            <a:normAutofit fontScale="25000" lnSpcReduction="20000"/>
          </a:bodyPr>
          <a:lstStyle/>
          <a:p>
            <a:pPr marL="0" indent="0" algn="just">
              <a:lnSpc>
                <a:spcPct val="120000"/>
              </a:lnSpc>
              <a:spcAft>
                <a:spcPts val="0"/>
              </a:spcAft>
              <a:buNone/>
            </a:pPr>
            <a:r>
              <a:rPr lang="ja-JP" altLang="en-US" sz="6000" kern="100" dirty="0">
                <a:latin typeface="游明朝" panose="02020400000000000000" pitchFamily="18" charset="-128"/>
                <a:ea typeface="ＭＳ ゴシック" panose="020B0609070205080204" pitchFamily="49" charset="-128"/>
                <a:cs typeface="Times New Roman" panose="02020603050405020304" pitchFamily="18" charset="0"/>
              </a:rPr>
              <a:t>　</a:t>
            </a: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施設の方針を「利用者の要望にすべて応える」と変更するのであれば、スタッフＢにも手伝うように伝える必要があります。</a:t>
            </a:r>
            <a:endParaRPr lang="en-US" altLang="ja-JP" sz="96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20000"/>
              </a:lnSpc>
              <a:spcAft>
                <a:spcPts val="0"/>
              </a:spcAft>
              <a:buNone/>
            </a:pP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　しかし、それは正しい選択ではありません。たとえ利用者からの要望だったとしても、施設の方針を簡単に変えてしまうのはどうでしょうか。</a:t>
            </a:r>
            <a:endParaRPr lang="en-US" altLang="ja-JP" sz="96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20000"/>
              </a:lnSpc>
              <a:spcAft>
                <a:spcPts val="0"/>
              </a:spcAft>
              <a:buNone/>
            </a:pPr>
            <a:r>
              <a:rPr lang="ja-JP" altLang="en-US" sz="9600" kern="100" dirty="0">
                <a:latin typeface="游明朝" panose="02020400000000000000" pitchFamily="18" charset="-128"/>
                <a:ea typeface="ＭＳ ゴシック" panose="020B0609070205080204" pitchFamily="49" charset="-128"/>
                <a:cs typeface="Times New Roman" panose="02020603050405020304" pitchFamily="18" charset="0"/>
              </a:rPr>
              <a:t>　施設方針の変更は、スタッフの考えに迷いをもたらします。スタッフが迷えば、ケアの質にも影響が出るでしょう。その結果、利用者や家族から新たな不満が生じる可能性が高まるのです。</a:t>
            </a:r>
            <a:endParaRPr lang="ja-JP" altLang="ja-JP" sz="9600" kern="100" dirty="0">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14925CC8-3467-4E37-AAE5-730C589A3FE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000317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8EFF27-2139-4AA1-9FAD-233A13142319}"/>
              </a:ext>
            </a:extLst>
          </p:cNvPr>
          <p:cNvSpPr>
            <a:spLocks noGrp="1"/>
          </p:cNvSpPr>
          <p:nvPr>
            <p:ph type="title"/>
          </p:nvPr>
        </p:nvSpPr>
        <p:spPr/>
        <p:txBody>
          <a:bodyPr>
            <a:normAutofit fontScale="90000"/>
          </a:bodyPr>
          <a:lstStyle/>
          <a:p>
            <a:pPr algn="ctr"/>
            <a:r>
              <a:rPr lang="ja-JP" altLang="en-US" sz="3100" kern="100" dirty="0">
                <a:latin typeface="ＭＳ ゴシック" panose="020B0609070205080204" pitchFamily="49" charset="-128"/>
                <a:ea typeface="ＭＳ ゴシック" panose="020B0609070205080204" pitchFamily="49" charset="-128"/>
                <a:cs typeface="Times New Roman" panose="02020603050405020304" pitchFamily="18" charset="0"/>
              </a:rPr>
              <a:t>⑤ マニュアルやケアプランを見直し、周知する</a:t>
            </a:r>
            <a:br>
              <a:rPr lang="en-US" altLang="ja-JP" sz="3100" kern="100" dirty="0">
                <a:latin typeface="ＭＳ ゴシック" panose="020B0609070205080204" pitchFamily="49" charset="-128"/>
                <a:ea typeface="ＭＳ ゴシック" panose="020B0609070205080204" pitchFamily="49" charset="-128"/>
                <a:cs typeface="Times New Roman" panose="02020603050405020304" pitchFamily="18" charset="0"/>
              </a:rPr>
            </a:br>
            <a:br>
              <a:rPr lang="ja-JP" altLang="ja-JP" sz="3100" kern="100" dirty="0">
                <a:latin typeface="ＭＳ ゴシック" panose="020B0609070205080204" pitchFamily="49" charset="-128"/>
                <a:ea typeface="ＭＳ ゴシック" panose="020B0609070205080204" pitchFamily="49" charset="-128"/>
                <a:cs typeface="Times New Roman" panose="02020603050405020304" pitchFamily="18" charset="0"/>
              </a:rPr>
            </a:br>
            <a:r>
              <a:rPr lang="en-US"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【100</a:t>
            </a:r>
            <a:r>
              <a:rPr lang="ja-JP"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点</a:t>
            </a:r>
            <a:r>
              <a:rPr lang="en-US" altLang="ja-JP"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a:t>
            </a:r>
            <a:r>
              <a:rPr lang="ja-JP" altLang="en-US" sz="3100" kern="100" dirty="0">
                <a:solidFill>
                  <a:srgbClr val="FF0000"/>
                </a:solidFill>
                <a:latin typeface="ＭＳ ゴシック" panose="020B0609070205080204" pitchFamily="49" charset="-128"/>
                <a:ea typeface="ＭＳ ゴシック" panose="020B0609070205080204" pitchFamily="49" charset="-128"/>
                <a:cs typeface="Times New Roman" panose="02020603050405020304" pitchFamily="18" charset="0"/>
              </a:rPr>
              <a:t>目的と手段を明確にすることが重要！</a:t>
            </a:r>
            <a:endParaRPr kumimoji="1" lang="ja-JP" altLang="en-US" dirty="0">
              <a:solidFill>
                <a:srgbClr val="FF0000"/>
              </a:solidFill>
            </a:endParaRPr>
          </a:p>
        </p:txBody>
      </p:sp>
      <p:sp>
        <p:nvSpPr>
          <p:cNvPr id="3" name="コンテンツ プレースホルダー 2">
            <a:extLst>
              <a:ext uri="{FF2B5EF4-FFF2-40B4-BE49-F238E27FC236}">
                <a16:creationId xmlns:a16="http://schemas.microsoft.com/office/drawing/2014/main" id="{80ED71A5-47A9-4ED3-A6F6-3DE40E7D7DF0}"/>
              </a:ext>
            </a:extLst>
          </p:cNvPr>
          <p:cNvSpPr>
            <a:spLocks noGrp="1"/>
          </p:cNvSpPr>
          <p:nvPr>
            <p:ph idx="1"/>
          </p:nvPr>
        </p:nvSpPr>
        <p:spPr/>
        <p:txBody>
          <a:bodyPr>
            <a:normAutofit lnSpcReduction="10000"/>
          </a:bodyPr>
          <a:lstStyle/>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施設の方針を周知、徹底するためには、「なぜこのような方針なのか」という理由や目的、「どのような対応をするのか」という手段や方法を明記したマニュアルが必須です。これにより、スタッフ自身の納得と行動をうながします。</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また、ケアプランを再度確認し、個別対応を改善する必要があれば早急に見直します。そして、その個別対応には必ず施設の方針を反映させ、スタッフ全員に周知していくこと。</a:t>
            </a:r>
            <a:endParaRPr lang="en-US" altLang="ja-JP" sz="2400" kern="100" dirty="0">
              <a:latin typeface="游明朝" panose="02020400000000000000" pitchFamily="18" charset="-128"/>
              <a:ea typeface="ＭＳ ゴシック" panose="020B0609070205080204" pitchFamily="49" charset="-128"/>
              <a:cs typeface="Times New Roman" panose="02020603050405020304" pitchFamily="18" charset="0"/>
            </a:endParaRPr>
          </a:p>
          <a:p>
            <a:pPr marL="0" indent="0" algn="just">
              <a:lnSpc>
                <a:spcPct val="100000"/>
              </a:lnSpc>
              <a:spcAft>
                <a:spcPts val="0"/>
              </a:spcAft>
              <a:buNone/>
            </a:pPr>
            <a:r>
              <a:rPr lang="ja-JP" altLang="en-US" sz="2400" kern="100" dirty="0">
                <a:latin typeface="游明朝" panose="02020400000000000000" pitchFamily="18" charset="-128"/>
                <a:ea typeface="ＭＳ ゴシック" panose="020B0609070205080204" pitchFamily="49" charset="-128"/>
                <a:cs typeface="Times New Roman" panose="02020603050405020304" pitchFamily="18" charset="0"/>
              </a:rPr>
              <a:t>　このような対応が利用者の不満を解消し、各スタッフの認識や理解を深めていくでしょう。</a:t>
            </a:r>
            <a:endParaRPr lang="ja-JP" altLang="ja-JP" sz="2400" kern="100" dirty="0">
              <a:latin typeface="游明朝" panose="02020400000000000000" pitchFamily="18" charset="-128"/>
              <a:ea typeface="游明朝" panose="02020400000000000000" pitchFamily="18" charset="-128"/>
              <a:cs typeface="Times New Roman" panose="02020603050405020304" pitchFamily="18" charset="0"/>
            </a:endParaRPr>
          </a:p>
        </p:txBody>
      </p:sp>
      <p:pic>
        <p:nvPicPr>
          <p:cNvPr id="4" name="Picture 6" descr="C:\Users\User\Downloads\ロゴ　グレイ.JPG">
            <a:extLst>
              <a:ext uri="{FF2B5EF4-FFF2-40B4-BE49-F238E27FC236}">
                <a16:creationId xmlns:a16="http://schemas.microsoft.com/office/drawing/2014/main" id="{FB4BFE46-D735-4038-A281-B5508A75E793}"/>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8056805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960E40-90F8-4C40-98B3-27FA735949F0}"/>
              </a:ext>
            </a:extLst>
          </p:cNvPr>
          <p:cNvSpPr>
            <a:spLocks noGrp="1"/>
          </p:cNvSpPr>
          <p:nvPr>
            <p:ph type="title"/>
          </p:nvPr>
        </p:nvSpPr>
        <p:spPr/>
        <p:txBody>
          <a:bodyPr>
            <a:normAutofit/>
          </a:bodyPr>
          <a:lstStyle/>
          <a:p>
            <a:pPr algn="ctr"/>
            <a:r>
              <a:rPr kumimoji="1" lang="ja-JP" altLang="en-US" sz="3200" dirty="0">
                <a:latin typeface="ＭＳ ゴシック" panose="020B0609070205080204" pitchFamily="49" charset="-128"/>
                <a:ea typeface="ＭＳ ゴシック" panose="020B0609070205080204" pitchFamily="49" charset="-128"/>
              </a:rPr>
              <a:t>＜リーダーへのアドバイス＞</a:t>
            </a:r>
          </a:p>
        </p:txBody>
      </p:sp>
      <p:sp>
        <p:nvSpPr>
          <p:cNvPr id="3" name="コンテンツ プレースホルダー 2">
            <a:extLst>
              <a:ext uri="{FF2B5EF4-FFF2-40B4-BE49-F238E27FC236}">
                <a16:creationId xmlns:a16="http://schemas.microsoft.com/office/drawing/2014/main" id="{19CA7263-435C-48E3-A873-1EB443AF2785}"/>
              </a:ext>
            </a:extLst>
          </p:cNvPr>
          <p:cNvSpPr>
            <a:spLocks noGrp="1"/>
          </p:cNvSpPr>
          <p:nvPr>
            <p:ph idx="1"/>
          </p:nvPr>
        </p:nvSpPr>
        <p:spPr/>
        <p:txBody>
          <a:bodyPr>
            <a:normAutofit/>
          </a:bodyPr>
          <a:lstStyle/>
          <a:p>
            <a:pPr marL="0" indent="0">
              <a:buNone/>
            </a:pPr>
            <a:r>
              <a:rPr kumimoji="1" lang="ja-JP" altLang="en-US" dirty="0">
                <a:latin typeface="ＭＳ ゴシック" panose="020B0609070205080204" pitchFamily="49" charset="-128"/>
                <a:ea typeface="ＭＳ ゴシック" panose="020B0609070205080204" pitchFamily="49" charset="-128"/>
              </a:rPr>
              <a:t>　施設の方針が明確になっていても、それがスタッフに周知されていなければ、ケアにばらつきが生じます。また、周知されていたとしても、その理由が理解されていなければ、ケアの質は統一されないでしょう。</a:t>
            </a:r>
            <a:endParaRPr kumimoji="1" lang="en-US" altLang="ja-JP" dirty="0">
              <a:latin typeface="ＭＳ ゴシック" panose="020B0609070205080204" pitchFamily="49" charset="-128"/>
              <a:ea typeface="ＭＳ ゴシック" panose="020B0609070205080204" pitchFamily="49" charset="-128"/>
            </a:endParaRPr>
          </a:p>
          <a:p>
            <a:pPr marL="0" indent="0">
              <a:buNone/>
            </a:pPr>
            <a:r>
              <a:rPr kumimoji="1" lang="ja-JP" altLang="en-US" dirty="0">
                <a:latin typeface="ＭＳ ゴシック" panose="020B0609070205080204" pitchFamily="49" charset="-128"/>
                <a:ea typeface="ＭＳ ゴシック" panose="020B0609070205080204" pitchFamily="49" charset="-128"/>
              </a:rPr>
              <a:t>　利用者に満足してもらい、スタッフにも安心して仕事をしてもらう。そのためには、改めて時間をかけてでも施設の方針を説明し、納得の上で行動を徹底させていくアプローチが必要になります</a:t>
            </a:r>
            <a:r>
              <a:rPr lang="ja-JP" altLang="en-US" dirty="0">
                <a:latin typeface="ＭＳ ゴシック" panose="020B0609070205080204" pitchFamily="49" charset="-128"/>
                <a:ea typeface="ＭＳ ゴシック" panose="020B0609070205080204" pitchFamily="49" charset="-128"/>
              </a:rPr>
              <a:t>。</a:t>
            </a:r>
            <a:endParaRPr kumimoji="1" lang="ja-JP" altLang="en-US" dirty="0">
              <a:latin typeface="ＭＳ ゴシック" panose="020B0609070205080204" pitchFamily="49" charset="-128"/>
              <a:ea typeface="ＭＳ ゴシック" panose="020B0609070205080204" pitchFamily="49" charset="-128"/>
            </a:endParaRPr>
          </a:p>
        </p:txBody>
      </p:sp>
      <p:pic>
        <p:nvPicPr>
          <p:cNvPr id="4" name="Picture 6" descr="C:\Users\User\Downloads\ロゴ　グレイ.JPG">
            <a:extLst>
              <a:ext uri="{FF2B5EF4-FFF2-40B4-BE49-F238E27FC236}">
                <a16:creationId xmlns:a16="http://schemas.microsoft.com/office/drawing/2014/main" id="{D75CE6CE-2EBB-4297-B239-B7D07FE52659}"/>
              </a:ext>
            </a:extLst>
          </p:cNvPr>
          <p:cNvPicPr>
            <a:picLocks noGrp="1"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48475" y="6467475"/>
            <a:ext cx="2295525" cy="390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23026099"/>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標準デザイン">
  <a:themeElements>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標準デザイン">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標準デザイン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標準デザイン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標準デザイン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1116</TotalTime>
  <Words>328</Words>
  <PresentationFormat>画面に合わせる (4:3)</PresentationFormat>
  <Paragraphs>106</Paragraphs>
  <Slides>27</Slides>
  <Notes>1</Notes>
  <HiddenSlides>0</HiddenSlides>
  <MMClips>0</MMClips>
  <ScaleCrop>false</ScaleCrop>
  <HeadingPairs>
    <vt:vector size="6" baseType="variant">
      <vt:variant>
        <vt:lpstr>使用されているフォント</vt:lpstr>
      </vt:variant>
      <vt:variant>
        <vt:i4>7</vt:i4>
      </vt:variant>
      <vt:variant>
        <vt:lpstr>テーマ</vt:lpstr>
      </vt:variant>
      <vt:variant>
        <vt:i4>2</vt:i4>
      </vt:variant>
      <vt:variant>
        <vt:lpstr>スライド タイトル</vt:lpstr>
      </vt:variant>
      <vt:variant>
        <vt:i4>27</vt:i4>
      </vt:variant>
    </vt:vector>
  </HeadingPairs>
  <TitlesOfParts>
    <vt:vector size="36" baseType="lpstr">
      <vt:lpstr>ＭＳ ゴシック</vt:lpstr>
      <vt:lpstr>游ゴシック</vt:lpstr>
      <vt:lpstr>游明朝</vt:lpstr>
      <vt:lpstr>Arial</vt:lpstr>
      <vt:lpstr>Calibri</vt:lpstr>
      <vt:lpstr>Calibri Light</vt:lpstr>
      <vt:lpstr>Times New Roman</vt:lpstr>
      <vt:lpstr>Office テーマ</vt:lpstr>
      <vt:lpstr>標準デザイン</vt:lpstr>
      <vt:lpstr>こんな時どうする？ 介護現場のマネジメントクイズ</vt:lpstr>
      <vt:lpstr>＜Ｂさんが手伝ってくれない！＞</vt:lpstr>
      <vt:lpstr>＜あなたならどうしますか？＞</vt:lpstr>
      <vt:lpstr>① スタッフＢを担当から外す  【0点】正しい対応を見本とすべき！</vt:lpstr>
      <vt:lpstr>② 利用者に施設の方針を説明する  【80点】場合によっては家族も交えて説明を！</vt:lpstr>
      <vt:lpstr>③ スタッフＡに手伝わないように伝える  【20点】「手伝うな」だけでは足りない！</vt:lpstr>
      <vt:lpstr>④ スタッフＢに手伝うように伝える  【10点】利用者の不満が増える可能性大！</vt:lpstr>
      <vt:lpstr>⑤ マニュアルやケアプランを見直し、周知する  【100点】目的と手段を明確にすることが重要！</vt:lpstr>
      <vt:lpstr>＜リーダーへのアドバイス＞</vt:lpstr>
      <vt:lpstr>＜母の肌着がなくなった＞</vt:lpstr>
      <vt:lpstr>＜あなたならどうしますか？＞</vt:lpstr>
      <vt:lpstr>① 「こちらでなくすわけがない」と反論する  【10点】家族の怒りがヒートアップするだけ！</vt:lpstr>
      <vt:lpstr>② 担当スタッフに謝罪させる  【60点】言い分の押し付けにならないように！</vt:lpstr>
      <vt:lpstr>③ リーダーとして謝罪する  【40点】自分のことは自分で解決させる！</vt:lpstr>
      <vt:lpstr>④ スタッフにもう一度捜させる  【100点】「見つからない」では納得しない！</vt:lpstr>
      <vt:lpstr>⑤ 肌着を弁償する  【20点】まずは施設の方針やルールを確認！</vt:lpstr>
      <vt:lpstr>＜リーダーへのアドバイス＞</vt:lpstr>
      <vt:lpstr>＜腕にあざができている！＞</vt:lpstr>
      <vt:lpstr>＜あなたならどうしますか？＞</vt:lpstr>
      <vt:lpstr>① 「虐待であるはずがない」と反論する  【10点】大切なのは家族の気持ちを汲むこと</vt:lpstr>
      <vt:lpstr>② 「詳しく調査して報告する」と伝える  【80点】期日と内容を示すと安心感ＵＰ！</vt:lpstr>
      <vt:lpstr>③ 「担当スタッフを変える」と伝える  【0点】事実を明らかにすることが先！</vt:lpstr>
      <vt:lpstr>④ その場にスタッフを呼んで話を聞く  【70点】家族が感情的になる可能性あり！</vt:lpstr>
      <vt:lpstr>⑤ まずはあざができたことについて謝罪する  【100点】事実を受け止めることが重要！</vt:lpstr>
      <vt:lpstr>＜リーダーへのアドバイス＞</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2018-12-21T01:38:55Z</dcterms:created>
  <dcterms:modified xsi:type="dcterms:W3CDTF">2019-02-25T08:15:22Z</dcterms:modified>
</cp:coreProperties>
</file>