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4" d="100"/>
          <a:sy n="74" d="100"/>
        </p:scale>
        <p:origin x="76" y="17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543DF0-9DF7-48CA-9FC7-3DA8B96638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C56F155-0E29-4992-AC9A-43F2C00236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73C3109-3ED2-474C-B8FD-57012097E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95F9C-08AA-496B-B8D8-4C81DFFF1C55}" type="datetimeFigureOut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8C4387-4F94-42DC-9449-D7274C598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DABAD00-D610-4360-A61E-7CF77DF3E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304AA-FA12-4700-ACC1-B4C1E8428A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3665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63C654E-2A77-433B-9FB0-B89473487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7BBD879-406F-44F0-8826-7E8D1B93A1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978542F-D02C-449A-89C3-9DC8C68DD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95F9C-08AA-496B-B8D8-4C81DFFF1C55}" type="datetimeFigureOut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661AB09-3A21-415E-B014-75B0BADAE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78A8FDB-2CFE-4EAC-A9C4-9844174A2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304AA-FA12-4700-ACC1-B4C1E8428A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2819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DBD1494-1989-4B90-B830-2E2F1DC034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A64740A-E8ED-4217-A693-F0BB5583BE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D458634-1887-4677-8963-0F152B84E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95F9C-08AA-496B-B8D8-4C81DFFF1C55}" type="datetimeFigureOut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E98C0F-EC36-4BAD-B5DC-8639478E1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3534AAB-393C-4D48-B0A5-C3D03EEB6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304AA-FA12-4700-ACC1-B4C1E8428A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5174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FEAC5C6-BD15-486C-9146-F8547F5C7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12265D2-CECE-423D-BDAF-3E7C132AFB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4653C20-5CAC-4C5D-982E-C88CC5A3D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95F9C-08AA-496B-B8D8-4C81DFFF1C55}" type="datetimeFigureOut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1850B4A-3F00-45B3-84D5-E71FE7527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76C1DD7-2EE0-4CF1-8EE1-0113CF0F5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304AA-FA12-4700-ACC1-B4C1E8428A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8338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3279B2-0E72-4080-8005-2377AFBF7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F7B3D77-7A40-4EFD-8EA7-0841AD3E5E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A436163-91F5-4E71-A8DB-2B62B4006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95F9C-08AA-496B-B8D8-4C81DFFF1C55}" type="datetimeFigureOut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DF7D8D1-7961-45A5-A749-495D4AF2B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2B2E887-1DA7-4F10-A404-087CDB26B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304AA-FA12-4700-ACC1-B4C1E8428A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6816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3B07FDF-727A-4F78-B582-7A3455A75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766A0F2-D848-4972-81F3-871A3153B5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CB28EE1-0E47-4193-B8F5-C0C7194DF0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4124972-3E6A-4F7E-B831-1864BE28C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95F9C-08AA-496B-B8D8-4C81DFFF1C55}" type="datetimeFigureOut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D51C7D3-7DCF-4CA4-AB4E-81B8BDAAA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98E2BAC-3734-40E8-B468-A8D222F5E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304AA-FA12-4700-ACC1-B4C1E8428A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6570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1E27949-8241-4B40-BC85-BC4A5B8BC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589A344-B241-4134-962C-F24E97823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375B84C-3963-4D4E-A1B0-A6F3CB7756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90BBD43-F17A-45D5-BE3C-F91A921CAB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C8F1280-7FE9-43A1-B905-C70000E7CA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9BBC427-1DBF-4DA5-9B5A-31301F113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95F9C-08AA-496B-B8D8-4C81DFFF1C55}" type="datetimeFigureOut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3B4AC8D-C2AC-4B98-B591-7F28E6725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4B0045A-E1FD-47B5-8427-401B4FB44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304AA-FA12-4700-ACC1-B4C1E8428A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2740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A0007CE-1F79-490A-94AB-F5B1C9114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38781FE-0EE3-4CF8-A86A-7C88F757F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95F9C-08AA-496B-B8D8-4C81DFFF1C55}" type="datetimeFigureOut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1DD4A0D-C5DC-4EF7-8725-3424CB9B3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D46B4B5-9F72-4132-9D06-A0FD7BAC7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304AA-FA12-4700-ACC1-B4C1E8428A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0824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19CD4B2-A5ED-442F-A57D-3EAE8A988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95F9C-08AA-496B-B8D8-4C81DFFF1C55}" type="datetimeFigureOut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C72C06D-9CFD-4614-B1C8-110D079D4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8121F7F-AAB5-42F2-9946-488079168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304AA-FA12-4700-ACC1-B4C1E8428A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9087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215D97-7CA1-4AE1-91FB-00670627C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DFCF0C2-D22F-4618-857D-700098B90D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C157B79-607C-4902-927C-5C64BF2E9A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DBA8F13-D113-41F4-8658-4CAA32C0B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95F9C-08AA-496B-B8D8-4C81DFFF1C55}" type="datetimeFigureOut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F472527-FEDF-4FA2-8288-ACAC3510C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F20850C-7999-4D56-9054-AB2E6D4D3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304AA-FA12-4700-ACC1-B4C1E8428A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4557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593113-7C51-472F-8F2B-2DE4766B5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54C0FA3-F262-4F08-B205-574C691276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4168E2E-CB0D-48C9-8541-081D44F3AA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72DC81-E51B-4109-90AA-3B0DA89BC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95F9C-08AA-496B-B8D8-4C81DFFF1C55}" type="datetimeFigureOut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34C1509-E355-406C-8D34-5A433DB00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68DB209-9B60-4537-A480-2FCE8A8B1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304AA-FA12-4700-ACC1-B4C1E8428A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3794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A426F88-EA13-482F-B2AE-CD38F3E90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6299DFA-D3DF-4472-B870-270D7DFC9A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CA3CD29-5A64-417B-B963-76D35F40E7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95F9C-08AA-496B-B8D8-4C81DFFF1C55}" type="datetimeFigureOut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A5FDBB3-3703-4083-A5A5-94EFDE587C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4243157-E85F-40FC-B456-B41A5CAA53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6304AA-FA12-4700-ACC1-B4C1E8428A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7889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478C57FF-865F-40C8-95A4-749E3A40DB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2306" y="2095183"/>
            <a:ext cx="9144000" cy="3018622"/>
          </a:xfrm>
        </p:spPr>
        <p:txBody>
          <a:bodyPr>
            <a:noAutofit/>
          </a:bodyPr>
          <a:lstStyle/>
          <a:p>
            <a:r>
              <a:rPr lang="ja-JP" altLang="en-US" sz="3600" b="1" dirty="0"/>
              <a:t>チームビルディング研修</a:t>
            </a:r>
            <a:endParaRPr lang="en-US" altLang="ja-JP" sz="3600" b="1" dirty="0"/>
          </a:p>
          <a:p>
            <a:endParaRPr lang="en-US" altLang="ja-JP" sz="1000" b="1" dirty="0"/>
          </a:p>
          <a:p>
            <a:r>
              <a:rPr lang="ja-JP" altLang="en-US" sz="3600" b="1" dirty="0"/>
              <a:t>マンダラートを活用した発想法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5829A6C7-FC36-4959-8420-718D2ED5F0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3609" y="6448542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9514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44C6D3C-AA7E-4CAE-B272-9C6A2FEA5C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3323"/>
            <a:ext cx="10515600" cy="4793640"/>
          </a:xfrm>
        </p:spPr>
        <p:txBody>
          <a:bodyPr/>
          <a:lstStyle/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　　　　　　　　　</a:t>
            </a:r>
            <a:r>
              <a:rPr kumimoji="1" lang="ja-JP" altLang="en-US" sz="4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お疲れ様でした。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86B7592B-21C5-47B0-A1B1-14A66908B5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3609" y="6467822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87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C734146-EC48-435B-9BC0-7B1CDEDFCA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7282"/>
            <a:ext cx="10515600" cy="5339681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マンダラートとは？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デザイナーの今泉浩晃氏が考案した創造性開発手法。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９つのマス目があるマンダラの中央のマスにテーマを記して，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周囲の８つのマスにテーマに関して思いつくことを記していく。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さらにそこに記された８つの項目を次のマンダラの中央に記して，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さらにそこから思いつくことを記していくことで，漠然としたイ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メージを具体化して頭の中を整理することができる。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例を見てみましょう。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4C9EA083-62DD-4489-B6B2-B8BFB1484F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3609" y="6467822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2345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プレースホルダー 4">
            <a:extLst>
              <a:ext uri="{FF2B5EF4-FFF2-40B4-BE49-F238E27FC236}">
                <a16:creationId xmlns:a16="http://schemas.microsoft.com/office/drawing/2014/main" id="{54008CD5-80B0-4357-A367-4D64D9ACF249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6686" b="6686"/>
          <a:stretch>
            <a:fillRect/>
          </a:stretch>
        </p:blipFill>
        <p:spPr>
          <a:xfrm>
            <a:off x="3704493" y="339969"/>
            <a:ext cx="7948246" cy="5955458"/>
          </a:xfrm>
          <a:prstGeom prst="rect">
            <a:avLst/>
          </a:prstGeom>
        </p:spPr>
      </p:pic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CEE44D5-94C1-42F5-9A87-D77A44439F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51693" y="339969"/>
            <a:ext cx="3059722" cy="6096000"/>
          </a:xfrm>
        </p:spPr>
        <p:txBody>
          <a:bodyPr/>
          <a:lstStyle/>
          <a:p>
            <a:r>
              <a:rPr kumimoji="1" lang="ja-JP" altLang="en-US" dirty="0"/>
              <a:t>マンダラートの使い方</a:t>
            </a:r>
            <a:endParaRPr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マンダラの中央のセルに、「仕事とは」と入れてみる。そこから連想される言葉を八方のセルに入れてみる。</a:t>
            </a:r>
            <a:endParaRPr kumimoji="1" lang="en-US" altLang="ja-JP" dirty="0"/>
          </a:p>
          <a:p>
            <a:endParaRPr lang="en-US" altLang="ja-JP" dirty="0"/>
          </a:p>
          <a:p>
            <a:r>
              <a:rPr kumimoji="1" lang="ja-JP" altLang="en-US" dirty="0"/>
              <a:t>連想された８つの言葉を、新しいマンダラの中央に入れて、さらにそこから連想される言葉を発表のセルに入れてみる。</a:t>
            </a:r>
            <a:endParaRPr kumimoji="1" lang="en-US" altLang="ja-JP" dirty="0"/>
          </a:p>
          <a:p>
            <a:endParaRPr lang="en-US" altLang="ja-JP" dirty="0"/>
          </a:p>
          <a:p>
            <a:r>
              <a:rPr kumimoji="1" lang="en-US" altLang="ja-JP" dirty="0"/>
              <a:t>…</a:t>
            </a:r>
            <a:r>
              <a:rPr kumimoji="1" lang="ja-JP" altLang="en-US" dirty="0"/>
              <a:t>ということを繰り返すことで、</a:t>
            </a:r>
            <a:r>
              <a:rPr lang="ja-JP" altLang="en-US" dirty="0"/>
              <a:t>漠然としたイメージが少しずつ具体的、現実的になっていく。</a:t>
            </a:r>
            <a:endParaRPr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メジャーリーガの大谷翔平選手が高校</a:t>
            </a:r>
            <a:r>
              <a:rPr kumimoji="1" lang="en-US" altLang="ja-JP" dirty="0"/>
              <a:t>1</a:t>
            </a:r>
            <a:r>
              <a:rPr kumimoji="1" lang="ja-JP" altLang="en-US" dirty="0"/>
              <a:t>年生の</a:t>
            </a:r>
            <a:r>
              <a:rPr lang="ja-JP" altLang="en-US" dirty="0"/>
              <a:t>時に作った「８球団ドラ１」から展開されるマンダラートがネット上で公開されています。検索してみましょう！</a:t>
            </a:r>
            <a:endParaRPr kumimoji="1"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83DC4DC-A8FC-4EBC-A530-FFF8573F122B}"/>
              </a:ext>
            </a:extLst>
          </p:cNvPr>
          <p:cNvSpPr/>
          <p:nvPr/>
        </p:nvSpPr>
        <p:spPr>
          <a:xfrm>
            <a:off x="351692" y="339969"/>
            <a:ext cx="3059722" cy="596167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C9892E14-7CCE-4E99-B27D-E8D5A79C35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00158" y="6465277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6461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コンテンツ プレースホルダー 10">
            <a:extLst>
              <a:ext uri="{FF2B5EF4-FFF2-40B4-BE49-F238E27FC236}">
                <a16:creationId xmlns:a16="http://schemas.microsoft.com/office/drawing/2014/main" id="{3078E95F-E58F-419D-BE1C-ACE6B44070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0308" y="222738"/>
            <a:ext cx="10943492" cy="629373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練習してみよう！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サービスとは何か？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…</a:t>
            </a: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から連想する言葉を周囲の８つのセルに記入して下さい（５分）</a:t>
            </a: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0E7DEA67-7376-4022-A5DC-80943A05F5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9639" y="983363"/>
            <a:ext cx="5398265" cy="4370836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C087CC63-1936-4DF0-AA79-C4E7411971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93609" y="6516477"/>
            <a:ext cx="2298391" cy="34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9005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91F48C5-DBE3-4E87-8214-2965405925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27961"/>
            <a:ext cx="10515600" cy="5251546"/>
          </a:xfrm>
        </p:spPr>
        <p:txBody>
          <a:bodyPr/>
          <a:lstStyle/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いかがでしたか？</a:t>
            </a:r>
            <a:endParaRPr kumimoji="1" lang="en-US" altLang="ja-JP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どんな言葉が入りましたか？</a:t>
            </a:r>
            <a:endParaRPr kumimoji="1" lang="en-US" altLang="ja-JP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ペアやグループでそれぞれのマンダラを見てみましょう。</a:t>
            </a:r>
            <a:endParaRPr kumimoji="1" lang="en-US" altLang="ja-JP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こちらでも一つ例をお見せします。</a:t>
            </a:r>
            <a:endParaRPr lang="en-US" altLang="ja-JP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en-US" altLang="ja-JP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気づいたことを話し合ってみましょう（５分）</a:t>
            </a:r>
            <a:endParaRPr kumimoji="1" lang="en-US" altLang="ja-JP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CA389693-669A-4DDE-9FA9-39F424E153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53266" y="6461960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678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CE9063-D70E-4A19-BB2F-97F089DEB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0750" y="271340"/>
            <a:ext cx="10515600" cy="1325563"/>
          </a:xfrm>
        </p:spPr>
        <p:txBody>
          <a:bodyPr>
            <a:normAutofit/>
          </a:bodyPr>
          <a:lstStyle/>
          <a:p>
            <a:r>
              <a:rPr kumimoji="1" lang="ja-JP" altLang="en-US" sz="2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サービスとは何か？で始まるマンダラの例です。</a:t>
            </a:r>
            <a:br>
              <a:rPr kumimoji="1" lang="en-US" altLang="ja-JP" sz="2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en-US" altLang="ja-JP" sz="2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</a:t>
            </a:r>
            <a:r>
              <a:rPr lang="ja-JP" altLang="en-US" sz="2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つ目のマンダラまで作成しています。</a:t>
            </a:r>
            <a:endParaRPr kumimoji="1" lang="ja-JP" altLang="en-US" sz="28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コンテンツ プレースホルダー 3">
            <a:extLst>
              <a:ext uri="{FF2B5EF4-FFF2-40B4-BE49-F238E27FC236}">
                <a16:creationId xmlns:a16="http://schemas.microsoft.com/office/drawing/2014/main" id="{9DFED26B-F45C-4CCA-BD1D-28BB442B82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80750" y="1807918"/>
            <a:ext cx="9197454" cy="4486275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E6ABF464-54D5-45E1-B754-5E0A272A0D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93609" y="6467822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95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F874FE-63B6-4A43-A9A6-F15226CEE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308" y="488993"/>
            <a:ext cx="10515600" cy="800545"/>
          </a:xfrm>
        </p:spPr>
        <p:txBody>
          <a:bodyPr>
            <a:normAutofit fontScale="90000"/>
          </a:bodyPr>
          <a:lstStyle/>
          <a:p>
            <a:r>
              <a:rPr kumimoji="1" lang="ja-JP" altLang="en-US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それでは本番です！</a:t>
            </a:r>
            <a:br>
              <a:rPr kumimoji="1" lang="en-US" altLang="ja-JP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kumimoji="1" lang="ja-JP" altLang="en-US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お手元に白紙のマンダラを置いて下さい。</a:t>
            </a:r>
          </a:p>
        </p:txBody>
      </p:sp>
      <p:graphicFrame>
        <p:nvGraphicFramePr>
          <p:cNvPr id="4" name="コンテンツ プレースホルダー 3">
            <a:extLst>
              <a:ext uri="{FF2B5EF4-FFF2-40B4-BE49-F238E27FC236}">
                <a16:creationId xmlns:a16="http://schemas.microsoft.com/office/drawing/2014/main" id="{48B8E575-6550-44C6-9CF8-E26C9DBDAE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5063088"/>
              </p:ext>
            </p:extLst>
          </p:nvPr>
        </p:nvGraphicFramePr>
        <p:xfrm>
          <a:off x="3076107" y="1767790"/>
          <a:ext cx="5277079" cy="4601217"/>
        </p:xfrm>
        <a:graphic>
          <a:graphicData uri="http://schemas.openxmlformats.org/drawingml/2006/table">
            <a:tbl>
              <a:tblPr/>
              <a:tblGrid>
                <a:gridCol w="1744245">
                  <a:extLst>
                    <a:ext uri="{9D8B030D-6E8A-4147-A177-3AD203B41FA5}">
                      <a16:colId xmlns:a16="http://schemas.microsoft.com/office/drawing/2014/main" val="4067563258"/>
                    </a:ext>
                  </a:extLst>
                </a:gridCol>
                <a:gridCol w="1761965">
                  <a:extLst>
                    <a:ext uri="{9D8B030D-6E8A-4147-A177-3AD203B41FA5}">
                      <a16:colId xmlns:a16="http://schemas.microsoft.com/office/drawing/2014/main" val="258790398"/>
                    </a:ext>
                  </a:extLst>
                </a:gridCol>
                <a:gridCol w="1770869">
                  <a:extLst>
                    <a:ext uri="{9D8B030D-6E8A-4147-A177-3AD203B41FA5}">
                      <a16:colId xmlns:a16="http://schemas.microsoft.com/office/drawing/2014/main" val="215360304"/>
                    </a:ext>
                  </a:extLst>
                </a:gridCol>
              </a:tblGrid>
              <a:tr h="1533739">
                <a:tc>
                  <a:txBody>
                    <a:bodyPr/>
                    <a:lstStyle/>
                    <a:p>
                      <a:pPr algn="ctr" fontAlgn="ctr"/>
                      <a:endParaRPr lang="ja-JP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5639631"/>
                  </a:ext>
                </a:extLst>
              </a:tr>
              <a:tr h="1533739">
                <a:tc>
                  <a:txBody>
                    <a:bodyPr/>
                    <a:lstStyle/>
                    <a:p>
                      <a:pPr algn="ctr" fontAlgn="ctr"/>
                      <a:endParaRPr lang="ja-JP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4462073"/>
                  </a:ext>
                </a:extLst>
              </a:tr>
              <a:tr h="1533739">
                <a:tc>
                  <a:txBody>
                    <a:bodyPr/>
                    <a:lstStyle/>
                    <a:p>
                      <a:pPr algn="ctr" fontAlgn="ctr"/>
                      <a:endParaRPr lang="ja-JP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5260818"/>
                  </a:ext>
                </a:extLst>
              </a:tr>
            </a:tbl>
          </a:graphicData>
        </a:graphic>
      </p:graphicFrame>
      <p:pic>
        <p:nvPicPr>
          <p:cNvPr id="3" name="図 2">
            <a:extLst>
              <a:ext uri="{FF2B5EF4-FFF2-40B4-BE49-F238E27FC236}">
                <a16:creationId xmlns:a16="http://schemas.microsoft.com/office/drawing/2014/main" id="{24F01A9E-9E01-4B18-B90E-008FEF6D0E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88435" y="6467822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362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B23FA13-4231-466E-9F95-129D0DC32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5123" y="468923"/>
            <a:ext cx="11101754" cy="56856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次の手順で進めて下さい！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1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・検討するテーマを中央に記入する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・テーマから連想する言葉を周囲の８つのセルに記入する（５分）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・ペアやグループでそれぞれのマンダラを見せ合って、感じたこと、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気づいたことなど話し合う（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10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分）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・それぞれがあげた言葉の中で、一番重要と思う言葉を一つ決める。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・その言葉を新しいマンダラの中央に記入して、新しいマンダラを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作って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…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を繰り返しながら、最初に中央に置いたテーマについて、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これから考えるべきこと、行動すべきことを、時間内でできると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ころまで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具体化して共有する。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16ED5678-D872-46A5-A69A-293C021141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3609" y="6441831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17734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461A25D-EA3D-4851-A5E9-8397C8D943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43354"/>
            <a:ext cx="10515600" cy="5133609"/>
          </a:xfrm>
        </p:spPr>
        <p:txBody>
          <a:bodyPr/>
          <a:lstStyle/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参考文献：澤田七郎</a:t>
            </a:r>
            <a:r>
              <a:rPr lang="en-US" altLang="ja-JP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,</a:t>
            </a: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教育ゲームとロールプレイ</a:t>
            </a:r>
            <a:r>
              <a:rPr lang="en-US" altLang="ja-JP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,</a:t>
            </a: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介護人財育成</a:t>
            </a:r>
            <a:r>
              <a:rPr lang="en-US" altLang="ja-JP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,Vol</a:t>
            </a: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</a:t>
            </a:r>
            <a:r>
              <a:rPr lang="en-US" altLang="ja-JP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.No.</a:t>
            </a: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</a:t>
            </a:r>
            <a:r>
              <a:rPr lang="en-US" altLang="ja-JP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,p95</a:t>
            </a: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～</a:t>
            </a:r>
            <a:r>
              <a:rPr lang="en-US" altLang="ja-JP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100</a:t>
            </a:r>
            <a:endParaRPr kumimoji="1"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BBD403B5-2B91-4710-B853-0804307552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53266" y="6467822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00377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379</Words>
  <Application>Microsoft Office PowerPoint</Application>
  <PresentationFormat>ワイド画面</PresentationFormat>
  <Paragraphs>73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ＭＳ 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サービスとは何か？で始まるマンダラの例です。 2つ目のマンダラまで作成しています。</vt:lpstr>
      <vt:lpstr>それでは本番です！ お手元に白紙のマンダラを置いて下さい。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吉田 敦</dc:creator>
  <cp:lastModifiedBy>吉田 敦</cp:lastModifiedBy>
  <cp:revision>6</cp:revision>
  <dcterms:created xsi:type="dcterms:W3CDTF">2019-02-26T08:37:29Z</dcterms:created>
  <dcterms:modified xsi:type="dcterms:W3CDTF">2019-03-04T06:51:41Z</dcterms:modified>
</cp:coreProperties>
</file>