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70" r:id="rId11"/>
    <p:sldId id="268" r:id="rId12"/>
    <p:sldId id="269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75" d="100"/>
          <a:sy n="75" d="100"/>
        </p:scale>
        <p:origin x="28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C2883-259F-4E01-AE12-7711A6CEEA79}" type="datetimeFigureOut">
              <a:rPr kumimoji="1" lang="ja-JP" altLang="en-US" smtClean="0"/>
              <a:t>2018/10/24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A14BF-C379-41A0-AEDC-68B0217F7D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19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8569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A14BF-C379-41A0-AEDC-68B0217F7D12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38772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9744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A14BF-C379-41A0-AEDC-68B0217F7D12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927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355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883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718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9044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74428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177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7703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D899-C6B1-4433-9C97-15DCE7660DD3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509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D3D13E-63FC-41C7-80F8-DE98430D3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7368096-3A9F-420C-A09D-192C7C1BB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EF3806-0689-459E-B62D-8BB963E07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B805E5-1447-4024-87A2-CBF20557D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1B0B24-758E-4111-ADA1-90B6DB4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776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1E6BE1-F5A5-4E08-9EB1-8093402CD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A30CB95-1C3F-4EBD-A3FB-64360EF3A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B4B8DC-A5A3-403C-B517-E60969F19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A59E3B-4079-47AA-88C9-23C01B990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E5D88C-3B88-44DE-8F98-9E3B408E4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435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87C284A-310D-4589-BA80-5FACFE06D3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441A8B9-61FB-48D8-91F9-45F3E875FF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733B17-5E28-4E7A-B3C2-E6DDBB631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D387BC-A12F-4281-A75F-64DA9BB1D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514FA2-5A5C-4F33-B685-181F9D83F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348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56E7CE-BD9C-4892-951B-FEFB50F68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12CF74E-F93F-46F2-956C-5CE5C7EEE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BA2EC7-DC15-436B-A072-FCE4B56B2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34BAE4-44F6-495A-A53F-BB1BF263C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3A520A-3AF8-43AA-8D35-C1C361534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2EF0D0-0379-44A9-9825-10EF6B2B7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A3D9443-3347-4ECB-9117-C4307A60A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16F14A-5CE5-4DDB-B694-7AD098D12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12C794-DD5E-4A58-9ABB-D84838751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395761-1F21-4910-B397-D906FF7F4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910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B3E944-68C3-47BF-AFF8-308F643F3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B04FAC-597E-4FE3-9F46-F04E05411D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76552FA-A0E8-4110-9574-3CA9ED014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A2C5FC-DFF1-4C8C-9B8D-57378D3FE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0458D5-733D-4A7F-B81F-A433BAA4C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6955CF-7F73-4AE3-93AA-4D7850EC4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655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94ECF2-3865-42DF-8CC4-AD001F2C7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43D8F20-DF0C-4AEA-A7DC-678502B93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A9A4337-A68D-4806-9D64-0F01F3761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8ED366E-2C52-49C0-8F9E-6448CA5BB5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440AB8D-DACB-45DF-BADC-7E3A74C80C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1A5594B-A690-4AAF-834D-2B8E7C307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2018/10/24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E3DBFF6-884E-4ACB-A275-DB64E84B4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32EF382-1AC5-497B-A3A2-C3F833942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64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DD465F-4FAF-4953-A387-63F847F44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1FDD150-60F9-4764-B441-FDF72E56D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2018/10/24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4F8323B-AEA3-410B-8F81-BE5013E4A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3A5FF2B-2B39-46BC-8FAE-06601999A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937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6510E54-A578-424B-82C1-94AFA7139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2018/10/24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D45D6CC-4AD3-455A-999C-F82872E0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FF697B7-8CD9-4822-857C-9C6B66113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6593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D0DD7D-BFFA-44FA-84A6-ED9A736E3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26C472-202D-4CD9-9F6A-DA920C4AD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BC88A23-0CAC-4992-AF20-60A234F69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B33633-CD06-49A1-8782-19236D0FA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031BCCE-B82F-4C3B-80C4-9A1E2B5CD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E14454-E4DD-43E8-BC35-5AA0E5279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524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D6D838-0F27-446E-B88B-87919DB68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B048068-9FF5-4B46-AB7B-BA82A2ADA8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727876A-29DE-44D8-80C6-0ED5B5E26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4EE7B2-C48E-49D4-9D5F-6F638F907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D770-F149-4BC8-B8ED-CA1FCFE1B4C3}" type="datetimeFigureOut">
              <a:rPr kumimoji="1" lang="ja-JP" altLang="en-US" smtClean="0"/>
              <a:t>2018/10/24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D00757-0FCC-48D7-9E2D-59548738E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8A67F23-2458-46E5-BAE0-A0E323EAD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648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922783A-11F4-4DEA-B984-A774EB22C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CCCE0F0-756B-4CF3-9B70-8B183887C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21BC9C-7B72-493D-9B1B-8697D33B56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9D770-F149-4BC8-B8ED-CA1FCFE1B4C3}" type="datetimeFigureOut">
              <a:rPr kumimoji="1" lang="ja-JP" altLang="en-US" smtClean="0"/>
              <a:t>2018/10/24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3660C4-47A9-4CFE-835B-5AC9E7AA25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E50B18-DD59-4BCB-B083-4423864B3D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DDD9B-DEA8-499D-B3F5-329C8410B1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94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r-takayama.at.webry.info/201104/article_8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B87431D0-0152-4FE4-911C-9BF675433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787940"/>
            <a:ext cx="9144000" cy="5486400"/>
          </a:xfrm>
        </p:spPr>
        <p:txBody>
          <a:bodyPr>
            <a:normAutofit/>
          </a:bodyPr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チームビルディング研修</a:t>
            </a:r>
            <a:endParaRPr lang="en-US" altLang="ja-JP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ＮＡＳＡゲーム</a:t>
            </a:r>
            <a:endParaRPr kumimoji="1" lang="en-US" altLang="ja-JP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CB4F48-2277-4D41-9B3D-A73E888574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8513" y="6274340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3106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5CEF64-7AB0-49D6-A328-A4FACAF35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7680"/>
            <a:ext cx="10515600" cy="5567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結果の評価</a:t>
            </a:r>
            <a:endParaRPr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合計の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数字が小さいほど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模範回答に近いことになります。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一番優秀なグループ、優秀な個人を称えましょう！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ところで、このゲームの目的は正解を導くことではなく、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グルー</a:t>
            </a:r>
            <a:endParaRPr kumimoji="1" lang="en-US" altLang="ja-JP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プで全員が納得する結論を導く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ことです。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その視点で、グループごとに話し合いのプロセスを振り返って、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よかったこと、よくなかったこと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をまとめて、発表して下さい。</a:t>
            </a:r>
          </a:p>
        </p:txBody>
      </p:sp>
    </p:spTree>
    <p:extLst>
      <p:ext uri="{BB962C8B-B14F-4D97-AF65-F5344CB8AC3E}">
        <p14:creationId xmlns:p14="http://schemas.microsoft.com/office/powerpoint/2010/main" val="328584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B6F9B2-EF6D-4757-9617-76288DCBE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1770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おつかれさまでした。</a:t>
            </a:r>
            <a:endParaRPr kumimoji="1" lang="ja-JP" altLang="en-US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7AC6FF-60CB-4CB6-BFC7-603F9D005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7088" y="6319837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1969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BA0045-0291-4E33-9112-37BF6C0A0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0120"/>
            <a:ext cx="10515600" cy="5106920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本教材は、下記サイトを参考に、現場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での研修であることを配慮してアレンジして作成しております。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  <a:hlinkClick r:id="rId3"/>
              </a:rPr>
              <a:t>https://r-takayama.at.webry.info/201104/article_8.html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いわゆるコンセンサスゲームとして広く活用されています。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ＷＥＢ上では様々なアレンジの研修が報告されていますので、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参照してみるとよいと思います。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2882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0AE8D3-2304-4BA1-8E21-53ED67DBC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378" y="160506"/>
            <a:ext cx="11274357" cy="62062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はじめに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チームを作ります（１チーム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４～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６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人）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チーム名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を決めて下さい。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これから出す課題にチームで取り組んでいただきます。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次のスライドで示すルールに従ってワークを進めて下さい。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D5869F-EA7A-4597-8A86-138A3F5CF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8513" y="6366754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3120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66513A-5C6E-42D3-855A-46E127463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06" y="321013"/>
            <a:ext cx="11108988" cy="6411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ルール</a:t>
            </a:r>
            <a:endParaRPr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・まずは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個々に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課題に取り組んで結論を出して下さい（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分）。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・それぞれの結論を開示して下さい（５分）。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・結論は異なると思いますが、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チームとして一つの結論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を出しても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らいます（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分）。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・話し合いをして、多数決などではなく、</a:t>
            </a: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全員が納得する結論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間内に出して下さい。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・それでは資料（個人ワーク用）を配布して下さい。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制限時間は目安です。人数に応じて調整して下さい。</a:t>
            </a: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96BDE0-8F10-4666-803D-846F963E6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5663" y="6341724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652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46F94B-097F-46A9-B56A-362BD453A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60" y="525294"/>
            <a:ext cx="11003280" cy="5702786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課題</a:t>
            </a:r>
            <a:endParaRPr kumimoji="1"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あなたは宇宙飛行士です。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月面への着陸を試みましたが、母船から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300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ｋｍ離れた、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日のあたる月面に不時着してしまいました。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母船に戻らないと命はありませんが、あなたに残されたものは、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配布資料にある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15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品目です。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あなたが生きて母船に戻るために、必要なものはどれか？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位から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15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位まで優先順位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をつけて下さい。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A5C5AE80-C665-4703-A3FE-8832D578F1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7088" y="6332706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4435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C22DEE-CC23-489D-A035-06B3BA5B7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3583"/>
            <a:ext cx="10515600" cy="5233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40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個人ワーク</a:t>
            </a:r>
            <a:r>
              <a:rPr kumimoji="1" lang="ja-JP" altLang="en-US" sz="40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開始！</a:t>
            </a:r>
            <a:endParaRPr kumimoji="1" lang="en-US" altLang="ja-JP" sz="40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司会者の合図で開始、合図で終了して下さい。</a:t>
            </a: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sz="4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制限時間</a:t>
            </a:r>
            <a:r>
              <a:rPr lang="ja-JP" altLang="en-US" sz="4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１０</a:t>
            </a:r>
            <a:r>
              <a:rPr kumimoji="1" lang="ja-JP" altLang="en-US" sz="4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分間！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3CA285-ADA8-46BC-BFD2-119327AF53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5638" y="6334125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6822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5C070A-EBB3-4449-8F0F-501D1C9E5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012" y="538480"/>
            <a:ext cx="11342451" cy="592327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個人ワーク</a:t>
            </a:r>
            <a:r>
              <a:rPr kumimoji="1"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終了</a:t>
            </a:r>
            <a:endParaRPr kumimoji="1"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それぞれの結論を開示して下さい。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２．これから</a:t>
            </a:r>
            <a:r>
              <a:rPr kumimoji="1"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チームで話し合って一つの結論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を出していただきます。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３．資料（グループワーク用）を配布して下さい。　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endParaRPr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グループワーク開始</a:t>
            </a:r>
          </a:p>
          <a:p>
            <a:pPr marL="0" indent="0" algn="ctr">
              <a:buNone/>
            </a:pP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司会者の合図で開始、合図で終了して下さい。</a:t>
            </a:r>
          </a:p>
          <a:p>
            <a:pPr marL="0" indent="0" algn="ctr">
              <a:buNone/>
            </a:pP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制限時間２０分間！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66B355-7FEB-4090-BE51-D1613A60A2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8513" y="6348413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3362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0D0131BA-2A64-4074-8368-0435411B6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3583"/>
            <a:ext cx="10515600" cy="5233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3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グループワーク終了！</a:t>
            </a:r>
            <a:endParaRPr kumimoji="1" lang="en-US" altLang="ja-JP" sz="32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このワークはアメリカの社会心理学者ジェイ・ホールが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考案したもので、実は</a:t>
            </a:r>
            <a:r>
              <a:rPr lang="ja-JP" altLang="en-US" sz="3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模範解答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があります。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次のスライドの通りです。模範解答を配布して下さい。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744FD68E-215B-45AE-B1DF-127183A299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9925" y="6362700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2877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5C070A-EBB3-4449-8F0F-501D1C9E5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52" y="213822"/>
            <a:ext cx="11498095" cy="615353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CDAB282B-5F9A-41D9-966C-0AE2AF4FC9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501273"/>
              </p:ext>
            </p:extLst>
          </p:nvPr>
        </p:nvGraphicFramePr>
        <p:xfrm>
          <a:off x="421639" y="90589"/>
          <a:ext cx="11165840" cy="64321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2454">
                  <a:extLst>
                    <a:ext uri="{9D8B030D-6E8A-4147-A177-3AD203B41FA5}">
                      <a16:colId xmlns:a16="http://schemas.microsoft.com/office/drawing/2014/main" val="4010039880"/>
                    </a:ext>
                  </a:extLst>
                </a:gridCol>
                <a:gridCol w="761307">
                  <a:extLst>
                    <a:ext uri="{9D8B030D-6E8A-4147-A177-3AD203B41FA5}">
                      <a16:colId xmlns:a16="http://schemas.microsoft.com/office/drawing/2014/main" val="4097337357"/>
                    </a:ext>
                  </a:extLst>
                </a:gridCol>
                <a:gridCol w="3573915">
                  <a:extLst>
                    <a:ext uri="{9D8B030D-6E8A-4147-A177-3AD203B41FA5}">
                      <a16:colId xmlns:a16="http://schemas.microsoft.com/office/drawing/2014/main" val="1536354671"/>
                    </a:ext>
                  </a:extLst>
                </a:gridCol>
                <a:gridCol w="6048164">
                  <a:extLst>
                    <a:ext uri="{9D8B030D-6E8A-4147-A177-3AD203B41FA5}">
                      <a16:colId xmlns:a16="http://schemas.microsoft.com/office/drawing/2014/main" val="3318482437"/>
                    </a:ext>
                  </a:extLst>
                </a:gridCol>
              </a:tblGrid>
              <a:tr h="40200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順位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番号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品目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理由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8996062"/>
                  </a:ext>
                </a:extLst>
              </a:tr>
              <a:tr h="4020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u="none" strike="noStrike">
                          <a:effectLst/>
                        </a:rPr>
                        <a:t>45kg</a:t>
                      </a:r>
                      <a:r>
                        <a:rPr lang="ja-JP" altLang="en-US" sz="1100" u="none" strike="noStrike">
                          <a:effectLst/>
                        </a:rPr>
                        <a:t>の酸素タンク</a:t>
                      </a:r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r>
                        <a:rPr lang="ja-JP" altLang="en-US" sz="1100" u="none" strike="noStrike">
                          <a:effectLst/>
                        </a:rPr>
                        <a:t>個 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生存に必要。重さは地球の</a:t>
                      </a:r>
                      <a:r>
                        <a:rPr lang="en-US" altLang="ja-JP" sz="1100" u="none" strike="noStrike" dirty="0">
                          <a:effectLst/>
                        </a:rPr>
                        <a:t>6</a:t>
                      </a:r>
                      <a:r>
                        <a:rPr lang="ja-JP" altLang="en-US" sz="1100" u="none" strike="noStrike" dirty="0">
                          <a:effectLst/>
                        </a:rPr>
                        <a:t>分の</a:t>
                      </a:r>
                      <a:r>
                        <a:rPr lang="en-US" altLang="ja-JP" sz="1100" u="none" strike="noStrike" dirty="0">
                          <a:effectLst/>
                        </a:rPr>
                        <a:t>1</a:t>
                      </a:r>
                      <a:r>
                        <a:rPr lang="ja-JP" altLang="en-US" sz="1100" u="none" strike="noStrike" dirty="0">
                          <a:effectLst/>
                        </a:rPr>
                        <a:t>になる。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10536312"/>
                  </a:ext>
                </a:extLst>
              </a:tr>
              <a:tr h="4020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u="none" strike="noStrike">
                          <a:effectLst/>
                        </a:rPr>
                        <a:t>20</a:t>
                      </a:r>
                      <a:r>
                        <a:rPr lang="ja-JP" altLang="en-US" sz="1100" u="none" strike="noStrike">
                          <a:effectLst/>
                        </a:rPr>
                        <a:t>リットルの水 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水分補給は必要。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64897288"/>
                  </a:ext>
                </a:extLst>
              </a:tr>
              <a:tr h="4020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月面用の星座地図 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星座は月面でも地球とほとんど同じ。方向を確認できる。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51094123"/>
                  </a:ext>
                </a:extLst>
              </a:tr>
              <a:tr h="4020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宇宙食 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 エネルギー補給は必要。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50903270"/>
                  </a:ext>
                </a:extLst>
              </a:tr>
              <a:tr h="4020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太陽発電式の</a:t>
                      </a:r>
                      <a:r>
                        <a:rPr lang="en-US" altLang="ja-JP" sz="1100" u="none" strike="noStrike">
                          <a:effectLst/>
                        </a:rPr>
                        <a:t>FM</a:t>
                      </a:r>
                      <a:r>
                        <a:rPr lang="ja-JP" altLang="en-US" sz="1100" u="none" strike="noStrike">
                          <a:effectLst/>
                        </a:rPr>
                        <a:t>送受信機 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 母船との通信に使える（ただし近距離で）。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80313074"/>
                  </a:ext>
                </a:extLst>
              </a:tr>
              <a:tr h="4020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ナイロン・ロープ </a:t>
                      </a:r>
                      <a:r>
                        <a:rPr lang="en-US" altLang="ja-JP" sz="1100" u="none" strike="noStrike">
                          <a:effectLst/>
                        </a:rPr>
                        <a:t>15m 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 崖の高さの測定、けが人を運ぶ　等に使える。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67245628"/>
                  </a:ext>
                </a:extLst>
              </a:tr>
              <a:tr h="4020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注射器入り救急箱 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 宇宙服の特殊孔からビタミン剤や薬を注入できる。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86311643"/>
                  </a:ext>
                </a:extLst>
              </a:tr>
              <a:tr h="4020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パラシュート用の絹布 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 日の当たる側は高温太陽光を遮断できる。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70560302"/>
                  </a:ext>
                </a:extLst>
              </a:tr>
              <a:tr h="4020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自動で膨らむ救命ゴムボート 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膨らますガスを噴出させて推進力として使える。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29711269"/>
                  </a:ext>
                </a:extLst>
              </a:tr>
              <a:tr h="4020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照明弾 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 母船が見えたとき、遭難信号を送れる。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48086295"/>
                  </a:ext>
                </a:extLst>
              </a:tr>
              <a:tr h="4020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u="none" strike="noStrike">
                          <a:effectLst/>
                        </a:rPr>
                        <a:t>45</a:t>
                      </a:r>
                      <a:r>
                        <a:rPr lang="ja-JP" altLang="en-US" sz="1100" u="none" strike="noStrike">
                          <a:effectLst/>
                        </a:rPr>
                        <a:t>口径ピストル </a:t>
                      </a:r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r>
                        <a:rPr lang="ja-JP" altLang="en-US" sz="1100" u="none" strike="noStrike">
                          <a:effectLst/>
                        </a:rPr>
                        <a:t>丁 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 発射の反動が推進力になる。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5708021"/>
                  </a:ext>
                </a:extLst>
              </a:tr>
              <a:tr h="4020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粉ミルク </a:t>
                      </a:r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r>
                        <a:rPr lang="ja-JP" altLang="en-US" sz="1100" u="none" strike="noStrike">
                          <a:effectLst/>
                        </a:rPr>
                        <a:t>ケース 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 宇宙食があれば、かさばるので不要。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99199787"/>
                  </a:ext>
                </a:extLst>
              </a:tr>
              <a:tr h="4020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ポータブルの暖房機 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 陽のあたらない側なら低温になるので必要。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89816129"/>
                  </a:ext>
                </a:extLst>
              </a:tr>
              <a:tr h="4020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方位磁石 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 月面では磁気がないので使えない。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69215856"/>
                  </a:ext>
                </a:extLst>
              </a:tr>
              <a:tr h="4020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マッチの入った箱 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 月面には酸素がないので燃えない。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52811489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7828082D-4640-4CF2-AB8C-38FE62256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6347" y="6376886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3123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5FD973-7E66-463D-9A74-9490F3C4F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20" y="865762"/>
            <a:ext cx="11379200" cy="5311201"/>
          </a:xfrm>
        </p:spPr>
        <p:txBody>
          <a:bodyPr/>
          <a:lstStyle/>
          <a:p>
            <a:pPr marL="0" indent="0">
              <a:buNone/>
            </a:pPr>
            <a:r>
              <a:rPr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結果の集計</a:t>
            </a:r>
            <a:endParaRPr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・個人ワーク用、グループワーク用シートの①に正しい優先順位を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記入して下さい。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・②に、個人、グループの順位と、正しい順位の差を記入して下さい。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差は大きい方の数字から小さい方の数字を引いた実数です。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・合計欄に②の数字の合計を記入して下さい。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926830-A6D7-4000-9D78-471408648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2801" y="6319838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7680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2653</TotalTime>
  <Words>696</Words>
  <Application>Microsoft Office PowerPoint</Application>
  <PresentationFormat>ワイド画面</PresentationFormat>
  <Paragraphs>181</Paragraphs>
  <Slides>12</Slides>
  <Notes>12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吉田 敦</cp:lastModifiedBy>
  <cp:revision>29</cp:revision>
  <cp:lastPrinted>2018-09-04T08:26:47Z</cp:lastPrinted>
  <dcterms:created xsi:type="dcterms:W3CDTF">2018-08-28T06:12:42Z</dcterms:created>
  <dcterms:modified xsi:type="dcterms:W3CDTF">2018-10-25T05:15:17Z</dcterms:modified>
</cp:coreProperties>
</file>