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2" r:id="rId3"/>
    <p:sldId id="428" r:id="rId4"/>
    <p:sldId id="265" r:id="rId5"/>
    <p:sldId id="753" r:id="rId6"/>
    <p:sldId id="748" r:id="rId7"/>
    <p:sldId id="754" r:id="rId8"/>
    <p:sldId id="264" r:id="rId9"/>
    <p:sldId id="542" r:id="rId10"/>
    <p:sldId id="749" r:id="rId11"/>
    <p:sldId id="750" r:id="rId12"/>
    <p:sldId id="751" r:id="rId13"/>
    <p:sldId id="752" r:id="rId14"/>
    <p:sldId id="755" r:id="rId15"/>
    <p:sldId id="260" r:id="rId16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9" d="100"/>
          <a:sy n="79" d="100"/>
        </p:scale>
        <p:origin x="625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24E43CF-767D-453B-A337-35172C076A9B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A035DD27-130F-46A4-942F-04802FBA58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61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181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スライド イメージ プレースホルダ 1">
            <a:extLst>
              <a:ext uri="{FF2B5EF4-FFF2-40B4-BE49-F238E27FC236}">
                <a16:creationId xmlns:a16="http://schemas.microsoft.com/office/drawing/2014/main" id="{BB9075BF-31A3-40A6-870E-2FEC2BFFED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ノート プレースホルダ 2">
            <a:extLst>
              <a:ext uri="{FF2B5EF4-FFF2-40B4-BE49-F238E27FC236}">
                <a16:creationId xmlns:a16="http://schemas.microsoft.com/office/drawing/2014/main" id="{1023FF27-29AE-4F72-A1B5-F763ADFE1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45060" name="スライド番号プレースホルダ 3">
            <a:extLst>
              <a:ext uri="{FF2B5EF4-FFF2-40B4-BE49-F238E27FC236}">
                <a16:creationId xmlns:a16="http://schemas.microsoft.com/office/drawing/2014/main" id="{9BB5E547-D249-45BC-9339-6667B310B2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849708" indent="-326811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307243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831860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354758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850134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345510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840886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336262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FFC89DC-A3EF-4A43-BA80-6E73DD9EF721}" type="slidenum">
              <a:rPr lang="en-US" altLang="ja-JP" sz="140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 sz="1400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849708" indent="-326811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307243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831860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354758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850134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345510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840886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336262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40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 sz="1400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849708" indent="-326811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307243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831860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354758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850134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345510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840886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336262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40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10</a:t>
            </a:fld>
            <a:endParaRPr lang="en-US" altLang="ja-JP" sz="14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9496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849708" indent="-326811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307243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831860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354758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850134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345510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840886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336262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40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11</a:t>
            </a:fld>
            <a:endParaRPr lang="en-US" altLang="ja-JP" sz="14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2252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849708" indent="-326811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307243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831860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354758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850134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345510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840886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336262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40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12</a:t>
            </a:fld>
            <a:endParaRPr lang="en-US" altLang="ja-JP" sz="14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6101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849708" indent="-326811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307243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831860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354758" indent="-261449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850134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345510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840886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336262" indent="-261449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40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13</a:t>
            </a:fld>
            <a:endParaRPr lang="en-US" altLang="ja-JP" sz="14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814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425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429FC9-A749-41AB-8380-7E5FAAC90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E151CE8-12FF-4CEC-BD2C-E9650B01B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10DE57-4BF2-4896-B25E-3EE7723C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9010EA-2A47-4480-9A16-FBBCCB46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ABC599-5098-4BF2-8885-F5DD72EB8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91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FB90D9-F4D6-4175-AF59-6A72792F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C3ABCE-8604-4EF7-87CB-233157C05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D769F8-02B4-4D4F-9C6C-0ADC75FFA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FE650A-8BBF-4075-8292-2A5DB964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C4AC89-6D42-43E8-934E-696CB2090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51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F3158C-8E20-4BAE-A61B-52E2DA674A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903DA3-FCA6-48BD-BA0C-ABB8E006E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4F509A-514C-4154-B9B9-488A95D05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94C2A7-4DF7-4DE6-A62F-7FF94767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4731BC-6117-41AA-9701-EE4DD9E5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90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24CEDF-B350-4883-9E6F-92D1CE2A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0AD7C7-4C16-4386-9A65-CB40E3F9E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E7A5AD-8A04-46DF-A069-111F282EF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B0362E-83A8-44A8-979B-7B0F1B22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41FA53-F0BB-43AD-BAE3-F5FB95F0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5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8194EA-AB42-4740-A20F-794746C0E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C0A9A0-38EC-478C-B1D6-547F80271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E1A720-B5EF-4B77-8135-FC2545C8B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292D53-3C36-4C99-ACBD-5EFC39B8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D14AFD-7DF5-426E-884E-A510E9C0F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3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A6682F-019A-4F29-918D-161477D64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1CE211-0947-4741-82EE-AF42BF15F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2C012E-44CE-4C68-A58D-248D7B96E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3635B2-13B4-4303-A0E3-710074F8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9E1769-4675-4980-A5EA-859E5626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C4774A-7E18-4643-A26A-4F89D11A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96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39D202-8080-4DA5-93B9-57B8EC1C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1DD0E5-C72A-47D5-BF00-E6E449405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8EA4A5-02E6-4588-AC63-3DA7D08BD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2C7FB2E-AA6F-4098-A64C-A356B6E7B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E01094-1081-4238-823A-2488938752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F098FA1-2EBA-4519-AA97-29E71C7A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8EF3DD8-C190-4D4D-BA8F-EE2796E6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D026EB-7256-4533-9395-E1BE7F82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593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BA896D-0E8C-436B-B335-179879718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7824B53-7D85-43B9-8FF5-EC66DBE9D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FF29AD-ACCC-4AB7-B661-27BB07E8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AD70A6-8480-4699-B8C4-941862F0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69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A1D6269-61C3-475E-BE17-8111D349E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30737EB-68FB-4A3A-89A0-4B0F86780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A83483-AB0F-4840-991E-C4F88509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87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3E383-F4C1-420D-A78F-1A267EC2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80EF5A-BF22-4EC1-87C7-90261F38D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EC59608-F2F0-4F32-878B-25DD189C1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B689DB-405C-4058-8D2E-07C14B3AB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20637A-A8ED-456B-8806-0A1A0DE5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74726F-2F1A-4544-A327-AA81E6EF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30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D6CA4-CE4A-43A8-8CDF-42C1952B2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F406FD9-9A84-4B3E-BEBB-12D662D42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EAD519-2E33-489C-9F86-8B0CF5A63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6029AC-37A8-4008-8208-2A7DEED38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8B1D68-0F5D-4C57-944A-FAD38702F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C3DFE0-7498-423E-A2FD-76BDF7E6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01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3E56CAC-8BF1-4568-A6BA-05D0CEC7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EE1C29-ECAF-42F4-BCF6-9FA90F4B0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BCB142-D5A2-40FC-B070-0B8923E7F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CB416-C813-4CE3-A573-1BB45655A689}" type="datetimeFigureOut">
              <a:rPr kumimoji="1" lang="ja-JP" altLang="en-US" smtClean="0"/>
              <a:t>2019/2/28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D563AD-CECA-4E2F-AF12-1613BFA627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009807-ADFE-41BC-BE92-E645B7648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61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F81064F-C8BB-4003-9C43-46E7E292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8137" y="1407477"/>
            <a:ext cx="9931940" cy="3524445"/>
          </a:xfrm>
        </p:spPr>
        <p:txBody>
          <a:bodyPr>
            <a:normAutofit/>
          </a:bodyPr>
          <a:lstStyle/>
          <a:p>
            <a:endParaRPr kumimoji="1"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コニュニケーション研修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「開かれた質問と閉ざされた質問を使い分ける」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質問の技法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5D79469-A812-4792-BEEC-4DA62F04A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7108" y="6296600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2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2400299"/>
            <a:ext cx="10477500" cy="3238501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お身体は大丈夫ですか？　</a:t>
            </a: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➡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お身体の調子は、いかがですか？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今日はどのような感じですか？　など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C4FB6825-E7F7-4DE2-A0CD-E0786B635D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8435" y="6400800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222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2400299"/>
            <a:ext cx="10477500" cy="3238501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参加しますか？それとも、やめておきますか？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➡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どうなさいますか？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どのようにしたいとお考えですか？　など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F75F138-F643-4312-90EE-721E8ABFC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712" y="6426791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194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2400299"/>
            <a:ext cx="10477500" cy="3238501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ja-JP" sz="1200" dirty="0"/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問題はありますか？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</a:p>
          <a:p>
            <a:pPr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➡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どのようなことが心配ですか？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困りごとを教えてください。　など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/>
              <a:t>　　　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1EC91FD-3305-4004-8F4E-D35D929CCC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38514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80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2400299"/>
            <a:ext cx="10477500" cy="3238501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目標はありますか？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</a:p>
          <a:p>
            <a:pPr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➡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ヶ月後、何ができるようになっていたいですか？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どのようになれたら嬉しいですか？　　　など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     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2AB2D39-A1B7-4DE0-9AB1-14FE8544DD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1960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894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5A2459D-86DA-42C6-AC88-11A9EC848E7C}"/>
              </a:ext>
            </a:extLst>
          </p:cNvPr>
          <p:cNvSpPr/>
          <p:nvPr/>
        </p:nvSpPr>
        <p:spPr>
          <a:xfrm>
            <a:off x="422031" y="4643736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</a:p>
          <a:p>
            <a:r>
              <a:rPr lang="zh-CN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昭和大学保健医療学部</a:t>
            </a:r>
          </a:p>
          <a:p>
            <a:r>
              <a:rPr lang="zh-CN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大谷佳子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8DCDD7B-A424-47FD-85A6-BCD9E1A02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03345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899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4F1D0E-0A96-4D14-BECF-5C573895F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5762"/>
            <a:ext cx="10515600" cy="5311201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80153C7-7557-452C-B133-974AA971C7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375696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07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9D5673-D840-4CA6-B68F-72232516D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7135"/>
            <a:ext cx="10515600" cy="5129828"/>
          </a:xfrm>
        </p:spPr>
        <p:txBody>
          <a:bodyPr/>
          <a:lstStyle/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コミュニケーション技法の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開かれた質問と閉ざされた質問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について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、２つの演習（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①と演習②）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で学ぶ。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演習①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ペアワークで閉ざされた質問を体験する。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演習②　演習シートの閉ざされた質問を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開かれた質問に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  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変換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/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1F9D4A9-C80A-44CD-8D18-0D5B54F7D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6711" y="6438514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13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7A3C4D25-8A65-4F63-A94E-899674CC1C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668338"/>
          </a:xfrm>
        </p:spPr>
        <p:txBody>
          <a:bodyPr/>
          <a:lstStyle/>
          <a:p>
            <a:pPr eaLnBrk="1" hangingPunct="1"/>
            <a:r>
              <a:rPr lang="ja-JP" altLang="en-US" sz="4000"/>
              <a:t>　　　</a:t>
            </a:r>
            <a:endParaRPr lang="ja-JP" altLang="en-US" sz="4000">
              <a:solidFill>
                <a:schemeClr val="bg2"/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59AEF11-B868-45AF-90D3-6A26C973E4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08953" y="457200"/>
            <a:ext cx="10447507" cy="6043613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ja-JP" sz="36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・私たちが普段使っている質問には、以下の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種類があります。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閉ざされた質問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＜クローズド・クエスチョン＞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：「はい」「いいえ」で答えることができる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3000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開かれた質問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＜オープン・クエスチョン＞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：自由な表現で答えることができる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                                                 　　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・それぞれの質問の特徴を理解して、上手に使い分けることが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大切です。   </a:t>
            </a:r>
            <a:r>
              <a:rPr lang="ja-JP" altLang="en-US" sz="3000" dirty="0"/>
              <a:t>　　　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ja-JP" sz="360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F90C6E3-4DFF-4C3A-9CA6-725C8D1D1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8435" y="6400800"/>
            <a:ext cx="2298391" cy="39017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5EE745-7420-4D42-80EF-709059039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F6CB7E-1E4A-4CAC-9676-3069D423F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２人のペアを作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り、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さんを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決めて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下さい。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さんは、単語を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つ頭の中で選んでください。　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好きな食べ物、好きな動物、集めているもの、欲しいもの、など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固有名詞以外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さんは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閉ざされた質問のみを使って、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ja-JP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さんが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選んだ単語を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当ててください。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さんは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「はい」「いいえ」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のみ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で答えます。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例：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「それは、食べられますか？」　「いいえ」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</a:t>
            </a:r>
            <a:r>
              <a:rPr lang="ja-JP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「それは、普段使っているものですか」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「はい」</a:t>
            </a:r>
          </a:p>
          <a:p>
            <a:pPr marL="0" indent="0">
              <a:buNone/>
            </a:pP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0209C34-43E1-4496-BA7A-A8F49DFA0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665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5EE745-7420-4D42-80EF-709059039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F6CB7E-1E4A-4CAC-9676-3069D423F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873902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４．正解できるまで質問を重ねます。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さんは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単語がわかったら「選んだ単語は○○ですか？」と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さんに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確認してください。正解できたら終了です。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５．正解できなくても、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分経過したら中断します。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役割を交代して、２．と３．を行います。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F19189D-A4D4-4591-BC4C-4C5B19433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0158" y="6426791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48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EBBF9A-42F9-4341-AD18-B2B73595D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80931"/>
            <a:ext cx="10601131" cy="4963884"/>
          </a:xfrm>
        </p:spPr>
        <p:txBody>
          <a:bodyPr>
            <a:normAutofit/>
          </a:bodyPr>
          <a:lstStyle/>
          <a:p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閉ざされた質問は、以下の場合に使うと効果的です。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会話の導入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「はい」「いいえ」の特定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コミュニケーション障害のある人への質問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ただし、会話の導入だけでなく、その後も閉ざされた質問ばかりを続けると、相手は、聞き取り調査をされているような窮屈さを感じてしまいます。</a:t>
            </a:r>
            <a:endParaRPr lang="en-US" altLang="ja-JP" sz="3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lvl="0" indent="0">
              <a:buNone/>
            </a:pPr>
            <a:endParaRPr lang="ja-JP" altLang="ja-JP" sz="30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06E58BD-1557-40D1-9172-84D98C968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8435" y="6426791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172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EBBF9A-42F9-4341-AD18-B2B73595D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38334"/>
            <a:ext cx="10601131" cy="520648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ja-JP" altLang="ja-JP" sz="3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en-US" altLang="ja-JP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r>
              <a:rPr lang="en-US" altLang="ja-JP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  <a:r>
              <a:rPr lang="ja-JP" altLang="en-US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の時もあるし、</a:t>
            </a:r>
            <a:r>
              <a:rPr lang="en-US" altLang="ja-JP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いいえ</a:t>
            </a:r>
            <a:r>
              <a:rPr lang="en-US" altLang="ja-JP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  <a:r>
              <a:rPr lang="ja-JP" altLang="en-US" sz="3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の時もある」という場合や、「はい」「いいえ」とはっきり答えることが苦手な人の場合、閉ざされた質問をすると、「ええ、まあ」などと曖昧な答えが返ってくることもあります。</a:t>
            </a:r>
            <a:endParaRPr lang="en-US" altLang="ja-JP" sz="3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閉ざされた質問だけでなく、開かれた質問も上手に使うと、より多くの情報を得ることができます。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8F4C692-42EB-4904-A038-390324512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8435" y="6403345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59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4A4444-CCC4-4EFD-BBA9-1D963164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AA08C7-42E7-42F9-9CA7-E7D43923B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２人のペアを作って下さい。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奇数の場合は３人組でも大丈夫です。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２．演習シート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：質問の言い換え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ペア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に１枚配布して下さい。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３．演習シートにペアで取り組みます。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閉ざされた質問を、「はい」「いいえ」では返事ができない開かれた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質問に言い換えてみましょう。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例）出来ましたか？　→　どこまで出来ましたか？</a:t>
            </a: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４．スライドの解答例を確認しましょう。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1B183C9-1C80-4DC3-BACD-59E042AE7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26791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305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2400299"/>
            <a:ext cx="10477500" cy="3238501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○○に参加してみて、楽しかったですか？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➡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参加してみて、いかがでしたか？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参加した感想を教えてください　など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AC80A92-7D6E-4789-840B-576585A3B8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1542" y="6400800"/>
            <a:ext cx="2298391" cy="3901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227</Words>
  <Application>Microsoft Office PowerPoint</Application>
  <PresentationFormat>ワイド画面</PresentationFormat>
  <Paragraphs>125</Paragraphs>
  <Slides>15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2" baseType="lpstr">
      <vt:lpstr>ＭＳ Ｐゴシック</vt:lpstr>
      <vt:lpstr>ＭＳ ゴシック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　　　</vt:lpstr>
      <vt:lpstr>演習①</vt:lpstr>
      <vt:lpstr>演習①</vt:lpstr>
      <vt:lpstr>PowerPoint プレゼンテーション</vt:lpstr>
      <vt:lpstr>PowerPoint プレゼンテーション</vt:lpstr>
      <vt:lpstr>演習②</vt:lpstr>
      <vt:lpstr>演習シート　解答例</vt:lpstr>
      <vt:lpstr>演習シート　解答例</vt:lpstr>
      <vt:lpstr>演習シート　解答例</vt:lpstr>
      <vt:lpstr>演習シート　解答例</vt:lpstr>
      <vt:lpstr>演習シート　解答例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29</cp:revision>
  <cp:lastPrinted>2019-02-28T02:57:50Z</cp:lastPrinted>
  <dcterms:created xsi:type="dcterms:W3CDTF">2018-08-22T07:22:25Z</dcterms:created>
  <dcterms:modified xsi:type="dcterms:W3CDTF">2019-02-28T05:42:48Z</dcterms:modified>
</cp:coreProperties>
</file>