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758" r:id="rId2"/>
    <p:sldId id="541" r:id="rId3"/>
    <p:sldId id="748" r:id="rId4"/>
    <p:sldId id="264" r:id="rId5"/>
    <p:sldId id="542" r:id="rId6"/>
    <p:sldId id="755" r:id="rId7"/>
    <p:sldId id="753" r:id="rId8"/>
    <p:sldId id="754" r:id="rId9"/>
    <p:sldId id="756" r:id="rId10"/>
    <p:sldId id="757" r:id="rId11"/>
    <p:sldId id="279" r:id="rId12"/>
    <p:sldId id="260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3" y="1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E43CF-767D-453B-A337-35172C076A9B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5DD27-130F-46A4-942F-04802FBA58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61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181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3539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7998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402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3139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915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425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429FC9-A749-41AB-8380-7E5FAAC90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151CE8-12FF-4CEC-BD2C-E9650B01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10DE57-4BF2-4896-B25E-3EE7723C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9010EA-2A47-4480-9A16-FBBCCB46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ABC599-5098-4BF2-8885-F5DD72EB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91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B90D9-F4D6-4175-AF59-6A72792F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C3ABCE-8604-4EF7-87CB-233157C05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D769F8-02B4-4D4F-9C6C-0ADC75FFA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FE650A-8BBF-4075-8292-2A5DB964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C4AC89-6D42-43E8-934E-696CB2090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51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F3158C-8E20-4BAE-A61B-52E2DA674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03DA3-FCA6-48BD-BA0C-ABB8E006E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F509A-514C-4154-B9B9-488A95D0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94C2A7-4DF7-4DE6-A62F-7FF94767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4731BC-6117-41AA-9701-EE4DD9E5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90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24CEDF-B350-4883-9E6F-92D1CE2A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0AD7C7-4C16-4386-9A65-CB40E3F9E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E7A5AD-8A04-46DF-A069-111F282EF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B0362E-83A8-44A8-979B-7B0F1B22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41FA53-F0BB-43AD-BAE3-F5FB95F0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5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194EA-AB42-4740-A20F-794746C0E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0A9A0-38EC-478C-B1D6-547F80271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E1A720-B5EF-4B77-8135-FC2545C8B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292D53-3C36-4C99-ACBD-5EFC39B8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D14AFD-7DF5-426E-884E-A510E9C0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3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A6682F-019A-4F29-918D-161477D64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1CE211-0947-4741-82EE-AF42BF15F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2C012E-44CE-4C68-A58D-248D7B96E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3635B2-13B4-4303-A0E3-710074F8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9E1769-4675-4980-A5EA-859E5626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C4774A-7E18-4643-A26A-4F89D11A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6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39D202-8080-4DA5-93B9-57B8EC1C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1DD0E5-C72A-47D5-BF00-E6E449405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8EA4A5-02E6-4588-AC63-3DA7D08BD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2C7FB2E-AA6F-4098-A64C-A356B6E7B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E01094-1081-4238-823A-248893875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F098FA1-2EBA-4519-AA97-29E71C7A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8EF3DD8-C190-4D4D-BA8F-EE2796E6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D026EB-7256-4533-9395-E1BE7F82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593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BA896D-0E8C-436B-B335-179879718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824B53-7D85-43B9-8FF5-EC66DBE9D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FF29AD-ACCC-4AB7-B661-27BB07E8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AD70A6-8480-4699-B8C4-941862F0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6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A1D6269-61C3-475E-BE17-8111D349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0737EB-68FB-4A3A-89A0-4B0F86780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A83483-AB0F-4840-991E-C4F88509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87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3E383-F4C1-420D-A78F-1A267EC2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80EF5A-BF22-4EC1-87C7-90261F38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EC59608-F2F0-4F32-878B-25DD189C1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B689DB-405C-4058-8D2E-07C14B3AB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20637A-A8ED-456B-8806-0A1A0DE5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74726F-2F1A-4544-A327-AA81E6EF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30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D6CA4-CE4A-43A8-8CDF-42C1952B2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406FD9-9A84-4B3E-BEBB-12D662D42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EAD519-2E33-489C-9F86-8B0CF5A63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029AC-37A8-4008-8208-2A7DEED3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8B1D68-0F5D-4C57-944A-FAD38702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C3DFE0-7498-423E-A2FD-76BDF7E6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01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3E56CAC-8BF1-4568-A6BA-05D0CEC7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EE1C29-ECAF-42F4-BCF6-9FA90F4B0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BCB142-D5A2-40FC-B070-0B8923E7F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D563AD-CECA-4E2F-AF12-1613BFA62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009807-ADFE-41BC-BE92-E645B7648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61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no.sozonochikara.com/2010/08/27/water-in-glass.gi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F81064F-C8BB-4003-9C43-46E7E292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8137" y="1407477"/>
            <a:ext cx="9931940" cy="3524445"/>
          </a:xfrm>
        </p:spPr>
        <p:txBody>
          <a:bodyPr>
            <a:normAutofit/>
          </a:bodyPr>
          <a:lstStyle/>
          <a:p>
            <a:endParaRPr kumimoji="1"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コニュニケーション研修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「ポジティブな表現で応答する」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リフレーミング技法（応用編）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C7291AE-B649-4F29-95E4-7890ED929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7869" y="6396776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308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44430B-7F95-431D-9681-3C8966F56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/>
          <a:lstStyle/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リフレーミング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した応答では、以下の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点に留意しましょう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　「そんなことはありませんよ。」などと、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相手の捉え方を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否定する表現は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NG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です。どのような捉え方であっても、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ひとつの見方として受け入れ、尊重しましょう。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②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「このように捉えたほうがいいですね」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などと、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別の捉え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方を押し付ける表現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NG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です。可能性の１つとして、別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の見方を提示してみるとよいでしょう。</a:t>
            </a:r>
          </a:p>
          <a:p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1937913-2290-4464-B740-72A9719D8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8585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425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767085-705B-4CF4-B596-99A0AE26F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  <a:endParaRPr lang="en-US" altLang="zh-CN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昭和大学保健医療学部</a:t>
            </a: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大谷佳子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4B84EF33-06F4-4316-88BF-7E0BAB19F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921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F1D0E-0A96-4D14-BECF-5C573895F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5762"/>
            <a:ext cx="10515600" cy="5311201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0DB5951-C18D-42AC-B505-408A044EE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07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雲形吹き出し 5">
            <a:extLst>
              <a:ext uri="{FF2B5EF4-FFF2-40B4-BE49-F238E27FC236}">
                <a16:creationId xmlns:a16="http://schemas.microsoft.com/office/drawing/2014/main" id="{CC112042-38A2-4419-A563-E72D08D5C2E1}"/>
              </a:ext>
            </a:extLst>
          </p:cNvPr>
          <p:cNvSpPr/>
          <p:nvPr/>
        </p:nvSpPr>
        <p:spPr>
          <a:xfrm>
            <a:off x="2135189" y="3933825"/>
            <a:ext cx="2592387" cy="1582738"/>
          </a:xfrm>
          <a:prstGeom prst="cloudCallout">
            <a:avLst>
              <a:gd name="adj1" fmla="val 48775"/>
              <a:gd name="adj2" fmla="val 578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5" name="雲形吹き出し 4">
            <a:extLst>
              <a:ext uri="{FF2B5EF4-FFF2-40B4-BE49-F238E27FC236}">
                <a16:creationId xmlns:a16="http://schemas.microsoft.com/office/drawing/2014/main" id="{FC0529F2-06A1-4A2B-9DCB-A39CAD37C2A1}"/>
              </a:ext>
            </a:extLst>
          </p:cNvPr>
          <p:cNvSpPr/>
          <p:nvPr/>
        </p:nvSpPr>
        <p:spPr>
          <a:xfrm>
            <a:off x="6743700" y="3860801"/>
            <a:ext cx="2952750" cy="1584325"/>
          </a:xfrm>
          <a:prstGeom prst="cloudCallout">
            <a:avLst>
              <a:gd name="adj1" fmla="val -45155"/>
              <a:gd name="adj2" fmla="val 718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73733" name="コンテンツ プレースホルダ 2">
            <a:extLst>
              <a:ext uri="{FF2B5EF4-FFF2-40B4-BE49-F238E27FC236}">
                <a16:creationId xmlns:a16="http://schemas.microsoft.com/office/drawing/2014/main" id="{0F64EF55-84C7-4459-9645-4461042D3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613" y="2358189"/>
            <a:ext cx="10801998" cy="31583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endParaRPr lang="en-US" altLang="ja-JP" sz="2000" dirty="0"/>
          </a:p>
          <a:p>
            <a:pPr>
              <a:buFont typeface="Wingdings" panose="05000000000000000000" pitchFamily="2" charset="2"/>
              <a:buNone/>
            </a:pPr>
            <a:endParaRPr lang="en-US" altLang="ja-JP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ja-JP" altLang="en-US" dirty="0">
                <a:solidFill>
                  <a:srgbClr val="CC0099"/>
                </a:solidFill>
              </a:rPr>
              <a:t>　</a:t>
            </a:r>
            <a:endParaRPr lang="en-US" altLang="ja-JP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ja-JP" altLang="en-US" dirty="0">
                <a:solidFill>
                  <a:srgbClr val="002060"/>
                </a:solidFill>
              </a:rPr>
              <a:t>　　　　　</a:t>
            </a:r>
            <a:r>
              <a:rPr lang="ja-JP" altLang="en-US" dirty="0">
                <a:solidFill>
                  <a:schemeClr val="bg1"/>
                </a:solidFill>
              </a:rPr>
              <a:t>半分も？　　　　　　　　　半分しか？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4000" dirty="0">
              <a:solidFill>
                <a:srgbClr val="CC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ja-JP" sz="2000" dirty="0"/>
          </a:p>
          <a:p>
            <a:pPr>
              <a:buFont typeface="Wingdings" panose="05000000000000000000" pitchFamily="2" charset="2"/>
              <a:buNone/>
            </a:pPr>
            <a:endParaRPr lang="ja-JP" altLang="en-US" dirty="0"/>
          </a:p>
        </p:txBody>
      </p:sp>
      <p:pic>
        <p:nvPicPr>
          <p:cNvPr id="176134" name="Picture 9" descr="http://mono.sozonochikara.com/assets_c/2010/08/water-in-glass-thumb-400pxx400px-146.gif">
            <a:hlinkClick r:id="rId2"/>
            <a:extLst>
              <a:ext uri="{FF2B5EF4-FFF2-40B4-BE49-F238E27FC236}">
                <a16:creationId xmlns:a16="http://schemas.microsoft.com/office/drawing/2014/main" id="{160AD743-E36F-4AE4-8076-9C72C9DA7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689" y="3695701"/>
            <a:ext cx="180022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852CC869-8ED1-466F-BBE4-AD0D2CD98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612" y="1219199"/>
            <a:ext cx="10493188" cy="1704975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コップに水が半分入っています。</a:t>
            </a: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あなたはどのように捉えますか？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FE66966-1BBB-469B-B12A-C0A05F1188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2272" y="6460463"/>
            <a:ext cx="2298391" cy="39017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EBBF9A-42F9-4341-AD18-B2B73595D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609" y="586899"/>
            <a:ext cx="10869282" cy="5451592"/>
          </a:xfrm>
        </p:spPr>
        <p:txBody>
          <a:bodyPr>
            <a:normAutofit/>
          </a:bodyPr>
          <a:lstStyle/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水が半分入ってい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る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状態を「半分しかない」と思う人もいれば、「半分もある」と捉える人もいるでしょう。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事実をどのように意味づけ、解釈するかは、それを受けとめる側の枠組み（フレーム）によって異なります。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リフレーミングとは、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ひとつの方向からしか見ていなかった枠組みに、新しい意味を付与する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技法のことで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一見、短所と思えるような特徴も、見方を変えればその人の長所だったりします。そこに気づいてもらうために、ポジティブな表現で異なる解釈を示すのが、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肯定的な意味を見出すリフレーミング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です。</a:t>
            </a:r>
          </a:p>
          <a:p>
            <a:endParaRPr lang="ja-JP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981C0F4-607D-4F33-9312-B741741CE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8434" y="6450237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17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4A4444-CCC4-4EFD-BBA9-1D963164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AA08C7-42E7-42F9-9CA7-E7D43923B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人の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を作って下さい。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２．演習シートを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に１枚配布して下さい。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３．演習シートにグループで取り組みます。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リフレーミングした応答を考えてみましょう。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４．各グループの応答を全体の場で発表してみましょう。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FCE750B-5D4E-42AB-AD1D-5DAE40B4E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305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477500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家族介護者「主人は、すぐに物事を決断できない人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なんです。むかしから何を決めるときに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も時間がかかって・・・。」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介護職員「慎重な方なのですね。」　　　　　　　　　　　　　　　　　　　　　　　　　　　　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「よく考えて決めているのですね」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「思慮深い方なのですね」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CEF6461-8999-4862-A696-4AE0BFA7EA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00800"/>
            <a:ext cx="2298391" cy="39017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915650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家族介護者「父は本当に頑固で、私たちの言うことを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聞こうとしないんです。」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介護職員「信念を持っている方なのですね。」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「意志の強い方なのですね。」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「自分の意見をしっかり持っているのですね」</a:t>
            </a:r>
            <a:r>
              <a:rPr lang="ja-JP" altLang="en-US" sz="3600" dirty="0"/>
              <a:t>　　　　　　</a:t>
            </a:r>
            <a:endParaRPr lang="ja-JP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22FB682-4377-4A71-8741-8CFF8030B1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41831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73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531577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後輩職員「なんか、主任の○さんって厳しくないで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すか。」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介護職員「責任感が強い人だからかもね。」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「真剣に仕事に向き合っているんだね。」</a:t>
            </a:r>
            <a:r>
              <a:rPr lang="ja-JP" altLang="en-US" sz="3600" dirty="0"/>
              <a:t>　　　　</a:t>
            </a:r>
            <a:endParaRPr lang="ja-JP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　　　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20F62A0-DD83-49E5-8395-F8D9E74A3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8096" y="640080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265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915650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同僚職員「新人の○さんって、お調子者だよね。」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介護職員「場の雰囲気を明るくする人だね。」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「ノリがいいよね。」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「楽天的な人だよね。」　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F00DE77-D013-4442-ACA2-58B94768B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712" y="6430108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604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915650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同僚職員「同僚の○さんって、おせっかいなところが　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あるよね。」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介護職員「気働きができる人なのかもね。」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「人のことを放っておけない性格なのかな。」</a:t>
            </a:r>
            <a:r>
              <a:rPr lang="ja-JP" altLang="en-US" sz="3600" dirty="0"/>
              <a:t>　　　　</a:t>
            </a:r>
            <a:endParaRPr lang="ja-JP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1E2007F-B106-4541-B622-B7F4C89029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2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221</Words>
  <Application>Microsoft Office PowerPoint</Application>
  <PresentationFormat>ワイド画面</PresentationFormat>
  <Paragraphs>105</Paragraphs>
  <Slides>12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等线</vt:lpstr>
      <vt:lpstr>ＭＳ Ｐゴシック</vt:lpstr>
      <vt:lpstr>ＭＳ ゴシック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コップに水が半分入っています。 あなたはどのように捉えますか？</vt:lpstr>
      <vt:lpstr>PowerPoint プレゼンテーション</vt:lpstr>
      <vt:lpstr>演習</vt:lpstr>
      <vt:lpstr>演習シート　解答例</vt:lpstr>
      <vt:lpstr>演習シート　解答例</vt:lpstr>
      <vt:lpstr>演習シート　解答例</vt:lpstr>
      <vt:lpstr>演習シート　解答例</vt:lpstr>
      <vt:lpstr>演習シート　解答例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36</cp:revision>
  <dcterms:created xsi:type="dcterms:W3CDTF">2018-08-22T07:22:25Z</dcterms:created>
  <dcterms:modified xsi:type="dcterms:W3CDTF">2018-12-25T06:53:29Z</dcterms:modified>
</cp:coreProperties>
</file>