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7" r:id="rId2"/>
    <p:sldId id="262" r:id="rId3"/>
    <p:sldId id="541" r:id="rId4"/>
    <p:sldId id="748" r:id="rId5"/>
    <p:sldId id="264" r:id="rId6"/>
    <p:sldId id="542" r:id="rId7"/>
    <p:sldId id="749" r:id="rId8"/>
    <p:sldId id="750" r:id="rId9"/>
    <p:sldId id="751" r:id="rId10"/>
    <p:sldId id="752" r:id="rId11"/>
    <p:sldId id="265" r:id="rId12"/>
    <p:sldId id="753" r:id="rId13"/>
    <p:sldId id="279" r:id="rId14"/>
    <p:sldId id="260" r:id="rId15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1" autoAdjust="0"/>
    <p:restoredTop sz="94660"/>
  </p:normalViewPr>
  <p:slideViewPr>
    <p:cSldViewPr snapToGrid="0">
      <p:cViewPr varScale="1">
        <p:scale>
          <a:sx n="63" d="100"/>
          <a:sy n="63" d="100"/>
        </p:scale>
        <p:origin x="77" y="3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4E43CF-767D-453B-A337-35172C076A9B}" type="datetimeFigureOut">
              <a:rPr kumimoji="1" lang="ja-JP" altLang="en-US" smtClean="0"/>
              <a:t>2018/11/1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35DD27-130F-46A4-942F-04802FBA58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86139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EB18B3-DCB1-4AA8-B261-AAD68D061C78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218191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スライド イメージ プレースホルダ 1">
            <a:extLst>
              <a:ext uri="{FF2B5EF4-FFF2-40B4-BE49-F238E27FC236}">
                <a16:creationId xmlns:a16="http://schemas.microsoft.com/office/drawing/2014/main" id="{B2151205-BE2C-406F-BF81-E6350322471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ノート プレースホルダ 2">
            <a:extLst>
              <a:ext uri="{FF2B5EF4-FFF2-40B4-BE49-F238E27FC236}">
                <a16:creationId xmlns:a16="http://schemas.microsoft.com/office/drawing/2014/main" id="{4947C8AC-0802-4A18-8325-830BF8DA0C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en-US">
              <a:latin typeface="Arial" panose="020B0604020202020204" pitchFamily="34" charset="0"/>
            </a:endParaRPr>
          </a:p>
        </p:txBody>
      </p:sp>
      <p:sp>
        <p:nvSpPr>
          <p:cNvPr id="179204" name="スライド番号プレースホルダ 3">
            <a:extLst>
              <a:ext uri="{FF2B5EF4-FFF2-40B4-BE49-F238E27FC236}">
                <a16:creationId xmlns:a16="http://schemas.microsoft.com/office/drawing/2014/main" id="{FD403912-9C58-4D97-8858-17DFA12E959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84225" indent="-301625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206500" indent="-2413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90688" indent="-2413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173288" indent="-2413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630488" indent="-2413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3087688" indent="-2413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544888" indent="-2413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4002088" indent="-2413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2B418804-EF56-4556-AF6B-9EF0D44B8C20}" type="slidenum">
              <a:rPr lang="en-US" altLang="ja-JP" sz="1300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10</a:t>
            </a:fld>
            <a:endParaRPr lang="en-US" altLang="ja-JP" sz="1300"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8681426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35DD27-130F-46A4-942F-04802FBA58F8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900387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35DD27-130F-46A4-942F-04802FBA58F8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067719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EB18B3-DCB1-4AA8-B261-AAD68D061C78}" type="slidenum">
              <a:rPr kumimoji="1" lang="ja-JP" altLang="en-US" smtClean="0"/>
              <a:t>13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891512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35DD27-130F-46A4-942F-04802FBA58F8}" type="slidenum">
              <a:rPr kumimoji="1" lang="ja-JP" altLang="en-US" smtClean="0"/>
              <a:t>14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74255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35DD27-130F-46A4-942F-04802FBA58F8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69118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35DD27-130F-46A4-942F-04802FBA58F8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90797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35DD27-130F-46A4-942F-04802FBA58F8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18567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35DD27-130F-46A4-942F-04802FBA58F8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27074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スライド イメージ プレースホルダ 1">
            <a:extLst>
              <a:ext uri="{FF2B5EF4-FFF2-40B4-BE49-F238E27FC236}">
                <a16:creationId xmlns:a16="http://schemas.microsoft.com/office/drawing/2014/main" id="{B2151205-BE2C-406F-BF81-E6350322471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ノート プレースホルダ 2">
            <a:extLst>
              <a:ext uri="{FF2B5EF4-FFF2-40B4-BE49-F238E27FC236}">
                <a16:creationId xmlns:a16="http://schemas.microsoft.com/office/drawing/2014/main" id="{4947C8AC-0802-4A18-8325-830BF8DA0C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en-US">
              <a:latin typeface="Arial" panose="020B0604020202020204" pitchFamily="34" charset="0"/>
            </a:endParaRPr>
          </a:p>
        </p:txBody>
      </p:sp>
      <p:sp>
        <p:nvSpPr>
          <p:cNvPr id="179204" name="スライド番号プレースホルダ 3">
            <a:extLst>
              <a:ext uri="{FF2B5EF4-FFF2-40B4-BE49-F238E27FC236}">
                <a16:creationId xmlns:a16="http://schemas.microsoft.com/office/drawing/2014/main" id="{FD403912-9C58-4D97-8858-17DFA12E959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84225" indent="-301625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206500" indent="-2413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90688" indent="-2413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173288" indent="-2413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630488" indent="-2413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3087688" indent="-2413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544888" indent="-2413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4002088" indent="-2413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2B418804-EF56-4556-AF6B-9EF0D44B8C20}" type="slidenum">
              <a:rPr lang="en-US" altLang="ja-JP" sz="1300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6</a:t>
            </a:fld>
            <a:endParaRPr lang="en-US" altLang="ja-JP" sz="1300">
              <a:ea typeface="ＭＳ Ｐゴシック" panose="020B0600070205080204" pitchFamily="50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スライド イメージ プレースホルダ 1">
            <a:extLst>
              <a:ext uri="{FF2B5EF4-FFF2-40B4-BE49-F238E27FC236}">
                <a16:creationId xmlns:a16="http://schemas.microsoft.com/office/drawing/2014/main" id="{B2151205-BE2C-406F-BF81-E6350322471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ノート プレースホルダ 2">
            <a:extLst>
              <a:ext uri="{FF2B5EF4-FFF2-40B4-BE49-F238E27FC236}">
                <a16:creationId xmlns:a16="http://schemas.microsoft.com/office/drawing/2014/main" id="{4947C8AC-0802-4A18-8325-830BF8DA0C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en-US">
              <a:latin typeface="Arial" panose="020B0604020202020204" pitchFamily="34" charset="0"/>
            </a:endParaRPr>
          </a:p>
        </p:txBody>
      </p:sp>
      <p:sp>
        <p:nvSpPr>
          <p:cNvPr id="179204" name="スライド番号プレースホルダ 3">
            <a:extLst>
              <a:ext uri="{FF2B5EF4-FFF2-40B4-BE49-F238E27FC236}">
                <a16:creationId xmlns:a16="http://schemas.microsoft.com/office/drawing/2014/main" id="{FD403912-9C58-4D97-8858-17DFA12E959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84225" indent="-301625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206500" indent="-2413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90688" indent="-2413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173288" indent="-2413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630488" indent="-2413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3087688" indent="-2413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544888" indent="-2413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4002088" indent="-2413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2B418804-EF56-4556-AF6B-9EF0D44B8C20}" type="slidenum">
              <a:rPr lang="en-US" altLang="ja-JP" sz="1300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7</a:t>
            </a:fld>
            <a:endParaRPr lang="en-US" altLang="ja-JP" sz="1300"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294961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スライド イメージ プレースホルダ 1">
            <a:extLst>
              <a:ext uri="{FF2B5EF4-FFF2-40B4-BE49-F238E27FC236}">
                <a16:creationId xmlns:a16="http://schemas.microsoft.com/office/drawing/2014/main" id="{B2151205-BE2C-406F-BF81-E6350322471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ノート プレースホルダ 2">
            <a:extLst>
              <a:ext uri="{FF2B5EF4-FFF2-40B4-BE49-F238E27FC236}">
                <a16:creationId xmlns:a16="http://schemas.microsoft.com/office/drawing/2014/main" id="{4947C8AC-0802-4A18-8325-830BF8DA0C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en-US">
              <a:latin typeface="Arial" panose="020B0604020202020204" pitchFamily="34" charset="0"/>
            </a:endParaRPr>
          </a:p>
        </p:txBody>
      </p:sp>
      <p:sp>
        <p:nvSpPr>
          <p:cNvPr id="179204" name="スライド番号プレースホルダ 3">
            <a:extLst>
              <a:ext uri="{FF2B5EF4-FFF2-40B4-BE49-F238E27FC236}">
                <a16:creationId xmlns:a16="http://schemas.microsoft.com/office/drawing/2014/main" id="{FD403912-9C58-4D97-8858-17DFA12E959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84225" indent="-301625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206500" indent="-2413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90688" indent="-2413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173288" indent="-2413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630488" indent="-2413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3087688" indent="-2413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544888" indent="-2413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4002088" indent="-2413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2B418804-EF56-4556-AF6B-9EF0D44B8C20}" type="slidenum">
              <a:rPr lang="en-US" altLang="ja-JP" sz="1300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8</a:t>
            </a:fld>
            <a:endParaRPr lang="en-US" altLang="ja-JP" sz="1300"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5225206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スライド イメージ プレースホルダ 1">
            <a:extLst>
              <a:ext uri="{FF2B5EF4-FFF2-40B4-BE49-F238E27FC236}">
                <a16:creationId xmlns:a16="http://schemas.microsoft.com/office/drawing/2014/main" id="{B2151205-BE2C-406F-BF81-E6350322471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ノート プレースホルダ 2">
            <a:extLst>
              <a:ext uri="{FF2B5EF4-FFF2-40B4-BE49-F238E27FC236}">
                <a16:creationId xmlns:a16="http://schemas.microsoft.com/office/drawing/2014/main" id="{4947C8AC-0802-4A18-8325-830BF8DA0C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en-US">
              <a:latin typeface="Arial" panose="020B0604020202020204" pitchFamily="34" charset="0"/>
            </a:endParaRPr>
          </a:p>
        </p:txBody>
      </p:sp>
      <p:sp>
        <p:nvSpPr>
          <p:cNvPr id="179204" name="スライド番号プレースホルダ 3">
            <a:extLst>
              <a:ext uri="{FF2B5EF4-FFF2-40B4-BE49-F238E27FC236}">
                <a16:creationId xmlns:a16="http://schemas.microsoft.com/office/drawing/2014/main" id="{FD403912-9C58-4D97-8858-17DFA12E959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84225" indent="-301625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206500" indent="-2413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90688" indent="-2413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173288" indent="-2413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630488" indent="-2413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3087688" indent="-2413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544888" indent="-2413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4002088" indent="-2413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2B418804-EF56-4556-AF6B-9EF0D44B8C20}" type="slidenum">
              <a:rPr lang="en-US" altLang="ja-JP" sz="1300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9</a:t>
            </a:fld>
            <a:endParaRPr lang="en-US" altLang="ja-JP" sz="1300"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561015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9429FC9-A749-41AB-8380-7E5FAAC901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E151CE8-12FF-4CEC-BD2C-E9650B01B0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B10DE57-4BF2-4896-B25E-3EE7723C68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CB416-C813-4CE3-A573-1BB45655A689}" type="datetimeFigureOut">
              <a:rPr kumimoji="1" lang="ja-JP" altLang="en-US" smtClean="0"/>
              <a:t>2018/11/1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59010EA-2A47-4480-9A16-FBBCCB4648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0ABC599-5098-4BF2-8885-F5DD72EB8C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56C64-4F0A-42F7-904F-05378A8E36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9168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6FB90D9-F4D6-4175-AF59-6A72792FDB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AC3ABCE-8604-4EF7-87CB-233157C054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2D769F8-02B4-4D4F-9C6C-0ADC75FFA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CB416-C813-4CE3-A573-1BB45655A689}" type="datetimeFigureOut">
              <a:rPr kumimoji="1" lang="ja-JP" altLang="en-US" smtClean="0"/>
              <a:t>2018/11/1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6FE650A-8BBF-4075-8292-2A5DB964CA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BC4AC89-6D42-43E8-934E-696CB20900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56C64-4F0A-42F7-904F-05378A8E36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25189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F3158C-8E20-4BAE-A61B-52E2DA674A5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4903DA3-FCA6-48BD-BA0C-ABB8E006E3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14F509A-514C-4154-B9B9-488A95D055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CB416-C813-4CE3-A573-1BB45655A689}" type="datetimeFigureOut">
              <a:rPr kumimoji="1" lang="ja-JP" altLang="en-US" smtClean="0"/>
              <a:t>2018/11/1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794C2A7-4DF7-4DE6-A62F-7FF947676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F4731BC-6117-41AA-9701-EE4DD9E55D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56C64-4F0A-42F7-904F-05378A8E36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9908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424CEDF-B350-4883-9E6F-92D1CE2AB9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00AD7C7-4C16-4386-9A65-CB40E3F9E3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E7A5AD-8A04-46DF-A069-111F282EFB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CB416-C813-4CE3-A573-1BB45655A689}" type="datetimeFigureOut">
              <a:rPr kumimoji="1" lang="ja-JP" altLang="en-US" smtClean="0"/>
              <a:t>2018/11/1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5B0362E-83A8-44A8-979B-7B0F1B2235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141FA53-F0BB-43AD-BAE3-F5FB95F0FC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56C64-4F0A-42F7-904F-05378A8E36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8656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C8194EA-AB42-4740-A20F-794746C0E9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CC0A9A0-38EC-478C-B1D6-547F802718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0E1A720-B5EF-4B77-8135-FC2545C8B6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CB416-C813-4CE3-A573-1BB45655A689}" type="datetimeFigureOut">
              <a:rPr kumimoji="1" lang="ja-JP" altLang="en-US" smtClean="0"/>
              <a:t>2018/11/1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6292D53-3C36-4C99-ACBD-5EFC39B8E1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BD14AFD-7DF5-426E-884E-A510E9C0F2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56C64-4F0A-42F7-904F-05378A8E36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3939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CA6682F-019A-4F29-918D-161477D644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91CE211-0947-4741-82EE-AF42BF15F4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62C012E-44CE-4C68-A58D-248D7B96EC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63635B2-13B4-4303-A0E3-710074F8E4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CB416-C813-4CE3-A573-1BB45655A689}" type="datetimeFigureOut">
              <a:rPr kumimoji="1" lang="ja-JP" altLang="en-US" smtClean="0"/>
              <a:t>2018/11/1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9E1769-4675-4980-A5EA-859E56263E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FC4774A-7E18-4643-A26A-4F89D11A88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56C64-4F0A-42F7-904F-05378A8E36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0968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339D202-8080-4DA5-93B9-57B8EC1C9B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C1DD0E5-C72A-47D5-BF00-E6E4494050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88EA4A5-02E6-4588-AC63-3DA7D08BDF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62C7FB2E-AA6F-4098-A64C-A356B6E7BF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90E01094-1081-4238-823A-24889387527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F098FA1-2EBA-4519-AA97-29E71C7A3C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CB416-C813-4CE3-A573-1BB45655A689}" type="datetimeFigureOut">
              <a:rPr kumimoji="1" lang="ja-JP" altLang="en-US" smtClean="0"/>
              <a:t>2018/11/1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28EF3DD8-C190-4D4D-BA8F-EE2796E6CE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90D026EB-7256-4533-9395-E1BE7F820B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56C64-4F0A-42F7-904F-05378A8E36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45939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5BA896D-0E8C-436B-B335-1798797189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ＭＳ ゴシック" panose="020B0609070205080204" pitchFamily="49" charset="-128"/>
                <a:ea typeface="ＭＳ ゴシック" panose="020B0609070205080204" pitchFamily="49" charset="-128"/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7824B53-7D85-43B9-8FF5-EC66DBE9D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CB416-C813-4CE3-A573-1BB45655A689}" type="datetimeFigureOut">
              <a:rPr kumimoji="1" lang="ja-JP" altLang="en-US" smtClean="0"/>
              <a:t>2018/11/1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38FF29AD-ACCC-4AB7-B661-27BB07E859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92AD70A6-8480-4699-B8C4-941862F04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56C64-4F0A-42F7-904F-05378A8E36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8694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AA1D6269-61C3-475E-BE17-8111D349E4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CB416-C813-4CE3-A573-1BB45655A689}" type="datetimeFigureOut">
              <a:rPr kumimoji="1" lang="ja-JP" altLang="en-US" smtClean="0"/>
              <a:t>2018/11/1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30737EB-68FB-4A3A-89A0-4B0F86780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6A83483-AB0F-4840-991E-C4F88509FC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56C64-4F0A-42F7-904F-05378A8E36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68747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583E383-F4C1-420D-A78F-1A267EC2DE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E80EF5A-BF22-4EC1-87C7-90261F38DD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EC59608-F2F0-4F32-878B-25DD189C1E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6B689DB-405C-4058-8D2E-07C14B3ABF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CB416-C813-4CE3-A573-1BB45655A689}" type="datetimeFigureOut">
              <a:rPr kumimoji="1" lang="ja-JP" altLang="en-US" smtClean="0"/>
              <a:t>2018/11/1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320637A-A8ED-456B-8806-0A1A0DE5A5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374726F-2F1A-4544-A327-AA81E6EF17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56C64-4F0A-42F7-904F-05378A8E36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9306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31D6CA4-CE4A-43A8-8CDF-42C1952B21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4F406FD9-9A84-4B3E-BEBB-12D662D428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AEAD519-2E33-489C-9F86-8B0CF5A632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26029AC-37A8-4008-8208-2A7DEED384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CB416-C813-4CE3-A573-1BB45655A689}" type="datetimeFigureOut">
              <a:rPr kumimoji="1" lang="ja-JP" altLang="en-US" smtClean="0"/>
              <a:t>2018/11/1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98B1D68-0F5D-4C57-944A-FAD38702F0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EC3DFE0-7498-423E-A2FD-76BDF7E60C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56C64-4F0A-42F7-904F-05378A8E36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0015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23E56CAC-8BF1-4568-A6BA-05D0CEC7AC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CEE1C29-ECAF-42F4-BCF6-9FA90F4B03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7BCB142-D5A2-40FC-B070-0B8923E7FA5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9CB416-C813-4CE3-A573-1BB45655A689}" type="datetimeFigureOut">
              <a:rPr kumimoji="1" lang="ja-JP" altLang="en-US" smtClean="0"/>
              <a:t>2018/11/1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9D563AD-CECA-4E2F-AF12-1613BFA627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9009807-ADFE-41BC-BE92-E645B7648F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456C64-4F0A-42F7-904F-05378A8E36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5617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mono.sozonochikara.com/2010/08/27/water-in-glass.gif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字幕 2">
            <a:extLst>
              <a:ext uri="{FF2B5EF4-FFF2-40B4-BE49-F238E27FC236}">
                <a16:creationId xmlns:a16="http://schemas.microsoft.com/office/drawing/2014/main" id="{5F81064F-C8BB-4003-9C43-46E7E29221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38137" y="1407477"/>
            <a:ext cx="9931940" cy="3524445"/>
          </a:xfrm>
        </p:spPr>
        <p:txBody>
          <a:bodyPr>
            <a:normAutofit lnSpcReduction="10000"/>
          </a:bodyPr>
          <a:lstStyle/>
          <a:p>
            <a:endParaRPr kumimoji="1" lang="en-US" altLang="ja-JP" dirty="0"/>
          </a:p>
          <a:p>
            <a:r>
              <a:rPr kumimoji="1"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コニュニケーション研修</a:t>
            </a:r>
            <a:endParaRPr kumimoji="1" lang="en-US" altLang="ja-JP" sz="3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3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l"/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「ネガティブな表現を、</a:t>
            </a:r>
            <a:endParaRPr lang="en-US" altLang="ja-JP" sz="3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l"/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　　　ポジティブな表現に捉え直す」</a:t>
            </a:r>
            <a:endParaRPr lang="en-US" altLang="ja-JP" sz="3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3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リフレーミング技法</a:t>
            </a:r>
            <a:endParaRPr lang="en-US" altLang="ja-JP" sz="3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ja-JP" altLang="en-US" sz="3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173214B-11F7-438C-BCA7-765A2225CD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36966" y="6297612"/>
            <a:ext cx="2298700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62281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>
            <a:extLst>
              <a:ext uri="{FF2B5EF4-FFF2-40B4-BE49-F238E27FC236}">
                <a16:creationId xmlns:a16="http://schemas.microsoft.com/office/drawing/2014/main" id="{6F6C84E4-0230-4EFB-9AAD-5A85F0C038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07923" y="457200"/>
            <a:ext cx="9960077" cy="1371600"/>
          </a:xfrm>
        </p:spPr>
        <p:txBody>
          <a:bodyPr/>
          <a:lstStyle/>
          <a:p>
            <a:pPr>
              <a:defRPr/>
            </a:pPr>
            <a:r>
              <a:rPr lang="ja-JP" altLang="en-US" sz="3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演習シート①解答例</a:t>
            </a:r>
            <a:endParaRPr lang="ja-JP" altLang="en-US" sz="3600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54627" name="Rectangle 3">
            <a:extLst>
              <a:ext uri="{FF2B5EF4-FFF2-40B4-BE49-F238E27FC236}">
                <a16:creationId xmlns:a16="http://schemas.microsoft.com/office/drawing/2014/main" id="{654EC74F-925F-4209-A4A4-0CE672706AF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68960" y="2400299"/>
            <a:ext cx="11145520" cy="3238501"/>
          </a:xfrm>
        </p:spPr>
        <p:txBody>
          <a:bodyPr>
            <a:normAutofit/>
          </a:bodyPr>
          <a:lstStyle/>
          <a:p>
            <a:pPr eaLnBrk="1" hangingPunct="1">
              <a:buFont typeface="Wingdings" panose="05000000000000000000" pitchFamily="2" charset="2"/>
              <a:buNone/>
            </a:pPr>
            <a:endParaRPr lang="en-US" altLang="ja-JP" sz="1200" dirty="0"/>
          </a:p>
          <a:p>
            <a:pPr>
              <a:buNone/>
            </a:pPr>
            <a:r>
              <a:rPr lang="ja-JP" altLang="en-US" dirty="0"/>
              <a:t>　</a:t>
            </a:r>
            <a:r>
              <a:rPr lang="ja-JP" altLang="en-US" sz="3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５．</a:t>
            </a:r>
            <a:r>
              <a:rPr lang="ja-JP" altLang="en-US" sz="3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おせっかい　　→　</a:t>
            </a:r>
            <a:r>
              <a:rPr lang="ja-JP" altLang="en-US" sz="3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世話好き</a:t>
            </a:r>
          </a:p>
          <a:p>
            <a:pPr>
              <a:buNone/>
            </a:pPr>
            <a:r>
              <a:rPr lang="ja-JP" altLang="en-US" sz="3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　　　 　　　　　人のことを放っておけない</a:t>
            </a:r>
            <a:endParaRPr lang="en-US" altLang="ja-JP" sz="3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buNone/>
            </a:pPr>
            <a:r>
              <a:rPr lang="ja-JP" altLang="en-US" sz="3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　　　　　　　 　気働きができる　　など　</a:t>
            </a:r>
            <a:r>
              <a:rPr lang="ja-JP" altLang="en-US" sz="3600" dirty="0"/>
              <a:t>　　　　     </a:t>
            </a:r>
            <a:endParaRPr lang="ja-JP" altLang="en-US" dirty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ja-JP" altLang="en-US" dirty="0"/>
              <a:t>　　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C6F9332-C02C-42A1-BF27-33CABF447D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36966" y="6297612"/>
            <a:ext cx="2298700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298940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35EE745-7420-4D42-80EF-7090590399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演習②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3F6CB7E-1E4A-4CAC-9676-3069D423FA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１．</a:t>
            </a:r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２人のペアを作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り、</a:t>
            </a:r>
            <a:r>
              <a:rPr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A</a:t>
            </a:r>
            <a:r>
              <a:rPr lang="ja-JP" altLang="en-US" dirty="0" err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さん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と</a:t>
            </a:r>
            <a:r>
              <a:rPr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B</a:t>
            </a:r>
            <a:r>
              <a:rPr lang="ja-JP" altLang="en-US" dirty="0" err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さんを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決めて</a:t>
            </a:r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下さい。</a:t>
            </a:r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２．</a:t>
            </a:r>
            <a:r>
              <a:rPr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A</a:t>
            </a:r>
            <a:r>
              <a:rPr lang="ja-JP" altLang="en-US" dirty="0" err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さんは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自分の短所について１分程度で話をしてください。　　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</a:t>
            </a:r>
            <a:r>
              <a:rPr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B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さんは、</a:t>
            </a:r>
            <a:r>
              <a:rPr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A</a:t>
            </a:r>
            <a:r>
              <a:rPr lang="ja-JP" altLang="en-US" dirty="0" err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さんの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話を聴きます。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３．</a:t>
            </a:r>
            <a:r>
              <a:rPr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A</a:t>
            </a:r>
            <a:r>
              <a:rPr lang="ja-JP" altLang="en-US" dirty="0" err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さんの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話が終わったら、</a:t>
            </a:r>
            <a:r>
              <a:rPr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B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さんは、</a:t>
            </a:r>
            <a:r>
              <a:rPr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A</a:t>
            </a:r>
            <a:r>
              <a:rPr lang="ja-JP" altLang="en-US" dirty="0" err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さんの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短所をポジティ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ブな捉え方にリフレーミングしてみましょう。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例　「神経質ということは、几帳面なのですね」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４．役割を交代して、２．と３．を行います。</a:t>
            </a:r>
            <a:endParaRPr lang="ja-JP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ja-JP" alt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C41A79A-3F5E-4D25-B240-F6274366DC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36966" y="6297612"/>
            <a:ext cx="2298700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026653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3BCDB5B-694F-4A21-9649-80BC62F1F3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089843"/>
          </a:xfrm>
        </p:spPr>
        <p:txBody>
          <a:bodyPr/>
          <a:lstStyle/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まとめ</a:t>
            </a:r>
            <a:endParaRPr lang="en-US" altLang="ja-JP" sz="3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この演習でどのようなことに気付きましたか？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kumimoji="1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改めようとおもうことがありましたか？</a:t>
            </a:r>
            <a:endParaRPr kumimoji="1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ペアで話し合ってみて下さい。</a:t>
            </a:r>
            <a:endParaRPr kumimoji="1" lang="ja-JP" altLang="en-US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A9F40A8-C27B-49B3-8129-6A0DF9DD0D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36966" y="6297612"/>
            <a:ext cx="2298700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187668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D767085-705B-4CF4-B596-99A0AE26F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教材作成</a:t>
            </a:r>
            <a:endParaRPr lang="en-US" altLang="zh-CN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zh-CN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昭和大学保健医療学部</a:t>
            </a:r>
          </a:p>
          <a:p>
            <a:pPr marL="0" indent="0">
              <a:buNone/>
            </a:pPr>
            <a:r>
              <a:rPr lang="zh-CN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大谷佳子</a:t>
            </a:r>
          </a:p>
          <a:p>
            <a:pPr marL="0" indent="0">
              <a:buNone/>
            </a:pPr>
            <a:endParaRPr kumimoji="1" lang="ja-JP" altLang="en-US" dirty="0"/>
          </a:p>
        </p:txBody>
      </p:sp>
      <p:pic>
        <p:nvPicPr>
          <p:cNvPr id="5" name="Picture 3">
            <a:extLst>
              <a:ext uri="{FF2B5EF4-FFF2-40B4-BE49-F238E27FC236}">
                <a16:creationId xmlns:a16="http://schemas.microsoft.com/office/drawing/2014/main" id="{4B84EF33-06F4-4316-88BF-7E0BAB19FE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36966" y="6297612"/>
            <a:ext cx="2298700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759212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C4F1D0E-0A96-4D14-BECF-5C573895F8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65762"/>
            <a:ext cx="10515600" cy="5311201"/>
          </a:xfrm>
        </p:spPr>
        <p:txBody>
          <a:bodyPr/>
          <a:lstStyle/>
          <a:p>
            <a:pPr marL="0" indent="0" algn="ctr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 algn="ctr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 algn="ctr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 algn="ctr">
              <a:buNone/>
            </a:pPr>
            <a:r>
              <a:rPr lang="ja-JP" altLang="en-US" sz="3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お疲れ様でした。</a:t>
            </a:r>
          </a:p>
          <a:p>
            <a:pPr marL="0" indent="0">
              <a:buNone/>
            </a:pPr>
            <a:endParaRPr kumimoji="1" lang="ja-JP" alt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18873AD-F13C-4F00-BC4E-69583D02C5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36966" y="6297612"/>
            <a:ext cx="2298700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220747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19D5673-D840-4CA6-B68F-72232516D2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47135"/>
            <a:ext cx="10515600" cy="5129828"/>
          </a:xfrm>
        </p:spPr>
        <p:txBody>
          <a:bodyPr/>
          <a:lstStyle/>
          <a:p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コミュニケーション技法のリフレーミングについて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、２つの演習（</a:t>
            </a:r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演習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①と演習②）</a:t>
            </a:r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で学ぶ。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ja-JP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演習①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演習シートの</a:t>
            </a:r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ネガティブな表現を、ポジティブな表現に変換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する。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ja-JP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演習②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ペアワークで</a:t>
            </a:r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相手の短所をリフレーミングする。</a:t>
            </a:r>
          </a:p>
          <a:p>
            <a:endParaRPr kumimoji="1" lang="ja-JP" alt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34F501E-B8E9-48B8-824C-422522EA64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36966" y="6297612"/>
            <a:ext cx="2298700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941352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雲形吹き出し 5">
            <a:extLst>
              <a:ext uri="{FF2B5EF4-FFF2-40B4-BE49-F238E27FC236}">
                <a16:creationId xmlns:a16="http://schemas.microsoft.com/office/drawing/2014/main" id="{CC112042-38A2-4419-A563-E72D08D5C2E1}"/>
              </a:ext>
            </a:extLst>
          </p:cNvPr>
          <p:cNvSpPr/>
          <p:nvPr/>
        </p:nvSpPr>
        <p:spPr>
          <a:xfrm>
            <a:off x="2135189" y="3933825"/>
            <a:ext cx="2592387" cy="1582738"/>
          </a:xfrm>
          <a:prstGeom prst="cloudCallout">
            <a:avLst>
              <a:gd name="adj1" fmla="val 48775"/>
              <a:gd name="adj2" fmla="val 5784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ja-JP" altLang="en-US"/>
          </a:p>
        </p:txBody>
      </p:sp>
      <p:sp>
        <p:nvSpPr>
          <p:cNvPr id="5" name="雲形吹き出し 4">
            <a:extLst>
              <a:ext uri="{FF2B5EF4-FFF2-40B4-BE49-F238E27FC236}">
                <a16:creationId xmlns:a16="http://schemas.microsoft.com/office/drawing/2014/main" id="{FC0529F2-06A1-4A2B-9DCB-A39CAD37C2A1}"/>
              </a:ext>
            </a:extLst>
          </p:cNvPr>
          <p:cNvSpPr/>
          <p:nvPr/>
        </p:nvSpPr>
        <p:spPr>
          <a:xfrm>
            <a:off x="6743700" y="3860801"/>
            <a:ext cx="2952750" cy="1584325"/>
          </a:xfrm>
          <a:prstGeom prst="cloudCallout">
            <a:avLst>
              <a:gd name="adj1" fmla="val -45155"/>
              <a:gd name="adj2" fmla="val 7180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ja-JP" altLang="en-US"/>
          </a:p>
        </p:txBody>
      </p:sp>
      <p:sp>
        <p:nvSpPr>
          <p:cNvPr id="73733" name="コンテンツ プレースホルダ 2">
            <a:extLst>
              <a:ext uri="{FF2B5EF4-FFF2-40B4-BE49-F238E27FC236}">
                <a16:creationId xmlns:a16="http://schemas.microsoft.com/office/drawing/2014/main" id="{0F64EF55-84C7-4459-9645-4461042D39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0613" y="2358189"/>
            <a:ext cx="10801998" cy="315837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None/>
            </a:pPr>
            <a:endParaRPr lang="en-US" altLang="ja-JP" sz="2000" dirty="0"/>
          </a:p>
          <a:p>
            <a:pPr>
              <a:buFont typeface="Wingdings" panose="05000000000000000000" pitchFamily="2" charset="2"/>
              <a:buNone/>
            </a:pPr>
            <a:endParaRPr lang="en-US" altLang="ja-JP" dirty="0">
              <a:solidFill>
                <a:srgbClr val="CC0099"/>
              </a:solidFill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ja-JP" altLang="en-US" dirty="0">
                <a:solidFill>
                  <a:srgbClr val="CC0099"/>
                </a:solidFill>
              </a:rPr>
              <a:t>　</a:t>
            </a:r>
            <a:endParaRPr lang="en-US" altLang="ja-JP" dirty="0">
              <a:solidFill>
                <a:srgbClr val="CC0099"/>
              </a:solidFill>
            </a:endParaRPr>
          </a:p>
          <a:p>
            <a:pPr>
              <a:buFont typeface="Wingdings" panose="05000000000000000000" pitchFamily="2" charset="2"/>
              <a:buNone/>
            </a:pPr>
            <a:endParaRPr lang="en-US" altLang="ja-JP" dirty="0">
              <a:solidFill>
                <a:srgbClr val="CC0099"/>
              </a:solidFill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ja-JP" altLang="en-US" dirty="0">
                <a:solidFill>
                  <a:srgbClr val="002060"/>
                </a:solidFill>
              </a:rPr>
              <a:t>　　　　　</a:t>
            </a:r>
            <a:r>
              <a:rPr lang="ja-JP" altLang="en-US" dirty="0">
                <a:solidFill>
                  <a:schemeClr val="bg1"/>
                </a:solidFill>
              </a:rPr>
              <a:t>半分も？　　　　　　　　　半分しか？</a:t>
            </a:r>
            <a:endParaRPr lang="en-US" altLang="ja-JP" dirty="0">
              <a:solidFill>
                <a:schemeClr val="bg1"/>
              </a:solidFill>
            </a:endParaRPr>
          </a:p>
          <a:p>
            <a:pPr>
              <a:buFont typeface="Wingdings" panose="05000000000000000000" pitchFamily="2" charset="2"/>
              <a:buNone/>
            </a:pPr>
            <a:endParaRPr lang="en-US" altLang="ja-JP" sz="4000" dirty="0">
              <a:solidFill>
                <a:srgbClr val="CC0099"/>
              </a:solidFill>
            </a:endParaRPr>
          </a:p>
          <a:p>
            <a:pPr>
              <a:buFont typeface="Wingdings" panose="05000000000000000000" pitchFamily="2" charset="2"/>
              <a:buNone/>
            </a:pPr>
            <a:endParaRPr lang="en-US" altLang="ja-JP" sz="4000" dirty="0">
              <a:solidFill>
                <a:srgbClr val="CC0099"/>
              </a:solidFill>
            </a:endParaRPr>
          </a:p>
          <a:p>
            <a:pPr>
              <a:buFont typeface="Wingdings" panose="05000000000000000000" pitchFamily="2" charset="2"/>
              <a:buNone/>
            </a:pPr>
            <a:endParaRPr lang="en-US" altLang="ja-JP" sz="4000" dirty="0">
              <a:solidFill>
                <a:srgbClr val="CC0099"/>
              </a:solidFill>
            </a:endParaRPr>
          </a:p>
          <a:p>
            <a:pPr>
              <a:buFont typeface="Wingdings" panose="05000000000000000000" pitchFamily="2" charset="2"/>
              <a:buNone/>
            </a:pPr>
            <a:endParaRPr lang="en-US" altLang="ja-JP" sz="4000" dirty="0">
              <a:solidFill>
                <a:srgbClr val="CC0099"/>
              </a:solidFill>
            </a:endParaRPr>
          </a:p>
          <a:p>
            <a:pPr>
              <a:buFont typeface="Wingdings" panose="05000000000000000000" pitchFamily="2" charset="2"/>
              <a:buNone/>
            </a:pPr>
            <a:endParaRPr lang="en-US" altLang="ja-JP" sz="4000" dirty="0">
              <a:solidFill>
                <a:srgbClr val="CC0099"/>
              </a:solidFill>
            </a:endParaRPr>
          </a:p>
          <a:p>
            <a:pPr>
              <a:buFont typeface="Wingdings" panose="05000000000000000000" pitchFamily="2" charset="2"/>
              <a:buNone/>
            </a:pPr>
            <a:endParaRPr lang="en-US" altLang="ja-JP" sz="4000" dirty="0">
              <a:solidFill>
                <a:srgbClr val="CC0099"/>
              </a:solidFill>
            </a:endParaRPr>
          </a:p>
          <a:p>
            <a:pPr>
              <a:buFont typeface="Wingdings" panose="05000000000000000000" pitchFamily="2" charset="2"/>
              <a:buNone/>
            </a:pPr>
            <a:endParaRPr lang="en-US" altLang="ja-JP" sz="4000" dirty="0">
              <a:solidFill>
                <a:srgbClr val="CC0099"/>
              </a:solidFill>
            </a:endParaRPr>
          </a:p>
          <a:p>
            <a:pPr>
              <a:buFont typeface="Wingdings" panose="05000000000000000000" pitchFamily="2" charset="2"/>
              <a:buNone/>
            </a:pPr>
            <a:endParaRPr lang="en-US" altLang="ja-JP" sz="2000" dirty="0"/>
          </a:p>
          <a:p>
            <a:pPr>
              <a:buFont typeface="Wingdings" panose="05000000000000000000" pitchFamily="2" charset="2"/>
              <a:buNone/>
            </a:pPr>
            <a:endParaRPr lang="ja-JP" altLang="en-US" dirty="0"/>
          </a:p>
        </p:txBody>
      </p:sp>
      <p:pic>
        <p:nvPicPr>
          <p:cNvPr id="176134" name="Picture 9" descr="http://mono.sozonochikara.com/assets_c/2010/08/water-in-glass-thumb-400pxx400px-146.gif">
            <a:hlinkClick r:id="rId3"/>
            <a:extLst>
              <a:ext uri="{FF2B5EF4-FFF2-40B4-BE49-F238E27FC236}">
                <a16:creationId xmlns:a16="http://schemas.microsoft.com/office/drawing/2014/main" id="{160AD743-E36F-4AE4-8076-9C72C9DA7C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5689" y="3695701"/>
            <a:ext cx="1800225" cy="273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タイトル 3">
            <a:extLst>
              <a:ext uri="{FF2B5EF4-FFF2-40B4-BE49-F238E27FC236}">
                <a16:creationId xmlns:a16="http://schemas.microsoft.com/office/drawing/2014/main" id="{852CC869-8ED1-466F-BBE4-AD0D2CD984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0612" y="1219199"/>
            <a:ext cx="10493188" cy="1704975"/>
          </a:xfrm>
        </p:spPr>
        <p:txBody>
          <a:bodyPr>
            <a:normAutofit/>
          </a:bodyPr>
          <a:lstStyle/>
          <a:p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コップに水が半分入っています。</a:t>
            </a:r>
            <a:br>
              <a:rPr kumimoji="1"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あなたはどのように捉えますか？</a:t>
            </a:r>
          </a:p>
        </p:txBody>
      </p:sp>
      <p:pic>
        <p:nvPicPr>
          <p:cNvPr id="7" name="Picture 3">
            <a:extLst>
              <a:ext uri="{FF2B5EF4-FFF2-40B4-BE49-F238E27FC236}">
                <a16:creationId xmlns:a16="http://schemas.microsoft.com/office/drawing/2014/main" id="{E9C5C9B2-C4A2-48E6-90EC-5AFCB5552B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36966" y="6297612"/>
            <a:ext cx="2298700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DEBBF9A-42F9-4341-AD18-B2B73595D2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38989"/>
            <a:ext cx="10515600" cy="5037974"/>
          </a:xfrm>
        </p:spPr>
        <p:txBody>
          <a:bodyPr/>
          <a:lstStyle/>
          <a:p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水が半分入ってい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る</a:t>
            </a:r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状態を「半分しかない」と思う人もいれば、「半分もある」と捉える人もいるでしょう。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ja-JP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事実をどのように意味づけ、解釈するかは、それを受けとめる側の枠組み（フレーム）によって異なります。ひとつの方向からしか見ていなかった枠組みに、新しい意味を付与するときに有効なのがリフレーミングです。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リフレーミングにはさまざまな種類がありますが、ここでは肯定的な意味を見出すリフレーミングを紹介します。</a:t>
            </a:r>
          </a:p>
          <a:p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ja-JP" altLang="ja-JP" dirty="0"/>
          </a:p>
          <a:p>
            <a:endParaRPr kumimoji="1" lang="ja-JP" alt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C3A80A5-F25D-44FC-A5F4-96DCB99BD6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36966" y="6297612"/>
            <a:ext cx="2298700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601723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64A4444-CCC4-4EFD-BBA9-1D96316475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演習①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2AA08C7-42E7-42F9-9CA7-E7D43923B4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１．</a:t>
            </a:r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２人のペアを作って下さい。</a:t>
            </a: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</a:t>
            </a:r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奇数の場合は３人組でも大丈夫です。</a:t>
            </a:r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２．演習シート①を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ペア</a:t>
            </a:r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に１枚配布して下さい。</a:t>
            </a:r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３．演習シート①にペアで取り組みます。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ネガティブな表現をポジティブな表現に変換してみましょう。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例）神経質　→　几帳面</a:t>
            </a:r>
          </a:p>
          <a:p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４．スライドの解答例を確認しましょう。</a:t>
            </a:r>
            <a:endParaRPr kumimoji="1" lang="ja-JP" altLang="en-US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C82C94E-E623-4D2B-BDDA-28CC217B65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36966" y="6297612"/>
            <a:ext cx="2298700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843050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>
            <a:extLst>
              <a:ext uri="{FF2B5EF4-FFF2-40B4-BE49-F238E27FC236}">
                <a16:creationId xmlns:a16="http://schemas.microsoft.com/office/drawing/2014/main" id="{6F6C84E4-0230-4EFB-9AAD-5A85F0C038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07923" y="457200"/>
            <a:ext cx="9960077" cy="1371600"/>
          </a:xfrm>
        </p:spPr>
        <p:txBody>
          <a:bodyPr/>
          <a:lstStyle/>
          <a:p>
            <a:pPr>
              <a:defRPr/>
            </a:pPr>
            <a:r>
              <a:rPr lang="ja-JP" altLang="en-US" sz="3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演習シート①解答例</a:t>
            </a:r>
            <a:endParaRPr lang="ja-JP" altLang="en-US" sz="3600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54627" name="Rectangle 3">
            <a:extLst>
              <a:ext uri="{FF2B5EF4-FFF2-40B4-BE49-F238E27FC236}">
                <a16:creationId xmlns:a16="http://schemas.microsoft.com/office/drawing/2014/main" id="{654EC74F-925F-4209-A4A4-0CE672706AF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52500" y="2400299"/>
            <a:ext cx="10477500" cy="3238501"/>
          </a:xfrm>
        </p:spPr>
        <p:txBody>
          <a:bodyPr>
            <a:normAutofit/>
          </a:bodyPr>
          <a:lstStyle/>
          <a:p>
            <a:pPr eaLnBrk="1" hangingPunct="1">
              <a:buFont typeface="Wingdings" panose="05000000000000000000" pitchFamily="2" charset="2"/>
              <a:buNone/>
            </a:pPr>
            <a:endParaRPr lang="en-US" altLang="ja-JP" sz="1200" dirty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3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１．</a:t>
            </a:r>
            <a:r>
              <a:rPr lang="ja-JP" altLang="en-US" sz="3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優柔不断　→　</a:t>
            </a:r>
            <a:r>
              <a:rPr lang="ja-JP" altLang="en-US" sz="3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慎重　　　　　　　　　　</a:t>
            </a:r>
            <a:endParaRPr lang="en-US" altLang="ja-JP" sz="3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ja-JP" altLang="en-US" sz="3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　　　　　　 よく考えてから決める</a:t>
            </a:r>
            <a:endParaRPr lang="en-US" altLang="ja-JP" sz="3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ja-JP" altLang="en-US" sz="3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　　　　　　 選択肢をもっている　など　</a:t>
            </a:r>
            <a:r>
              <a:rPr lang="ja-JP" altLang="en-US" sz="3600" dirty="0"/>
              <a:t>　　　　　　　　</a:t>
            </a:r>
            <a:endParaRPr lang="ja-JP" altLang="en-US" dirty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ja-JP" altLang="en-US" dirty="0"/>
              <a:t>　　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3AA2AD4-D1AB-461D-99EA-7C88A0433E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36966" y="6297612"/>
            <a:ext cx="2298700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>
            <a:extLst>
              <a:ext uri="{FF2B5EF4-FFF2-40B4-BE49-F238E27FC236}">
                <a16:creationId xmlns:a16="http://schemas.microsoft.com/office/drawing/2014/main" id="{6F6C84E4-0230-4EFB-9AAD-5A85F0C038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07923" y="457200"/>
            <a:ext cx="9960077" cy="1371600"/>
          </a:xfrm>
        </p:spPr>
        <p:txBody>
          <a:bodyPr/>
          <a:lstStyle/>
          <a:p>
            <a:pPr>
              <a:defRPr/>
            </a:pPr>
            <a:r>
              <a:rPr lang="ja-JP" altLang="en-US" sz="3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演習シート①解答例</a:t>
            </a:r>
            <a:endParaRPr lang="ja-JP" altLang="en-US" sz="3600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54627" name="Rectangle 3">
            <a:extLst>
              <a:ext uri="{FF2B5EF4-FFF2-40B4-BE49-F238E27FC236}">
                <a16:creationId xmlns:a16="http://schemas.microsoft.com/office/drawing/2014/main" id="{654EC74F-925F-4209-A4A4-0CE672706AF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52500" y="2400299"/>
            <a:ext cx="10477500" cy="3238501"/>
          </a:xfrm>
        </p:spPr>
        <p:txBody>
          <a:bodyPr>
            <a:normAutofit/>
          </a:bodyPr>
          <a:lstStyle/>
          <a:p>
            <a:pPr eaLnBrk="1" hangingPunct="1">
              <a:buFont typeface="Wingdings" panose="05000000000000000000" pitchFamily="2" charset="2"/>
              <a:buNone/>
            </a:pPr>
            <a:endParaRPr lang="en-US" altLang="ja-JP" sz="1200" dirty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ja-JP" altLang="en-US" sz="3600" dirty="0"/>
              <a:t>　</a:t>
            </a:r>
            <a:r>
              <a:rPr lang="ja-JP" altLang="en-US" sz="3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２．</a:t>
            </a:r>
            <a:r>
              <a:rPr lang="ja-JP" altLang="en-US" sz="3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理屈っぽい　→　</a:t>
            </a:r>
            <a:r>
              <a:rPr lang="ja-JP" altLang="en-US" sz="3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順序立てて考えられる</a:t>
            </a:r>
            <a:endParaRPr lang="en-US" altLang="ja-JP" sz="3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ja-JP" altLang="en-US" sz="3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　　　　　　　 知識が豊富、論理的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ja-JP" altLang="en-US" sz="3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　　　　　　　 頭の回転が速い　　など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</a:t>
            </a:r>
            <a:r>
              <a:rPr lang="ja-JP" altLang="en-US" dirty="0"/>
              <a:t>　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ja-JP" altLang="en-US" dirty="0"/>
              <a:t>　　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57E89A7-EE2B-4E2E-AD88-64C72A5778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36966" y="6297612"/>
            <a:ext cx="2298700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282221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>
            <a:extLst>
              <a:ext uri="{FF2B5EF4-FFF2-40B4-BE49-F238E27FC236}">
                <a16:creationId xmlns:a16="http://schemas.microsoft.com/office/drawing/2014/main" id="{6F6C84E4-0230-4EFB-9AAD-5A85F0C038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07923" y="457200"/>
            <a:ext cx="9960077" cy="1371600"/>
          </a:xfrm>
        </p:spPr>
        <p:txBody>
          <a:bodyPr/>
          <a:lstStyle/>
          <a:p>
            <a:pPr>
              <a:defRPr/>
            </a:pPr>
            <a:r>
              <a:rPr lang="ja-JP" altLang="en-US" sz="3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演習シート①解答例</a:t>
            </a:r>
            <a:endParaRPr lang="ja-JP" altLang="en-US" sz="3600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54627" name="Rectangle 3">
            <a:extLst>
              <a:ext uri="{FF2B5EF4-FFF2-40B4-BE49-F238E27FC236}">
                <a16:creationId xmlns:a16="http://schemas.microsoft.com/office/drawing/2014/main" id="{654EC74F-925F-4209-A4A4-0CE672706AF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52500" y="2400299"/>
            <a:ext cx="10477500" cy="3238501"/>
          </a:xfrm>
        </p:spPr>
        <p:txBody>
          <a:bodyPr>
            <a:normAutofit fontScale="77500" lnSpcReduction="20000"/>
          </a:bodyPr>
          <a:lstStyle/>
          <a:p>
            <a:pPr eaLnBrk="1" hangingPunct="1">
              <a:buFont typeface="Wingdings" panose="05000000000000000000" pitchFamily="2" charset="2"/>
              <a:buNone/>
            </a:pPr>
            <a:endParaRPr lang="en-US" altLang="ja-JP" sz="1200" dirty="0"/>
          </a:p>
          <a:p>
            <a:pPr>
              <a:buNone/>
            </a:pPr>
            <a:r>
              <a:rPr lang="ja-JP" altLang="en-US" sz="4800" dirty="0"/>
              <a:t>　</a:t>
            </a:r>
            <a:r>
              <a:rPr lang="ja-JP" altLang="en-US" sz="4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３．</a:t>
            </a:r>
            <a:r>
              <a:rPr lang="ja-JP" altLang="en-US" sz="48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口下手　　→　</a:t>
            </a:r>
            <a:r>
              <a:rPr lang="ja-JP" altLang="en-US" sz="4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慎重に考えて発言</a:t>
            </a:r>
          </a:p>
          <a:p>
            <a:pPr>
              <a:buNone/>
            </a:pPr>
            <a:r>
              <a:rPr lang="ja-JP" altLang="en-US" sz="4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　　　 　　　 言葉を丁寧に選ぶ</a:t>
            </a:r>
            <a:endParaRPr lang="en-US" altLang="ja-JP" sz="48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buNone/>
            </a:pPr>
            <a:r>
              <a:rPr lang="ja-JP" altLang="en-US" sz="4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　　　　　　  余計なことを言わない</a:t>
            </a:r>
            <a:endParaRPr lang="en-US" altLang="ja-JP" sz="48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buNone/>
            </a:pPr>
            <a:r>
              <a:rPr lang="ja-JP" altLang="en-US" sz="4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　　　　　　  聞き上手　　　　　など　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0F866E9-5A41-40FD-AF52-67C04ADA86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36966" y="6297612"/>
            <a:ext cx="2298700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421942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>
            <a:extLst>
              <a:ext uri="{FF2B5EF4-FFF2-40B4-BE49-F238E27FC236}">
                <a16:creationId xmlns:a16="http://schemas.microsoft.com/office/drawing/2014/main" id="{6F6C84E4-0230-4EFB-9AAD-5A85F0C038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07923" y="457200"/>
            <a:ext cx="9960077" cy="1371600"/>
          </a:xfrm>
        </p:spPr>
        <p:txBody>
          <a:bodyPr/>
          <a:lstStyle/>
          <a:p>
            <a:pPr>
              <a:defRPr/>
            </a:pPr>
            <a:r>
              <a:rPr lang="ja-JP" altLang="en-US" sz="3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演習シート①解答例</a:t>
            </a:r>
            <a:endParaRPr lang="ja-JP" altLang="en-US" sz="3600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54627" name="Rectangle 3">
            <a:extLst>
              <a:ext uri="{FF2B5EF4-FFF2-40B4-BE49-F238E27FC236}">
                <a16:creationId xmlns:a16="http://schemas.microsoft.com/office/drawing/2014/main" id="{654EC74F-925F-4209-A4A4-0CE672706AF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52500" y="2400299"/>
            <a:ext cx="10477500" cy="3238501"/>
          </a:xfrm>
        </p:spPr>
        <p:txBody>
          <a:bodyPr>
            <a:normAutofit lnSpcReduction="10000"/>
          </a:bodyPr>
          <a:lstStyle/>
          <a:p>
            <a:pPr eaLnBrk="1" hangingPunct="1">
              <a:buFont typeface="Wingdings" panose="05000000000000000000" pitchFamily="2" charset="2"/>
              <a:buNone/>
            </a:pPr>
            <a:endParaRPr lang="en-US" altLang="ja-JP" sz="1200" dirty="0"/>
          </a:p>
          <a:p>
            <a:pPr>
              <a:buNone/>
            </a:pPr>
            <a:r>
              <a:rPr lang="ja-JP" altLang="en-US" dirty="0"/>
              <a:t>　</a:t>
            </a:r>
            <a:r>
              <a:rPr lang="ja-JP" altLang="en-US" sz="3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４．</a:t>
            </a:r>
            <a:r>
              <a:rPr lang="ja-JP" altLang="en-US" sz="3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せっかち　　→　</a:t>
            </a:r>
            <a:r>
              <a:rPr lang="ja-JP" altLang="en-US" sz="3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取り掛かりが早い</a:t>
            </a:r>
          </a:p>
          <a:p>
            <a:pPr>
              <a:buNone/>
            </a:pPr>
            <a:r>
              <a:rPr lang="ja-JP" altLang="en-US" sz="3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　　　 　　　　テキパキ動く</a:t>
            </a:r>
            <a:endParaRPr lang="en-US" altLang="ja-JP" sz="3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buNone/>
            </a:pPr>
            <a:r>
              <a:rPr lang="ja-JP" altLang="en-US" sz="3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　　　　　　　 時間を無駄にしない</a:t>
            </a:r>
            <a:endParaRPr lang="en-US" altLang="ja-JP" sz="3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buNone/>
            </a:pPr>
            <a:r>
              <a:rPr lang="ja-JP" altLang="en-US" sz="3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　　　　　     手際がよい　　　　など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77BFC68-89B1-42A0-9BBC-5EB15DD9E4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36966" y="6297612"/>
            <a:ext cx="2298700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844805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257</TotalTime>
  <Words>248</Words>
  <Application>Microsoft Office PowerPoint</Application>
  <PresentationFormat>ワイド画面</PresentationFormat>
  <Paragraphs>119</Paragraphs>
  <Slides>14</Slides>
  <Notes>14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14</vt:i4>
      </vt:variant>
    </vt:vector>
  </HeadingPairs>
  <TitlesOfParts>
    <vt:vector size="22" baseType="lpstr">
      <vt:lpstr>等线</vt:lpstr>
      <vt:lpstr>ＭＳ Ｐゴシック</vt:lpstr>
      <vt:lpstr>ＭＳ ゴシック</vt:lpstr>
      <vt:lpstr>游ゴシック</vt:lpstr>
      <vt:lpstr>游ゴシック Light</vt:lpstr>
      <vt:lpstr>Arial</vt:lpstr>
      <vt:lpstr>Wingdings</vt:lpstr>
      <vt:lpstr>Office テーマ</vt:lpstr>
      <vt:lpstr>PowerPoint プレゼンテーション</vt:lpstr>
      <vt:lpstr>PowerPoint プレゼンテーション</vt:lpstr>
      <vt:lpstr>コップに水が半分入っています。 あなたはどのように捉えますか？</vt:lpstr>
      <vt:lpstr>PowerPoint プレゼンテーション</vt:lpstr>
      <vt:lpstr>演習①</vt:lpstr>
      <vt:lpstr>演習シート①解答例</vt:lpstr>
      <vt:lpstr>演習シート①解答例</vt:lpstr>
      <vt:lpstr>演習シート①解答例</vt:lpstr>
      <vt:lpstr>演習シート①解答例</vt:lpstr>
      <vt:lpstr>演習シート①解答例</vt:lpstr>
      <vt:lpstr>演習②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吉田 敦</dc:creator>
  <cp:lastModifiedBy>吉田 敦</cp:lastModifiedBy>
  <cp:revision>18</cp:revision>
  <dcterms:created xsi:type="dcterms:W3CDTF">2018-08-22T07:22:25Z</dcterms:created>
  <dcterms:modified xsi:type="dcterms:W3CDTF">2018-11-01T07:46:36Z</dcterms:modified>
</cp:coreProperties>
</file>