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61" r:id="rId4"/>
    <p:sldId id="258" r:id="rId5"/>
    <p:sldId id="259" r:id="rId6"/>
    <p:sldId id="268" r:id="rId7"/>
    <p:sldId id="260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43CF-767D-453B-A337-35172C076A9B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5DD27-130F-46A4-942F-04802FBA58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1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07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572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142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161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5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29FC9-A749-41AB-8380-7E5FAAC9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51CE8-12FF-4CEC-BD2C-E9650B01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10DE57-4BF2-4896-B25E-3EE7723C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9010EA-2A47-4480-9A16-FBBCCB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ABC599-5098-4BF2-8885-F5DD72EB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1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B90D9-F4D6-4175-AF59-6A72792F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C3ABCE-8604-4EF7-87CB-233157C05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769F8-02B4-4D4F-9C6C-0ADC75FF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E650A-8BBF-4075-8292-2A5DB9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C4AC89-6D42-43E8-934E-696CB2090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1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F3158C-8E20-4BAE-A61B-52E2DA674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03DA3-FCA6-48BD-BA0C-ABB8E006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F509A-514C-4154-B9B9-488A95D0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4C2A7-4DF7-4DE6-A62F-7FF94767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4731BC-6117-41AA-9701-EE4DD9E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4CEDF-B350-4883-9E6F-92D1CE2A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AD7C7-4C16-4386-9A65-CB40E3F9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7A5AD-8A04-46DF-A069-111F282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B0362E-83A8-44A8-979B-7B0F1B2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1FA53-F0BB-43AD-BAE3-F5FB95F0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194EA-AB42-4740-A20F-794746C0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0A9A0-38EC-478C-B1D6-547F80271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1A720-B5EF-4B77-8135-FC2545C8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292D53-3C36-4C99-ACBD-5EFC39B8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14AFD-7DF5-426E-884E-A510E9C0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3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6682F-019A-4F29-918D-161477D64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CE211-0947-4741-82EE-AF42BF15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2C012E-44CE-4C68-A58D-248D7B96E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635B2-13B4-4303-A0E3-710074F8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9E1769-4675-4980-A5EA-859E5626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C4774A-7E18-4643-A26A-4F89D11A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9D202-8080-4DA5-93B9-57B8EC1C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1DD0E5-C72A-47D5-BF00-E6E44940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8EA4A5-02E6-4588-AC63-3DA7D08B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C7FB2E-AA6F-4098-A64C-A356B6E7B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E01094-1081-4238-823A-248893875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098FA1-2EBA-4519-AA97-29E71C7A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EF3DD8-C190-4D4D-BA8F-EE2796E6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026EB-7256-4533-9395-E1BE7F82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59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A896D-0E8C-436B-B335-17987971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824B53-7D85-43B9-8FF5-EC66DBE9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FF29AD-ACCC-4AB7-B661-27BB07E8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AD70A6-8480-4699-B8C4-941862F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1D6269-61C3-475E-BE17-8111D349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0737EB-68FB-4A3A-89A0-4B0F8678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83483-AB0F-4840-991E-C4F88509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3E383-F4C1-420D-A78F-1A267EC2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0EF5A-BF22-4EC1-87C7-90261F38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59608-F2F0-4F32-878B-25DD189C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B689DB-405C-4058-8D2E-07C14B3A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0637A-A8ED-456B-8806-0A1A0DE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74726F-2F1A-4544-A327-AA81E6EF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30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D6CA4-CE4A-43A8-8CDF-42C1952B2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406FD9-9A84-4B3E-BEBB-12D662D42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EAD519-2E33-489C-9F86-8B0CF5A6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029AC-37A8-4008-8208-2A7DEED3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B1D68-0F5D-4C57-944A-FAD38702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3DFE0-7498-423E-A2FD-76BDF7E6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E56CAC-8BF1-4568-A6BA-05D0CEC7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E1C29-ECAF-42F4-BCF6-9FA90F4B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BCB142-D5A2-40FC-B070-0B8923E7F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B416-C813-4CE3-A573-1BB45655A68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563AD-CECA-4E2F-AF12-1613BFA62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09807-ADFE-41BC-BE92-E645B7648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137" y="1407477"/>
            <a:ext cx="9931940" cy="3524445"/>
          </a:xfrm>
        </p:spPr>
        <p:txBody>
          <a:bodyPr>
            <a:normAutofit fontScale="92500" lnSpcReduction="20000"/>
          </a:bodyPr>
          <a:lstStyle/>
          <a:p>
            <a:endParaRPr kumimoji="1" lang="en-US" altLang="ja-JP" dirty="0"/>
          </a:p>
          <a:p>
            <a:r>
              <a:rPr kumimoji="1"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「自分の価値観を知り，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価値観の異なる他者との接し方を考える」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価値交流</a:t>
            </a:r>
            <a:endParaRPr lang="en-US" altLang="ja-JP" sz="5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FA25A1-957C-4AB5-A704-926AE4523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987" y="634687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2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C46442-AECE-47B4-8078-A67CF02D3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1404" y="622569"/>
            <a:ext cx="10243226" cy="551558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１．まず，個人で作業します。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演習シート「価値交流学習」に，個人的に一番大切なもの（最も優先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されるもの）から順に番号をつけ，その理由を記入してください。</a:t>
            </a:r>
          </a:p>
          <a:p>
            <a:pPr algn="l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２．演習シートの表に，自分がつけた順番を記入してください。</a:t>
            </a:r>
          </a:p>
          <a:p>
            <a:pPr algn="l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３．グループになって，各メンバーの順番を発表し合い，表に記入します。</a:t>
            </a:r>
          </a:p>
          <a:p>
            <a:pPr algn="l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４．メンバー全員分の順番が記入できたら，順番の理由や，「愛情」「名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誉」などの言葉をどのような意味としてとらえたかなどを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分ほどで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発表し合い，グループの順番を決めてください。</a:t>
            </a:r>
          </a:p>
          <a:p>
            <a:pPr algn="l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５．演習から気づいたことをグループで話し合ってみましょう。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E59C96-419B-46C8-81FB-CA4F134AF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986" y="63865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960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ACB1C79-8BC1-4894-89A3-45BC90A73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081976"/>
              </p:ext>
            </p:extLst>
          </p:nvPr>
        </p:nvGraphicFramePr>
        <p:xfrm>
          <a:off x="2360581" y="264160"/>
          <a:ext cx="7470838" cy="5787951"/>
        </p:xfrm>
        <a:graphic>
          <a:graphicData uri="http://schemas.openxmlformats.org/drawingml/2006/table">
            <a:tbl>
              <a:tblPr/>
              <a:tblGrid>
                <a:gridCol w="1270210">
                  <a:extLst>
                    <a:ext uri="{9D8B030D-6E8A-4147-A177-3AD203B41FA5}">
                      <a16:colId xmlns:a16="http://schemas.microsoft.com/office/drawing/2014/main" val="2691615048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3512350891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525964130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1586438366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80921048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3773259250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1873048182"/>
                    </a:ext>
                  </a:extLst>
                </a:gridCol>
                <a:gridCol w="885804">
                  <a:extLst>
                    <a:ext uri="{9D8B030D-6E8A-4147-A177-3AD203B41FA5}">
                      <a16:colId xmlns:a16="http://schemas.microsoft.com/office/drawing/2014/main" val="2416605195"/>
                    </a:ext>
                  </a:extLst>
                </a:gridCol>
              </a:tblGrid>
              <a:tr h="3046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演習シート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494652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359105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順位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理由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359159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愛情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252592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金銭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912114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名誉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400411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健康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155249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仕事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664798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趣味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121975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夢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205133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081089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139896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愛 情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金 銭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名 誉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健 康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仕 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趣 味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夢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947400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自分の順番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178075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メンバー１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040468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メンバー２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393974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メンバー３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3495185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メンバー４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85330"/>
                  </a:ext>
                </a:extLst>
              </a:tr>
              <a:tr h="3046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集団の順番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973960"/>
                  </a:ext>
                </a:extLst>
              </a:tr>
            </a:tbl>
          </a:graphicData>
        </a:graphic>
      </p:graphicFrame>
      <p:pic>
        <p:nvPicPr>
          <p:cNvPr id="3" name="Picture 3">
            <a:extLst>
              <a:ext uri="{FF2B5EF4-FFF2-40B4-BE49-F238E27FC236}">
                <a16:creationId xmlns:a16="http://schemas.microsoft.com/office/drawing/2014/main" id="{13E6F852-45B5-48AB-90FE-0C92C4C9F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986" y="632108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783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025441-75C2-4CE1-89CE-A32AE4E21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0197"/>
            <a:ext cx="10515600" cy="61673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あなたは次のどのパターンに近いですか？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「人それぞれだから，どうでもいい」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→価値観は人それぞれである。しかし，どうでもいいと思ってしま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うと，相手を理解することも，関係をつくることも難しくなる。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「同じにならないなら，やっていけない」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→自分と同じになることを強制し合ってしまうと，相手と対決する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ことになる。そして，同じになれない時には，関係そのものを排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除してしまう危険性もある。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「どうして，そう考えるのだろう」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→相手の話に耳を傾け，どのような考えを持ち，どのような経験を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してきたのかなどを理解する。「この人は，このような考え方を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する人である」という理解に基づいて，新たな関係を形成して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ことが可能になる。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2FAE37-496D-47A7-9E1F-AD2C8FF49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51" y="632227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849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DF8D35-3A90-47C8-92A0-22A60977E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940"/>
            <a:ext cx="10515600" cy="53890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この演習では，まず個人的に大切なものに優先順位をつけることに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り，自分自身の価値観を改めて</a:t>
            </a:r>
            <a:r>
              <a:rPr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振り返る機会とする。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価値観は，何かに直面して判断を求められる場面で見えてくる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もので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あるため，自身の価値観を自覚していないことも多い。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自分自身の価値観や感情および言動について，客観的に理解すること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を「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自己覚知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」と言う。介護者が自身の個人的な価値観や感情に左右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されていると，介護者としての判断を誤ってしまい，不適切な対応を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してしまうことがある。普段から，「私は○○に価値を置きやすい」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「○○を優先しやすい」，あるいは「私は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××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に価値を感じない」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××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は後回しにしやすい」などと，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自身の個人的な価値観を意識し</a:t>
            </a:r>
            <a:endParaRPr lang="en-US" altLang="ja-JP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て，利用者に対する言動を吟味する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ことが大切である。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6A9722-D399-4B79-B4C9-F43B84C7E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8190" y="641245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2164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E9F9D6-51AB-4DC8-938F-D56E09B26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580" y="6276535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F1D0E-0A96-4D14-BECF-5C573895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1132"/>
            <a:ext cx="10515600" cy="5311201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2B5C39-3700-4718-B456-F2C180C9E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3445" y="634233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074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274</Words>
  <Application>Microsoft Office PowerPoint</Application>
  <PresentationFormat>ワイド画面</PresentationFormat>
  <Paragraphs>150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等线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7</cp:revision>
  <cp:lastPrinted>2018-09-04T07:34:09Z</cp:lastPrinted>
  <dcterms:created xsi:type="dcterms:W3CDTF">2018-08-22T07:22:25Z</dcterms:created>
  <dcterms:modified xsi:type="dcterms:W3CDTF">2018-09-04T08:14:16Z</dcterms:modified>
</cp:coreProperties>
</file>