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62" r:id="rId5"/>
    <p:sldId id="263" r:id="rId6"/>
    <p:sldId id="264" r:id="rId7"/>
    <p:sldId id="265" r:id="rId8"/>
    <p:sldId id="267" r:id="rId9"/>
    <p:sldId id="268" r:id="rId10"/>
    <p:sldId id="266" r:id="rId11"/>
  </p:sldIdLst>
  <p:sldSz cx="12192000" cy="6858000"/>
  <p:notesSz cx="7099300" cy="102235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68" d="100"/>
          <a:sy n="68" d="100"/>
        </p:scale>
        <p:origin x="84" y="1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2950"/>
          </a:xfrm>
          <a:prstGeom prst="rect">
            <a:avLst/>
          </a:prstGeom>
        </p:spPr>
        <p:txBody>
          <a:bodyPr vert="horz" lIns="98984" tIns="49492" rIns="98984" bIns="49492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2950"/>
          </a:xfrm>
          <a:prstGeom prst="rect">
            <a:avLst/>
          </a:prstGeom>
        </p:spPr>
        <p:txBody>
          <a:bodyPr vert="horz" lIns="98984" tIns="49492" rIns="98984" bIns="49492" rtlCol="0"/>
          <a:lstStyle>
            <a:lvl1pPr algn="r">
              <a:defRPr sz="1300"/>
            </a:lvl1pPr>
          </a:lstStyle>
          <a:p>
            <a:fld id="{E592E05C-9EC3-44AF-8F45-BF777C36C2F8}" type="datetimeFigureOut">
              <a:rPr kumimoji="1" lang="ja-JP" altLang="en-US" smtClean="0"/>
              <a:t>2018/9/4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7938"/>
            <a:ext cx="6134100" cy="34512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8984" tIns="49492" rIns="98984" bIns="49492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709930" y="4920059"/>
            <a:ext cx="5679440" cy="4025503"/>
          </a:xfrm>
          <a:prstGeom prst="rect">
            <a:avLst/>
          </a:prstGeom>
        </p:spPr>
        <p:txBody>
          <a:bodyPr vert="horz" lIns="98984" tIns="49492" rIns="98984" bIns="49492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710551"/>
            <a:ext cx="3076363" cy="512949"/>
          </a:xfrm>
          <a:prstGeom prst="rect">
            <a:avLst/>
          </a:prstGeom>
        </p:spPr>
        <p:txBody>
          <a:bodyPr vert="horz" lIns="98984" tIns="49492" rIns="98984" bIns="49492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4021294" y="9710551"/>
            <a:ext cx="3076363" cy="512949"/>
          </a:xfrm>
          <a:prstGeom prst="rect">
            <a:avLst/>
          </a:prstGeom>
        </p:spPr>
        <p:txBody>
          <a:bodyPr vert="horz" lIns="98984" tIns="49492" rIns="98984" bIns="49492" rtlCol="0" anchor="b"/>
          <a:lstStyle>
            <a:lvl1pPr algn="r">
              <a:defRPr sz="1300"/>
            </a:lvl1pPr>
          </a:lstStyle>
          <a:p>
            <a:fld id="{ADEB18B3-DCB1-4AA8-B261-AAD68D061C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262627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EB18B3-DCB1-4AA8-B261-AAD68D061C78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6218191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EB18B3-DCB1-4AA8-B261-AAD68D061C78}" type="slidenum">
              <a:rPr kumimoji="1" lang="ja-JP" altLang="en-US" smtClean="0"/>
              <a:t>10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241186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EB18B3-DCB1-4AA8-B261-AAD68D061C78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7650352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EB18B3-DCB1-4AA8-B261-AAD68D061C78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08206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EB18B3-DCB1-4AA8-B261-AAD68D061C78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2371810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EB18B3-DCB1-4AA8-B261-AAD68D061C78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5193470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EB18B3-DCB1-4AA8-B261-AAD68D061C78}" type="slidenum">
              <a:rPr kumimoji="1" lang="ja-JP" altLang="en-US" smtClean="0"/>
              <a:t>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795527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EB18B3-DCB1-4AA8-B261-AAD68D061C78}" type="slidenum">
              <a:rPr kumimoji="1" lang="ja-JP" altLang="en-US" smtClean="0"/>
              <a:t>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5100823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EB18B3-DCB1-4AA8-B261-AAD68D061C78}" type="slidenum">
              <a:rPr kumimoji="1" lang="ja-JP" altLang="en-US" smtClean="0"/>
              <a:t>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9210611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EB18B3-DCB1-4AA8-B261-AAD68D061C78}" type="slidenum">
              <a:rPr kumimoji="1" lang="ja-JP" altLang="en-US" smtClean="0"/>
              <a:t>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889151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9A4DBF0-2118-4F85-96BF-718B10C627F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EDD9115C-9FB3-47D4-8E5E-8C8010E605A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146CCD4-F761-4199-97C4-6B8CEE4261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2C0BB-D59A-46F7-9946-251BE6933E7A}" type="datetimeFigureOut">
              <a:rPr kumimoji="1" lang="ja-JP" altLang="en-US" smtClean="0"/>
              <a:t>2018/9/4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8C72C71-BF2D-4F98-8E2C-9B85BC960A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CE1D9B7-8E07-40D0-88B8-FFD48706BF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E4BC5-FEE6-48D6-BA24-47A087E1950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71213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437C857-0CAB-4D71-8399-5A10AD40DC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D44ADD17-1682-4768-9774-5DCE3601B0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E73D404-47E3-40EC-832B-2CD646ED5A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2C0BB-D59A-46F7-9946-251BE6933E7A}" type="datetimeFigureOut">
              <a:rPr kumimoji="1" lang="ja-JP" altLang="en-US" smtClean="0"/>
              <a:t>2018/9/4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0E13C36-EEE2-41D1-8DE9-A28AE8BC10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4E808EC-A436-4CAE-A4C1-E94DC7E144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E4BC5-FEE6-48D6-BA24-47A087E1950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161677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A446D694-D39A-44F0-B5CE-7DDDCABED1F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7DE583E0-E773-441A-A4B4-2A3DBE58CD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1AEF503-AA8B-4C88-9C80-4C4C71A5FF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2C0BB-D59A-46F7-9946-251BE6933E7A}" type="datetimeFigureOut">
              <a:rPr kumimoji="1" lang="ja-JP" altLang="en-US" smtClean="0"/>
              <a:t>2018/9/4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99E34EE-5DE1-4812-BEAB-D40F96D2D4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847B285-6D6A-418A-9C86-39D87021E9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E4BC5-FEE6-48D6-BA24-47A087E1950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456395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6983E3E-1692-440F-843D-1952DA20A7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DD24E81-18A0-4BAB-9601-E2DF0E7018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F0449C9-2994-4C88-98DC-AA895345E6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2C0BB-D59A-46F7-9946-251BE6933E7A}" type="datetimeFigureOut">
              <a:rPr kumimoji="1" lang="ja-JP" altLang="en-US" smtClean="0"/>
              <a:t>2018/9/4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839DF00-BD5F-4790-9A4E-C9479E171E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5C5E8C5-F327-4367-90A5-1BD28E9CC8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E4BC5-FEE6-48D6-BA24-47A087E1950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468635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FC4E092-CB0B-4941-BC9F-2D7DF34998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4A8E7C3-9C67-44EA-996E-D3B2ECB4A5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97A86EE-3A7C-4870-98C8-2BA35473BE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2C0BB-D59A-46F7-9946-251BE6933E7A}" type="datetimeFigureOut">
              <a:rPr kumimoji="1" lang="ja-JP" altLang="en-US" smtClean="0"/>
              <a:t>2018/9/4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76A1421-7779-489D-B6F5-C22C848E87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DCC6D89-61D9-484E-A8BE-5922E68163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E4BC5-FEE6-48D6-BA24-47A087E1950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889143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7AC708B-2194-43C8-A462-7D589A19A3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B8237D4-211D-431D-94D3-5440CA1C3C1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D8E7333F-B61F-4D62-9CD6-1B4B47D864D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2824E22-9CE2-453D-85BF-D2D492DEE9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2C0BB-D59A-46F7-9946-251BE6933E7A}" type="datetimeFigureOut">
              <a:rPr kumimoji="1" lang="ja-JP" altLang="en-US" smtClean="0"/>
              <a:t>2018/9/4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CD1C78B-1426-42DC-819F-6E7F286E75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F5812234-69D9-454F-9625-B945AE8275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E4BC5-FEE6-48D6-BA24-47A087E1950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278842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3FB2FA9-5DE8-45FF-95BB-45B815AEA0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53D18E24-92E3-4361-AA78-67892FF748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69028AE1-8E15-497D-A2DC-EC3261672A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7035199B-E1F9-4CD5-B815-6F56A48870B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974FD947-D979-437F-B519-2419E340EEF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7436D25B-5166-4B0C-A1BA-ADD63126A5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2C0BB-D59A-46F7-9946-251BE6933E7A}" type="datetimeFigureOut">
              <a:rPr kumimoji="1" lang="ja-JP" altLang="en-US" smtClean="0"/>
              <a:t>2018/9/4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7ED7FC5-1D58-4FFB-8B39-C8777009B9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778AB5D2-77ED-452D-8BA3-0ABF47DA6F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E4BC5-FEE6-48D6-BA24-47A087E1950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890232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43CA701-8C8E-4576-A12C-A24BBD49D8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BCA72E6C-360C-4A81-8CAF-D8F38830B1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2C0BB-D59A-46F7-9946-251BE6933E7A}" type="datetimeFigureOut">
              <a:rPr kumimoji="1" lang="ja-JP" altLang="en-US" smtClean="0"/>
              <a:t>2018/9/4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B014FE81-44B1-4973-B4A9-48ACDB4086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30173E8-566B-4878-9F57-3414BDD0B9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E4BC5-FEE6-48D6-BA24-47A087E1950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24651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DBE897E3-B00D-48B4-8E93-38BFFE0B24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2C0BB-D59A-46F7-9946-251BE6933E7A}" type="datetimeFigureOut">
              <a:rPr kumimoji="1" lang="ja-JP" altLang="en-US" smtClean="0"/>
              <a:t>2018/9/4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F8535CD3-30E8-4A64-B1E9-EBDF5C0A16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24EC3609-D43F-4F30-9809-A3F8D945AB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E4BC5-FEE6-48D6-BA24-47A087E1950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84533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2745EE2-D6EE-401D-98FD-9B714B22A0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1461A96-22FE-4DC3-9D2D-A234790A95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39A0E09-113C-4B38-886C-251AB108F24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AD842384-F2A2-44AF-A30D-45AB46B46B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2C0BB-D59A-46F7-9946-251BE6933E7A}" type="datetimeFigureOut">
              <a:rPr kumimoji="1" lang="ja-JP" altLang="en-US" smtClean="0"/>
              <a:t>2018/9/4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55ED728-1B90-46B6-8561-E48EA4B046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491F353A-5644-4895-8E47-DD320E758D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E4BC5-FEE6-48D6-BA24-47A087E1950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717930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F738980-B568-4DEB-9CFA-0FF517FE58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3A764616-1AB3-4FFB-B130-D78647E2FA0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7EA7F547-3A2C-4C5C-A37B-F32E9EC942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04DE831-63A6-46F4-892D-05CF9CDA63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2C0BB-D59A-46F7-9946-251BE6933E7A}" type="datetimeFigureOut">
              <a:rPr kumimoji="1" lang="ja-JP" altLang="en-US" smtClean="0"/>
              <a:t>2018/9/4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A994FB43-3F56-401C-8295-8D24588EBE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95050DA-8E36-431E-805D-72AEFB0310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E4BC5-FEE6-48D6-BA24-47A087E1950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275877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519AA33D-59C4-4095-A197-5AD42DF49B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E56E49F-9AEE-4CDD-BEB6-D89DC86C3D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F407551-4370-4AEB-9A84-21B766E94F8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C2C0BB-D59A-46F7-9946-251BE6933E7A}" type="datetimeFigureOut">
              <a:rPr kumimoji="1" lang="ja-JP" altLang="en-US" smtClean="0"/>
              <a:t>2018/9/4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1F7A61B-D1A4-4F88-B90C-D3E82D6A72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3951DC2-ED78-44AB-B38E-9644BC1FE36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1E4BC5-FEE6-48D6-BA24-47A087E1950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975743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.png"/><Relationship Id="rId5" Type="http://schemas.openxmlformats.org/officeDocument/2006/relationships/image" Target="../media/image2.emf"/><Relationship Id="rId4" Type="http://schemas.openxmlformats.org/officeDocument/2006/relationships/package" Target="../embeddings/Microsoft_Excel_Worksheet.xlsx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字幕 2">
            <a:extLst>
              <a:ext uri="{FF2B5EF4-FFF2-40B4-BE49-F238E27FC236}">
                <a16:creationId xmlns:a16="http://schemas.microsoft.com/office/drawing/2014/main" id="{5F81064F-C8BB-4003-9C43-46E7E29221D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85672" y="1164285"/>
            <a:ext cx="9620655" cy="3757909"/>
          </a:xfrm>
        </p:spPr>
        <p:txBody>
          <a:bodyPr>
            <a:normAutofit/>
          </a:bodyPr>
          <a:lstStyle/>
          <a:p>
            <a:endParaRPr kumimoji="1" lang="en-US" altLang="ja-JP" dirty="0"/>
          </a:p>
          <a:p>
            <a:r>
              <a:rPr kumimoji="1" lang="ja-JP" altLang="en-US" sz="48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コニュニケーション研修</a:t>
            </a:r>
            <a:endParaRPr kumimoji="1" lang="en-US" altLang="ja-JP" sz="48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kumimoji="1" lang="en-US" altLang="ja-JP" sz="3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3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「自分の知っている自分、他人の知っている自分」</a:t>
            </a:r>
            <a:endParaRPr lang="en-US" altLang="ja-JP" sz="3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lang="en-US" altLang="ja-JP" sz="3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48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ジョハリの窓</a:t>
            </a:r>
            <a:endParaRPr lang="en-US" altLang="ja-JP" sz="48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lang="en-US" altLang="ja-JP" sz="3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kumimoji="1" lang="ja-JP" altLang="en-US" sz="3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pic>
        <p:nvPicPr>
          <p:cNvPr id="5" name="Picture 3">
            <a:extLst>
              <a:ext uri="{FF2B5EF4-FFF2-40B4-BE49-F238E27FC236}">
                <a16:creationId xmlns:a16="http://schemas.microsoft.com/office/drawing/2014/main" id="{214833F4-9DFC-4ADD-B18F-83CBD4EAAB9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56977" y="6332806"/>
            <a:ext cx="2298700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62281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9B56F70-2754-4BF0-9BD6-B994616000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71065"/>
            <a:ext cx="10515600" cy="4351338"/>
          </a:xfrm>
        </p:spPr>
        <p:txBody>
          <a:bodyPr/>
          <a:lstStyle/>
          <a:p>
            <a:pPr marL="0" indent="0">
              <a:buNone/>
            </a:pPr>
            <a:endParaRPr kumimoji="1" lang="en-US" altLang="ja-JP" dirty="0"/>
          </a:p>
          <a:p>
            <a:pPr marL="0" indent="0" algn="ctr">
              <a:buNone/>
            </a:pPr>
            <a:r>
              <a:rPr lang="ja-JP" altLang="en-US" sz="4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お疲れ様でした。</a:t>
            </a:r>
            <a:endParaRPr lang="en-US" altLang="ja-JP" sz="40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kumimoji="1" lang="ja-JP" altLang="en-US" dirty="0"/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93C337CC-2CA9-41BD-9A25-505CA10960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pic>
        <p:nvPicPr>
          <p:cNvPr id="5" name="Picture 3">
            <a:extLst>
              <a:ext uri="{FF2B5EF4-FFF2-40B4-BE49-F238E27FC236}">
                <a16:creationId xmlns:a16="http://schemas.microsoft.com/office/drawing/2014/main" id="{B869AB36-0568-4A58-B0EE-72A712F03A8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69377" y="6297612"/>
            <a:ext cx="2298700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256179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A1A7581-BCCD-49BA-B7B6-7E416F3FA1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8640" y="558800"/>
            <a:ext cx="11145520" cy="5364163"/>
          </a:xfrm>
        </p:spPr>
        <p:txBody>
          <a:bodyPr/>
          <a:lstStyle/>
          <a:p>
            <a:pPr marL="0" indent="0">
              <a:buNone/>
            </a:pPr>
            <a:endParaRPr kumimoji="1"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１．２人のペアを作って下さい。</a:t>
            </a: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</a:t>
            </a:r>
            <a:r>
              <a:rPr kumimoji="1"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奇数の場合は３人組でも大丈夫です。</a:t>
            </a:r>
            <a:endParaRPr kumimoji="1"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２．</a:t>
            </a:r>
            <a:r>
              <a:rPr kumimoji="1"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演習シート①、②を１人に１枚ずつ配布して下さい。</a:t>
            </a:r>
            <a:endParaRPr kumimoji="1"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３人のところは演習シート②を２枚ずつにして下さい。</a:t>
            </a:r>
            <a:endParaRPr kumimoji="1"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kumimoji="1"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３．演習シート①に自分の長所、②に相手の長所を記入して下さい。</a:t>
            </a: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kumimoji="1"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</a:t>
            </a: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３人のところは、演習シートは②は２人分記入して下さい。</a:t>
            </a: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kumimoji="1"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</a:t>
            </a:r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DF21B9B6-E12B-4EB8-B096-D8D1975C09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pic>
        <p:nvPicPr>
          <p:cNvPr id="5" name="Picture 3">
            <a:extLst>
              <a:ext uri="{FF2B5EF4-FFF2-40B4-BE49-F238E27FC236}">
                <a16:creationId xmlns:a16="http://schemas.microsoft.com/office/drawing/2014/main" id="{68E88314-8073-413D-AD52-063C5178778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24122" y="6379943"/>
            <a:ext cx="2298700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527200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タイトル 11">
            <a:extLst>
              <a:ext uri="{FF2B5EF4-FFF2-40B4-BE49-F238E27FC236}">
                <a16:creationId xmlns:a16="http://schemas.microsoft.com/office/drawing/2014/main" id="{9F0DF4BB-7F27-4885-B97E-E8BE3C9817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396240"/>
            <a:ext cx="9448800" cy="304800"/>
          </a:xfrm>
        </p:spPr>
        <p:txBody>
          <a:bodyPr>
            <a:noAutofit/>
          </a:bodyPr>
          <a:lstStyle/>
          <a:p>
            <a:pPr algn="ctr"/>
            <a:r>
              <a:rPr kumimoji="1" lang="ja-JP" altLang="en-US" sz="32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ジョハリの窓</a:t>
            </a:r>
          </a:p>
        </p:txBody>
      </p:sp>
      <p:graphicFrame>
        <p:nvGraphicFramePr>
          <p:cNvPr id="14" name="オブジェクト 13">
            <a:extLst>
              <a:ext uri="{FF2B5EF4-FFF2-40B4-BE49-F238E27FC236}">
                <a16:creationId xmlns:a16="http://schemas.microsoft.com/office/drawing/2014/main" id="{08C737EE-6016-458C-9E62-7633DA7F870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75604203"/>
              </p:ext>
            </p:extLst>
          </p:nvPr>
        </p:nvGraphicFramePr>
        <p:xfrm>
          <a:off x="1503248" y="950358"/>
          <a:ext cx="9448800" cy="50190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5" name="Worksheet" r:id="rId4" imgW="7277154" imgH="3863340" progId="Excel.Sheet.12">
                  <p:embed/>
                </p:oleObj>
              </mc:Choice>
              <mc:Fallback>
                <p:oleObj name="Worksheet" r:id="rId4" imgW="7277154" imgH="3863340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03248" y="950358"/>
                        <a:ext cx="9448800" cy="501904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Picture 3">
            <a:extLst>
              <a:ext uri="{FF2B5EF4-FFF2-40B4-BE49-F238E27FC236}">
                <a16:creationId xmlns:a16="http://schemas.microsoft.com/office/drawing/2014/main" id="{0407751F-BB95-4E11-A01E-1C9425747C4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02698" y="6266497"/>
            <a:ext cx="2298700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272984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B3C8C43-94E9-4BBC-9AE7-6BE56F6545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120" y="260984"/>
            <a:ext cx="11795760" cy="6444616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en-US" altLang="ja-JP" sz="51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『</a:t>
            </a:r>
            <a:r>
              <a:rPr lang="ja-JP" altLang="en-US" sz="51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ジョハリの窓</a:t>
            </a:r>
            <a:r>
              <a:rPr lang="en-US" altLang="ja-JP" sz="51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』</a:t>
            </a:r>
            <a:r>
              <a:rPr lang="ja-JP" altLang="en-US" sz="51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は、アメリカの心理学者である</a:t>
            </a:r>
            <a:endParaRPr lang="en-US" altLang="ja-JP" sz="51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sz="51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ジョセフ・ルフトとハリー・イングラムによって考案</a:t>
            </a:r>
            <a:endParaRPr lang="en-US" altLang="ja-JP" sz="51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en-US" altLang="ja-JP" sz="51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51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された。</a:t>
            </a:r>
            <a:endParaRPr lang="en-US" altLang="ja-JP" sz="51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lang="en-US" altLang="ja-JP" sz="51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sz="51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自分が「知っている」領域と「知らない」領域</a:t>
            </a:r>
            <a:endParaRPr lang="en-US" altLang="ja-JP" sz="51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sz="51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他者が「知っている」領域と「知らない」領域</a:t>
            </a:r>
            <a:endParaRPr lang="en-US" altLang="ja-JP" sz="51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lang="en-US" altLang="ja-JP" sz="51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en-US" altLang="ja-JP" sz="51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51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これらを組み合わせた４つの領域から成る。</a:t>
            </a:r>
          </a:p>
          <a:p>
            <a:pPr marL="0" indent="0">
              <a:buNone/>
            </a:pPr>
            <a:endParaRPr lang="en-US" altLang="ja-JP" sz="51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sz="51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「ジョハリ」とは，ジョセフとハリーの２人の名前を組</a:t>
            </a:r>
            <a:endParaRPr lang="en-US" altLang="ja-JP" sz="51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en-US" altLang="ja-JP" sz="51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51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み合わせたものである。</a:t>
            </a:r>
            <a:endParaRPr lang="en-US" altLang="ja-JP" sz="51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lang="en-US" altLang="ja-JP" sz="51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kumimoji="1" lang="ja-JP" altLang="en-US" dirty="0"/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45AA92BD-09FD-4422-A491-930753FC01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pic>
        <p:nvPicPr>
          <p:cNvPr id="5" name="Picture 3">
            <a:extLst>
              <a:ext uri="{FF2B5EF4-FFF2-40B4-BE49-F238E27FC236}">
                <a16:creationId xmlns:a16="http://schemas.microsoft.com/office/drawing/2014/main" id="{4D11C56E-7AA4-482B-B0C7-22D8166BDB7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94460" y="6315075"/>
            <a:ext cx="2298700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690323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B089D2A-9090-4BF1-B2DB-98A4C76DE4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00760" y="406400"/>
            <a:ext cx="10515600" cy="60452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u="sng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自分も他者も「知っている」領域</a:t>
            </a:r>
            <a:r>
              <a:rPr lang="en-US" altLang="ja-JP" u="sng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 </a:t>
            </a:r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→開放の窓（開いている窓）</a:t>
            </a: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lang="en-US" altLang="ja-JP" sz="10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生き生きとしたコミュニケーションや良好な人間関係のためには，この窓を広げていくことが大切である。</a:t>
            </a:r>
          </a:p>
          <a:p>
            <a:pPr marL="0" indent="0">
              <a:buNone/>
            </a:pP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u="sng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自分は「知っている」が他者は「知らない」領域</a:t>
            </a:r>
            <a:endParaRPr lang="en-US" altLang="ja-JP" u="sng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→秘密の窓（隠れている窓）</a:t>
            </a:r>
          </a:p>
          <a:p>
            <a:pPr marL="0" indent="0">
              <a:buNone/>
            </a:pPr>
            <a:endParaRPr lang="en-US" altLang="ja-JP" sz="10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隠しているつもりはなくても，表現しなければ他者に伝わらないこともある。</a:t>
            </a:r>
          </a:p>
          <a:p>
            <a:pPr marL="0" indent="0">
              <a:buNone/>
            </a:pPr>
            <a:endParaRPr lang="ja-JP" altLang="en-US" dirty="0"/>
          </a:p>
          <a:p>
            <a:pPr marL="0" indent="0">
              <a:buNone/>
            </a:pPr>
            <a:endParaRPr lang="en-US" altLang="ja-JP" dirty="0"/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96E40A7C-C2FE-4CA0-BC77-A80C5E2A8B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pic>
        <p:nvPicPr>
          <p:cNvPr id="5" name="Picture 3">
            <a:extLst>
              <a:ext uri="{FF2B5EF4-FFF2-40B4-BE49-F238E27FC236}">
                <a16:creationId xmlns:a16="http://schemas.microsoft.com/office/drawing/2014/main" id="{D2EF2C08-AC77-4634-B396-13FFF1F2E89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38190" y="6297612"/>
            <a:ext cx="2298700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264334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A548578-C63F-43C7-B812-50167D2039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6880" y="132080"/>
            <a:ext cx="11155680" cy="6603999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endParaRPr lang="en-US" altLang="ja-JP" sz="33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sz="4000" u="sng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自分は「知らない」が他者は「知っている」領域</a:t>
            </a:r>
            <a:endParaRPr lang="en-US" altLang="ja-JP" sz="4000" u="sng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sz="4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→盲点の窓（気づいていない窓）</a:t>
            </a:r>
          </a:p>
          <a:p>
            <a:pPr marL="0" indent="0">
              <a:buNone/>
            </a:pPr>
            <a:endParaRPr lang="en-US" altLang="ja-JP" sz="1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sz="4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演習シート②のような他者からの評価（フィードバック）によって，</a:t>
            </a:r>
            <a:endParaRPr lang="en-US" altLang="ja-JP" sz="40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sz="4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ズレを小さくしていくことが大切である。</a:t>
            </a:r>
          </a:p>
          <a:p>
            <a:pPr marL="0" indent="0">
              <a:buNone/>
            </a:pPr>
            <a:endParaRPr lang="en-US" altLang="ja-JP" sz="40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lang="en-US" altLang="ja-JP" sz="40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lang="ja-JP" altLang="en-US" sz="40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sz="4000" u="sng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自分も他者も「知らない」領域</a:t>
            </a:r>
            <a:endParaRPr lang="en-US" altLang="ja-JP" sz="4000" u="sng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sz="4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→未知の窓（誰も知らない窓）</a:t>
            </a:r>
            <a:endParaRPr lang="en-US" altLang="ja-JP" sz="40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lang="en-US" altLang="ja-JP" sz="1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sz="4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この窓を小さくするためには，さまざまなことにチャレンジしたり，</a:t>
            </a:r>
            <a:endParaRPr lang="en-US" altLang="ja-JP" sz="40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sz="4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いろいろな人とかかわりを持ったりして，今まで知らなかった自分</a:t>
            </a:r>
            <a:endParaRPr lang="en-US" altLang="ja-JP" sz="40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sz="4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を発見する機会を持つとよい。</a:t>
            </a:r>
          </a:p>
          <a:p>
            <a:endParaRPr kumimoji="1" lang="ja-JP" altLang="en-US" dirty="0"/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8906D2F3-2AEC-4585-9F70-FC4F92D8B9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pic>
        <p:nvPicPr>
          <p:cNvPr id="5" name="Picture 3">
            <a:extLst>
              <a:ext uri="{FF2B5EF4-FFF2-40B4-BE49-F238E27FC236}">
                <a16:creationId xmlns:a16="http://schemas.microsoft.com/office/drawing/2014/main" id="{AA4F8E87-CEBE-467E-883A-61D8C6777C9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66325" y="6297612"/>
            <a:ext cx="2298700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996328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41F3F8D-FA04-4697-8AE7-B5CE04DA9B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34720"/>
            <a:ext cx="10515600" cy="5242243"/>
          </a:xfrm>
        </p:spPr>
        <p:txBody>
          <a:bodyPr/>
          <a:lstStyle/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演習シート①に記入した「自分の知っている自分」と，</a:t>
            </a: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演習シート②に記入された「他者の知っている自分」を比べて，</a:t>
            </a: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kumimoji="1"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気づいたことをペア、グループで話し合ってみよう</a:t>
            </a: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。</a:t>
            </a:r>
            <a:endParaRPr kumimoji="1"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7FA54C1E-F8D8-4219-8F94-E3AC440246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pic>
        <p:nvPicPr>
          <p:cNvPr id="5" name="Picture 3">
            <a:extLst>
              <a:ext uri="{FF2B5EF4-FFF2-40B4-BE49-F238E27FC236}">
                <a16:creationId xmlns:a16="http://schemas.microsoft.com/office/drawing/2014/main" id="{D113CAE1-B098-48E4-91F9-034259A45EA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0054" y="6356033"/>
            <a:ext cx="2298700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134634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7F3F90F-9C5F-4EF7-90E4-7DB6B23CD8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29574"/>
            <a:ext cx="10515600" cy="520429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多くの人にとって、自分が周囲の人の目にどのように映っているか？</a:t>
            </a: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確認する機会は少ないと思います。</a:t>
            </a:r>
          </a:p>
          <a:p>
            <a:pPr marL="0" indent="0">
              <a:buNone/>
            </a:pPr>
            <a:endParaRPr lang="ja-JP" altLang="en-US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ほとんどが「自分が知っている自分」の中で生活をしていると言って</a:t>
            </a: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よいでしょう。</a:t>
            </a:r>
          </a:p>
          <a:p>
            <a:pPr marL="0" indent="0">
              <a:buNone/>
            </a:pPr>
            <a:endParaRPr lang="ja-JP" altLang="en-US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今回のワークでは、上手く表現できていなかった自分の特徴や、</a:t>
            </a: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気づいていなかった自分の長所を知る機会になったでしょう。</a:t>
            </a:r>
          </a:p>
          <a:p>
            <a:pPr marL="0" indent="0">
              <a:buNone/>
            </a:pPr>
            <a:endParaRPr lang="ja-JP" altLang="en-US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そのズレを意識することで、日常のコミュニケーションを円滑にする</a:t>
            </a: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ことができるのです。</a:t>
            </a:r>
          </a:p>
          <a:p>
            <a:pPr marL="0" indent="0">
              <a:buNone/>
            </a:pPr>
            <a:endParaRPr lang="ja-JP" altLang="en-US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8EA2D0B5-658D-4673-8C0A-0EE032B0A4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pic>
        <p:nvPicPr>
          <p:cNvPr id="5" name="Picture 3">
            <a:extLst>
              <a:ext uri="{FF2B5EF4-FFF2-40B4-BE49-F238E27FC236}">
                <a16:creationId xmlns:a16="http://schemas.microsoft.com/office/drawing/2014/main" id="{59E2587D-3A59-4A2A-BF4F-488E8B1D39A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95987" y="6298321"/>
            <a:ext cx="2298700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01189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D767085-705B-4CF4-B596-99A0AE26F2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教材作成</a:t>
            </a:r>
            <a:endParaRPr lang="en-US" altLang="zh-CN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zh-CN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昭和大学保健医療学部</a:t>
            </a:r>
          </a:p>
          <a:p>
            <a:pPr marL="0" indent="0">
              <a:buNone/>
            </a:pPr>
            <a:r>
              <a:rPr lang="zh-CN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大谷佳子</a:t>
            </a:r>
          </a:p>
          <a:p>
            <a:pPr marL="0" indent="0">
              <a:buNone/>
            </a:pPr>
            <a:endParaRPr kumimoji="1" lang="ja-JP" altLang="en-US" dirty="0"/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F65C70FE-AEFC-4589-8C50-BA39882917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pic>
        <p:nvPicPr>
          <p:cNvPr id="5" name="Picture 3">
            <a:extLst>
              <a:ext uri="{FF2B5EF4-FFF2-40B4-BE49-F238E27FC236}">
                <a16:creationId xmlns:a16="http://schemas.microsoft.com/office/drawing/2014/main" id="{4B84EF33-06F4-4316-88BF-7E0BAB19FEC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36966" y="6297612"/>
            <a:ext cx="2298700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759212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246</TotalTime>
  <Words>296</Words>
  <Application>Microsoft Office PowerPoint</Application>
  <PresentationFormat>ワイド画面</PresentationFormat>
  <Paragraphs>92</Paragraphs>
  <Slides>10</Slides>
  <Notes>10</Notes>
  <HiddenSlides>0</HiddenSlides>
  <MMClips>0</MMClips>
  <ScaleCrop>false</ScaleCrop>
  <HeadingPairs>
    <vt:vector size="8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10</vt:i4>
      </vt:variant>
    </vt:vector>
  </HeadingPairs>
  <TitlesOfParts>
    <vt:vector size="17" baseType="lpstr">
      <vt:lpstr>等线</vt:lpstr>
      <vt:lpstr>ＭＳ ゴシック</vt:lpstr>
      <vt:lpstr>游ゴシック</vt:lpstr>
      <vt:lpstr>游ゴシック Light</vt:lpstr>
      <vt:lpstr>Arial</vt:lpstr>
      <vt:lpstr>Office テーマ</vt:lpstr>
      <vt:lpstr>Worksheet</vt:lpstr>
      <vt:lpstr>PowerPoint プレゼンテーション</vt:lpstr>
      <vt:lpstr>PowerPoint プレゼンテーション</vt:lpstr>
      <vt:lpstr>ジョハリの窓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吉田 敦</dc:creator>
  <cp:lastModifiedBy>Nissoken Sendai</cp:lastModifiedBy>
  <cp:revision>23</cp:revision>
  <cp:lastPrinted>2018-09-04T06:03:41Z</cp:lastPrinted>
  <dcterms:created xsi:type="dcterms:W3CDTF">2018-08-13T04:18:06Z</dcterms:created>
  <dcterms:modified xsi:type="dcterms:W3CDTF">2018-09-04T07:04:34Z</dcterms:modified>
</cp:coreProperties>
</file>