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98" r:id="rId4"/>
    <p:sldId id="324" r:id="rId5"/>
    <p:sldId id="325" r:id="rId6"/>
    <p:sldId id="328" r:id="rId7"/>
    <p:sldId id="326" r:id="rId8"/>
    <p:sldId id="332" r:id="rId9"/>
    <p:sldId id="327" r:id="rId10"/>
    <p:sldId id="330" r:id="rId11"/>
    <p:sldId id="323" r:id="rId12"/>
    <p:sldId id="331" r:id="rId1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0929"/>
  </p:normalViewPr>
  <p:slideViewPr>
    <p:cSldViewPr>
      <p:cViewPr varScale="1">
        <p:scale>
          <a:sx n="99" d="100"/>
          <a:sy n="99" d="100"/>
        </p:scale>
        <p:origin x="78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0014EFD-424C-40B5-8DC6-BDDD0CE7F8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6F5585F-DABD-4367-A6C5-8B31EF1C44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2E090C-42B0-416A-BD32-D61B4CC601C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615357DF-7137-41E1-80E3-29B3456AD7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53BAD5FF-90AF-4396-856A-1CD01DB00D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BFB8D527-FCC6-4A34-AFC2-A143533092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A0019C5-3CE9-4A36-8E03-A3464725CC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F328E52-0101-4670-B899-DD291A35AF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09DE936-3A3D-4CA8-90D1-0C38922ECEF0}" type="slidenum">
              <a:rPr lang="en-US" altLang="ja-JP" sz="1200" smtClean="0"/>
              <a:pPr/>
              <a:t>1</a:t>
            </a:fld>
            <a:endParaRPr lang="en-US" altLang="ja-JP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060A2F6-F266-42E1-8B30-C798E146BB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F8A1A09-BC66-4B52-898D-7534075EF1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6052217-4723-4EDB-B4B9-8E0C05DAE7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F2F57A0-D259-4614-8BB6-0A9C98F71294}" type="slidenum">
              <a:rPr lang="en-US" altLang="ja-JP" sz="1200" smtClean="0"/>
              <a:pPr/>
              <a:t>2</a:t>
            </a:fld>
            <a:endParaRPr lang="en-US" altLang="ja-JP" sz="1200"/>
          </a:p>
        </p:txBody>
      </p:sp>
      <p:sp>
        <p:nvSpPr>
          <p:cNvPr id="6147" name="Rectangle 1026">
            <a:extLst>
              <a:ext uri="{FF2B5EF4-FFF2-40B4-BE49-F238E27FC236}">
                <a16:creationId xmlns:a16="http://schemas.microsoft.com/office/drawing/2014/main" id="{4121D61E-F985-4BF0-B84C-01CF8C021D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E54F90FD-926B-497E-A16D-EFB6A6058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>
            <a:extLst>
              <a:ext uri="{FF2B5EF4-FFF2-40B4-BE49-F238E27FC236}">
                <a16:creationId xmlns:a16="http://schemas.microsoft.com/office/drawing/2014/main" id="{3E8BF8E2-A1E4-431B-A4C8-8DE295798E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ノート プレースホルダー 2">
            <a:extLst>
              <a:ext uri="{FF2B5EF4-FFF2-40B4-BE49-F238E27FC236}">
                <a16:creationId xmlns:a16="http://schemas.microsoft.com/office/drawing/2014/main" id="{7F4FB944-9D0C-4BBE-9434-DDDDD52742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8196" name="スライド番号プレースホルダー 3">
            <a:extLst>
              <a:ext uri="{FF2B5EF4-FFF2-40B4-BE49-F238E27FC236}">
                <a16:creationId xmlns:a16="http://schemas.microsoft.com/office/drawing/2014/main" id="{579584DE-1FC7-4CCF-90DB-5C617C343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FA6C262C-D559-4233-A551-848E5E35090B}" type="slidenum">
              <a:rPr lang="en-US" altLang="ja-JP" sz="1200" smtClean="0"/>
              <a:pPr/>
              <a:t>3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>
            <a:extLst>
              <a:ext uri="{FF2B5EF4-FFF2-40B4-BE49-F238E27FC236}">
                <a16:creationId xmlns:a16="http://schemas.microsoft.com/office/drawing/2014/main" id="{126759A3-2DF9-4EBA-84B9-D312D80BDB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ノート プレースホルダー 2">
            <a:extLst>
              <a:ext uri="{FF2B5EF4-FFF2-40B4-BE49-F238E27FC236}">
                <a16:creationId xmlns:a16="http://schemas.microsoft.com/office/drawing/2014/main" id="{7AAE8D6B-F917-4A0B-A572-8C19CA72C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0244" name="スライド番号プレースホルダー 3">
            <a:extLst>
              <a:ext uri="{FF2B5EF4-FFF2-40B4-BE49-F238E27FC236}">
                <a16:creationId xmlns:a16="http://schemas.microsoft.com/office/drawing/2014/main" id="{93D15F97-11D3-4BEE-9819-3FEBED3643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BE2B0B91-CEFE-4289-B0A0-4A87DC7700AB}" type="slidenum">
              <a:rPr lang="en-US" altLang="ja-JP" sz="1200" smtClean="0"/>
              <a:pPr/>
              <a:t>4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ー 1">
            <a:extLst>
              <a:ext uri="{FF2B5EF4-FFF2-40B4-BE49-F238E27FC236}">
                <a16:creationId xmlns:a16="http://schemas.microsoft.com/office/drawing/2014/main" id="{B008AA10-CC55-406F-B1B2-D4CCE6F453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ノート プレースホルダー 2">
            <a:extLst>
              <a:ext uri="{FF2B5EF4-FFF2-40B4-BE49-F238E27FC236}">
                <a16:creationId xmlns:a16="http://schemas.microsoft.com/office/drawing/2014/main" id="{7714DD2C-4D3F-41AD-B18D-BD8CFA83C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2292" name="スライド番号プレースホルダー 3">
            <a:extLst>
              <a:ext uri="{FF2B5EF4-FFF2-40B4-BE49-F238E27FC236}">
                <a16:creationId xmlns:a16="http://schemas.microsoft.com/office/drawing/2014/main" id="{D1596BB1-2FEC-4B55-B1BC-96DB0C053C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1849903C-AE97-4F52-9212-B4289022EC6C}" type="slidenum">
              <a:rPr lang="en-US" altLang="ja-JP" sz="1200" smtClean="0"/>
              <a:pPr/>
              <a:t>5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ー 1">
            <a:extLst>
              <a:ext uri="{FF2B5EF4-FFF2-40B4-BE49-F238E27FC236}">
                <a16:creationId xmlns:a16="http://schemas.microsoft.com/office/drawing/2014/main" id="{79DDAA5C-019B-4805-BDFE-163F572F31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ノート プレースホルダー 2">
            <a:extLst>
              <a:ext uri="{FF2B5EF4-FFF2-40B4-BE49-F238E27FC236}">
                <a16:creationId xmlns:a16="http://schemas.microsoft.com/office/drawing/2014/main" id="{E57656FA-1C3B-4FF0-82E0-31985D8F5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5364" name="スライド番号プレースホルダー 3">
            <a:extLst>
              <a:ext uri="{FF2B5EF4-FFF2-40B4-BE49-F238E27FC236}">
                <a16:creationId xmlns:a16="http://schemas.microsoft.com/office/drawing/2014/main" id="{87ADF4BC-43A8-4905-B225-0AA7A70BA9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9AC42006-8DC4-45F5-9699-053068FE949E}" type="slidenum">
              <a:rPr lang="en-US" altLang="ja-JP" sz="1200" smtClean="0"/>
              <a:pPr/>
              <a:t>7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>
            <a:extLst>
              <a:ext uri="{FF2B5EF4-FFF2-40B4-BE49-F238E27FC236}">
                <a16:creationId xmlns:a16="http://schemas.microsoft.com/office/drawing/2014/main" id="{765E16A7-3064-4AA0-BD5B-04E185AD45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ノート プレースホルダー 2">
            <a:extLst>
              <a:ext uri="{FF2B5EF4-FFF2-40B4-BE49-F238E27FC236}">
                <a16:creationId xmlns:a16="http://schemas.microsoft.com/office/drawing/2014/main" id="{AEBEC0B0-5696-477A-BA92-B3A6F870FD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18436" name="スライド番号プレースホルダー 3">
            <a:extLst>
              <a:ext uri="{FF2B5EF4-FFF2-40B4-BE49-F238E27FC236}">
                <a16:creationId xmlns:a16="http://schemas.microsoft.com/office/drawing/2014/main" id="{5313D355-5061-498A-9E3D-A24345CAA5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0561D6A4-42C5-4121-B5F5-7DAA99E0C398}" type="slidenum">
              <a:rPr lang="en-US" altLang="ja-JP" sz="1200" smtClean="0"/>
              <a:pPr/>
              <a:t>9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ー 1">
            <a:extLst>
              <a:ext uri="{FF2B5EF4-FFF2-40B4-BE49-F238E27FC236}">
                <a16:creationId xmlns:a16="http://schemas.microsoft.com/office/drawing/2014/main" id="{39BEBCCF-C12D-4542-BD89-8EE779FA4A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ノート プレースホルダー 2">
            <a:extLst>
              <a:ext uri="{FF2B5EF4-FFF2-40B4-BE49-F238E27FC236}">
                <a16:creationId xmlns:a16="http://schemas.microsoft.com/office/drawing/2014/main" id="{523939E5-49AD-4FAB-A2EE-69A3623BF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/>
          </a:p>
        </p:txBody>
      </p:sp>
      <p:sp>
        <p:nvSpPr>
          <p:cNvPr id="21508" name="スライド番号プレースホルダー 3">
            <a:extLst>
              <a:ext uri="{FF2B5EF4-FFF2-40B4-BE49-F238E27FC236}">
                <a16:creationId xmlns:a16="http://schemas.microsoft.com/office/drawing/2014/main" id="{7D16FFE7-43B1-4E5C-BCEF-EBAE12EE1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0AA86C4-28EF-4135-B267-C0F2C4981365}" type="slidenum">
              <a:rPr lang="en-US" altLang="ja-JP" sz="1200" smtClean="0"/>
              <a:pPr/>
              <a:t>11</a:t>
            </a:fld>
            <a:endParaRPr lang="en-US" altLang="ja-JP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612DF9-813A-4CDC-A73C-0320975799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F2541B-D5D6-48F3-A967-D57D4D3FB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176830-FC1E-48AB-8AC7-6451AAEDEF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38039-F115-41A0-A7AE-F3EA3D5D5E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330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E6C6A3-AD01-4784-82B5-F40344715F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02A682-62B8-4477-AA4C-4D12F837E3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CA4A09-AEBF-402A-9580-101265301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488AA-4D0E-4034-B366-2CE42F83448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099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8DEA42-B5C5-455B-870B-82F6B7F7C2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1B444D-0F94-43C4-9FA6-21464358A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A8E597-AD4B-48C7-861F-9E607881DE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54C22-2ACE-42D5-B460-724B057DD2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240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B70588-FA56-40AF-AB10-764B44B50C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AB48E6-B862-46D8-9CD4-0F5D5B8AE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14C374-6524-4288-BBCC-3FB23365C6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4EF31-38EC-4C01-B770-F562251312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6386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19F38F-EF5B-479B-B981-8B1ECDC2C3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F47A93-068B-482E-BC8C-B2B32A6418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B1C41B-9424-4929-B5A8-4BEC0A98C5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BE372-F3EA-41D7-B460-2BC6FA944F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339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AE86C1-C348-4EC3-8EEE-930D3C8DEF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5959B37-40E7-451C-8F40-B8852D0F40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7D9A04-63A0-4496-B35A-66B4A9996B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82DFB-164C-4773-9B80-A5F2AD5465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0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EB2DE2A-111C-4101-AF18-FD2A0D91F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C88236-8A3B-4743-9139-A9014A916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51BD38-2B9A-47A5-9C2D-6AFC0E5C8E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6674E-FB7F-4174-B26E-6C88D071CC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981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4A985BA-2090-449C-9777-5C823B0674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8EB85D-C264-4393-8B9F-52EBEC960E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565BE27-8861-47BE-904F-204778104D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940F8-88B0-45D7-BEAB-DE108F3C40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8415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345D86-533A-4065-90D4-ADC49D72A9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98ADD89-2FED-42D9-BE4F-E1478E81A6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192A763-449C-4865-BC4B-DE36868E01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6AE8B-64BA-4D98-9467-88239A89BB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783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568E71-DC45-437C-9F34-A7DB6508B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42E9BC-CB05-41BC-81D3-0868EF2B03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CAA4E0-6E35-4462-ADEF-461A2E6BDA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E4232-EB89-48AC-A05A-943516F445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993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40D80A-6C4B-4178-903D-455651BF0A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FC523A-A6CF-4981-8FFF-39BC1FBCC1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F69C20-3341-4EF1-8B64-DAE21F2DEA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873C9-9A2C-4077-9280-5A8D8970A4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534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49F60D9-5A77-411F-A60C-541111C54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14734D5-E88F-4B67-ADD0-6650F3723F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2D2BBB-AAB5-4612-AB04-5C8B7E0C9C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FDA520-4692-498F-9287-1A2D16CA40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67CF996-703E-46A4-B8FF-2ADB3E595D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67824FA-A7B8-4AB4-809A-1F7A9D848D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F7445D6-0217-42A4-AAFB-5380EE729B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r>
              <a:rPr lang="ja-JP" altLang="en-US" sz="4400">
                <a:solidFill>
                  <a:srgbClr val="000000"/>
                </a:solidFill>
              </a:rPr>
              <a:t>接遇／マナー研修</a:t>
            </a:r>
            <a:endParaRPr lang="ja-JP" altLang="en-US" sz="44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7EF732F-5E8F-4C3E-85D2-2E153C53648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ja-JP" altLang="en-US" sz="3200"/>
              <a:t> ～利用者家族からの差し入れ～</a:t>
            </a:r>
          </a:p>
        </p:txBody>
      </p:sp>
      <p:pic>
        <p:nvPicPr>
          <p:cNvPr id="3076" name="Picture 6" descr="C:\Users\User\Downloads\ロゴ　グレイ.JPG">
            <a:extLst>
              <a:ext uri="{FF2B5EF4-FFF2-40B4-BE49-F238E27FC236}">
                <a16:creationId xmlns:a16="http://schemas.microsoft.com/office/drawing/2014/main" id="{9B45FD2A-2826-47BF-9FC5-C1A19C5194F2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>
            <a:extLst>
              <a:ext uri="{FF2B5EF4-FFF2-40B4-BE49-F238E27FC236}">
                <a16:creationId xmlns:a16="http://schemas.microsoft.com/office/drawing/2014/main" id="{BEE1A3C9-F101-4778-ABE5-900825CD2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実践ポイント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5432FF-F3B1-48F2-8983-BF4A54F56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サービスに必要な対価（お金）はすでにいただいていることを自覚する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気持ちは受け取り、品物は受け取らない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相手を不安、不快な気持ちにさせないように対応する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利用者の前でプライベートな話はしない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・・・など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>
            <a:extLst>
              <a:ext uri="{FF2B5EF4-FFF2-40B4-BE49-F238E27FC236}">
                <a16:creationId xmlns:a16="http://schemas.microsoft.com/office/drawing/2014/main" id="{0651A053-B01D-4FA4-B1E3-E1FE8D713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0483" name="コンテンツ プレースホルダー 2">
            <a:extLst>
              <a:ext uri="{FF2B5EF4-FFF2-40B4-BE49-F238E27FC236}">
                <a16:creationId xmlns:a16="http://schemas.microsoft.com/office/drawing/2014/main" id="{291D95E5-7C3B-4C0E-91CE-31E90606E4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5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</p:txBody>
      </p:sp>
      <p:pic>
        <p:nvPicPr>
          <p:cNvPr id="20484" name="Picture 6" descr="C:\Users\User\Downloads\ロゴ　グレイ.JPG">
            <a:extLst>
              <a:ext uri="{FF2B5EF4-FFF2-40B4-BE49-F238E27FC236}">
                <a16:creationId xmlns:a16="http://schemas.microsoft.com/office/drawing/2014/main" id="{0380ADED-61BC-43CA-AE48-5726081AE268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>
            <a:extLst>
              <a:ext uri="{FF2B5EF4-FFF2-40B4-BE49-F238E27FC236}">
                <a16:creationId xmlns:a16="http://schemas.microsoft.com/office/drawing/2014/main" id="{84D58FC2-BADF-4E0D-8456-B342884DC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22531" name="コンテンツ プレースホルダー 2">
            <a:extLst>
              <a:ext uri="{FF2B5EF4-FFF2-40B4-BE49-F238E27FC236}">
                <a16:creationId xmlns:a16="http://schemas.microsoft.com/office/drawing/2014/main" id="{A96AAA62-3753-43BD-81DC-4B04645EF2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ja-JP"/>
              <a:t>【</a:t>
            </a:r>
            <a:r>
              <a:rPr lang="ja-JP" altLang="en-US"/>
              <a:t>教材監修</a:t>
            </a:r>
            <a:r>
              <a:rPr lang="en-US" altLang="ja-JP"/>
              <a:t>】</a:t>
            </a:r>
          </a:p>
          <a:p>
            <a:pPr marL="0" indent="0">
              <a:buFontTx/>
              <a:buNone/>
            </a:pPr>
            <a:r>
              <a:rPr lang="en-US" altLang="ja-JP"/>
              <a:t>HOT</a:t>
            </a:r>
            <a:r>
              <a:rPr lang="ja-JP" altLang="en-US"/>
              <a:t>システム株式会社　代表取締役</a:t>
            </a:r>
            <a:endParaRPr lang="en-US" altLang="ja-JP"/>
          </a:p>
          <a:p>
            <a:pPr marL="0" indent="0">
              <a:buFontTx/>
              <a:buNone/>
            </a:pPr>
            <a:r>
              <a:rPr lang="ja-JP" altLang="en-US"/>
              <a:t>介護人材コンサルタント　蜂谷英津子</a:t>
            </a:r>
          </a:p>
        </p:txBody>
      </p:sp>
      <p:pic>
        <p:nvPicPr>
          <p:cNvPr id="22532" name="Picture 6" descr="C:\Users\User\Downloads\ロゴ　グレイ.JPG">
            <a:extLst>
              <a:ext uri="{FF2B5EF4-FFF2-40B4-BE49-F238E27FC236}">
                <a16:creationId xmlns:a16="http://schemas.microsoft.com/office/drawing/2014/main" id="{66F3B574-2F6A-4592-8028-BB23E33AEB0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CA5781E-DDEA-4EE8-A473-C4FE27B50B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この研修で気づいて欲しいこと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93CE87E-874A-4B6B-A950-5999B9B48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必要以上の好意を受け取ると、思わぬトラブルのきかっけになることがある</a:t>
            </a:r>
            <a:endParaRPr lang="en-US" altLang="ja-JP"/>
          </a:p>
          <a:p>
            <a:r>
              <a:rPr lang="ja-JP" altLang="en-US"/>
              <a:t>スタッフの不用意な言動で、利用者や家族に余計な気を遣わせてしまうことがある</a:t>
            </a:r>
            <a:endParaRPr lang="en-US" altLang="ja-JP"/>
          </a:p>
          <a:p>
            <a:r>
              <a:rPr lang="ja-JP" altLang="en-US"/>
              <a:t>こちらでは意図していないことを詮索し、不安に思う利用者や家族もいる</a:t>
            </a:r>
            <a:endParaRPr lang="en-US" altLang="ja-JP"/>
          </a:p>
          <a:p>
            <a:endParaRPr lang="ja-JP" altLang="ja-JP"/>
          </a:p>
          <a:p>
            <a:pPr eaLnBrk="1" hangingPunct="1">
              <a:buFontTx/>
              <a:buNone/>
            </a:pPr>
            <a:endParaRPr lang="en-US" altLang="ja-JP"/>
          </a:p>
        </p:txBody>
      </p:sp>
      <p:pic>
        <p:nvPicPr>
          <p:cNvPr id="5124" name="Picture 6" descr="C:\Users\User\Downloads\ロゴ　グレイ.JPG">
            <a:extLst>
              <a:ext uri="{FF2B5EF4-FFF2-40B4-BE49-F238E27FC236}">
                <a16:creationId xmlns:a16="http://schemas.microsoft.com/office/drawing/2014/main" id="{5F359ED8-999E-4E23-BC04-2FD991D1FDB5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D64EDB7-5DB5-4693-88E5-EBD2B67FE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事例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3E31E60-1D0E-4B59-A0AE-9091ED122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1762125"/>
            <a:ext cx="741521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2800"/>
              <a:t>　利用者Ａさんの家族が、「いつも母がお世話になっています。よろしければスタッフの皆さんでどうぞ」と言い、おせんべいの詰め合わせを持って来ました。</a:t>
            </a:r>
            <a:endParaRPr lang="en-US" altLang="ja-JP" sz="2800"/>
          </a:p>
          <a:p>
            <a:pPr marL="0" indent="0">
              <a:buFontTx/>
              <a:buNone/>
            </a:pPr>
            <a:r>
              <a:rPr lang="ja-JP" altLang="en-US" sz="2800"/>
              <a:t>　対応したスタッフＢは丁寧にお礼をして受け取り、「Ａさんのご家族からの差し入れです。ご自由にどうぞ」と書いた紙を貼って休憩室に置いておきました。</a:t>
            </a:r>
            <a:endParaRPr lang="en-US" altLang="ja-JP" sz="2800"/>
          </a:p>
        </p:txBody>
      </p:sp>
      <p:pic>
        <p:nvPicPr>
          <p:cNvPr id="7172" name="Picture 6" descr="C:\Users\User\Downloads\ロゴ　グレイ.JPG">
            <a:extLst>
              <a:ext uri="{FF2B5EF4-FFF2-40B4-BE49-F238E27FC236}">
                <a16:creationId xmlns:a16="http://schemas.microsoft.com/office/drawing/2014/main" id="{735E89CC-B1DF-4750-8B25-ED566D4CF1E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6251A13-1F0C-4BDC-B918-9BA3A6618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事例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075C9AE-8369-4CF7-94B5-D8B1FBE40E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1762125"/>
            <a:ext cx="7704138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2800"/>
              <a:t>　翌日</a:t>
            </a:r>
            <a:r>
              <a:rPr lang="ja-JP" altLang="ja-JP" sz="2800"/>
              <a:t>、</a:t>
            </a:r>
            <a:r>
              <a:rPr lang="ja-JP" altLang="en-US" sz="2800"/>
              <a:t>利用者Ｃさんと談笑していた</a:t>
            </a:r>
            <a:r>
              <a:rPr lang="ja-JP" altLang="ja-JP" sz="2800"/>
              <a:t>Ａさん</a:t>
            </a:r>
            <a:r>
              <a:rPr lang="ja-JP" altLang="en-US" sz="2800"/>
              <a:t>に対し、スタッフＢは「昨日ご家族の方に差し入れをいただきました。ありがとうございました」と伝えました</a:t>
            </a:r>
            <a:r>
              <a:rPr lang="ja-JP" altLang="ja-JP" sz="2800"/>
              <a:t>。</a:t>
            </a:r>
            <a:endParaRPr lang="en-US" altLang="ja-JP" sz="2800"/>
          </a:p>
          <a:p>
            <a:pPr marL="0" indent="0">
              <a:buFontTx/>
              <a:buNone/>
            </a:pPr>
            <a:r>
              <a:rPr lang="ja-JP" altLang="en-US" sz="2800"/>
              <a:t>　するとその翌週、Ｃさんの家族から、「</a:t>
            </a:r>
            <a:r>
              <a:rPr lang="en-US" altLang="ja-JP" sz="2800"/>
              <a:t>『</a:t>
            </a:r>
            <a:r>
              <a:rPr lang="ja-JP" altLang="en-US" sz="2800"/>
              <a:t>面会に来る時は差し入れを持って来て欲しい</a:t>
            </a:r>
            <a:r>
              <a:rPr lang="en-US" altLang="ja-JP" sz="2800"/>
              <a:t>』</a:t>
            </a:r>
            <a:r>
              <a:rPr lang="ja-JP" altLang="en-US" sz="2800"/>
              <a:t>と母に言われたのですが・・・」と電話がありました。</a:t>
            </a:r>
            <a:endParaRPr lang="en-US" altLang="ja-JP" sz="28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9220" name="Picture 6" descr="C:\Users\User\Downloads\ロゴ　グレイ.JPG">
            <a:extLst>
              <a:ext uri="{FF2B5EF4-FFF2-40B4-BE49-F238E27FC236}">
                <a16:creationId xmlns:a16="http://schemas.microsoft.com/office/drawing/2014/main" id="{982C6A7C-7E16-4BD7-A823-68BD2DBBDD37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8D6DFCF-EFB7-45DA-8CBA-0C62D516C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考えてみよう！①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FB318C4-3BE5-4972-B8A6-7C78331E6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1700" y="1762125"/>
            <a:ext cx="7415213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Ｃさんは、なぜ差し入れを頼んだのでしょうか？</a:t>
            </a:r>
            <a:endParaRPr lang="ja-JP" altLang="ja-JP" sz="2800" dirty="0"/>
          </a:p>
          <a:p>
            <a:pPr>
              <a:defRPr/>
            </a:pPr>
            <a:r>
              <a:rPr lang="ja-JP" altLang="en-US" sz="2800" dirty="0"/>
              <a:t>「Ａさんの差し入れ」を知ったＣさんの気持ちを</a:t>
            </a:r>
            <a:r>
              <a:rPr lang="ja-JP" altLang="ja-JP" sz="2800" dirty="0"/>
              <a:t>考えてみましょう</a:t>
            </a:r>
          </a:p>
        </p:txBody>
      </p:sp>
      <p:pic>
        <p:nvPicPr>
          <p:cNvPr id="11268" name="Picture 6" descr="C:\Users\User\Downloads\ロゴ　グレイ.JPG">
            <a:extLst>
              <a:ext uri="{FF2B5EF4-FFF2-40B4-BE49-F238E27FC236}">
                <a16:creationId xmlns:a16="http://schemas.microsoft.com/office/drawing/2014/main" id="{F6C4AFB3-0310-44EA-9D5E-D12B79A0257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5BC082F5-2869-4029-8B57-F6AE74EB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例えば・・・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D0D7C-DE30-4AA8-B500-AA1491ECA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私も感謝の気持ちを示さないと・・・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差し入れをしていないなんて恥ずかしい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差し入れをしたら優遇してもらえるのでは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失礼な家族だと思われてはいけない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同じようにしないと差別されるかも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差し入れがなければ面会できないのかも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　・・・など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222D2F1-2B3E-420F-BA27-FF567F28B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考えてみよう！②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C4DB756-62D6-49F4-A8DE-3D2B3DD4D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62125"/>
            <a:ext cx="7991475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なぜ、家族は電話をしてきたのでしょうか？</a:t>
            </a:r>
            <a:endParaRPr lang="en-US" altLang="ja-JP" sz="2800" dirty="0"/>
          </a:p>
          <a:p>
            <a:pPr>
              <a:defRPr/>
            </a:pPr>
            <a:r>
              <a:rPr lang="ja-JP" altLang="en-US" sz="2800" dirty="0"/>
              <a:t>「差し入れを頼まれた家族」はどう思ったかを考えてみましょう。</a:t>
            </a:r>
            <a:endParaRPr lang="ja-JP" altLang="ja-JP" sz="2800" dirty="0"/>
          </a:p>
          <a:p>
            <a:pPr>
              <a:defRPr/>
            </a:pPr>
            <a:endParaRPr lang="ja-JP" altLang="ja-JP" sz="2800" dirty="0"/>
          </a:p>
        </p:txBody>
      </p:sp>
      <p:pic>
        <p:nvPicPr>
          <p:cNvPr id="14340" name="Picture 6" descr="C:\Users\User\Downloads\ロゴ　グレイ.JPG">
            <a:extLst>
              <a:ext uri="{FF2B5EF4-FFF2-40B4-BE49-F238E27FC236}">
                <a16:creationId xmlns:a16="http://schemas.microsoft.com/office/drawing/2014/main" id="{9477C59C-55DD-49B5-952D-5A4887E53CE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1">
            <a:extLst>
              <a:ext uri="{FF2B5EF4-FFF2-40B4-BE49-F238E27FC236}">
                <a16:creationId xmlns:a16="http://schemas.microsoft.com/office/drawing/2014/main" id="{2AAC0A13-CB4A-48E7-B131-F4C457BDF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例えば・・・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D0D7C-DE30-4AA8-B500-AA1491ECA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/>
              <a:t>差し入れを持って行かなければ面会できないのだろうか？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母がスタッフに差し入れを強要されているのではないか？</a:t>
            </a:r>
            <a:endParaRPr lang="en-US" altLang="ja-JP" dirty="0"/>
          </a:p>
          <a:p>
            <a:pPr>
              <a:defRPr/>
            </a:pPr>
            <a:r>
              <a:rPr lang="ja-JP" altLang="en-US" dirty="0"/>
              <a:t>決められた利用料は払っているのに、それ以上の負担を強いられては困る</a:t>
            </a:r>
            <a:endParaRPr lang="en-US" altLang="ja-JP" dirty="0"/>
          </a:p>
          <a:p>
            <a:pPr marL="0" indent="0" algn="r">
              <a:buFontTx/>
              <a:buNone/>
              <a:defRPr/>
            </a:pPr>
            <a:r>
              <a:rPr lang="ja-JP" altLang="en-US" dirty="0"/>
              <a:t>　・・・など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DBC655D-49E7-48C4-A5B6-D9087B08A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考えてみよう！③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9EC00D3-E9C6-4E3B-B0A0-095DBBEAD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62125"/>
            <a:ext cx="7991475" cy="4114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ja-JP" altLang="en-US" sz="2800" dirty="0"/>
              <a:t>利用者や家族からの差し入れには</a:t>
            </a:r>
            <a:r>
              <a:rPr lang="ja-JP" altLang="ja-JP" sz="2800" dirty="0"/>
              <a:t>、どのように対応すると</a:t>
            </a:r>
            <a:r>
              <a:rPr lang="ja-JP" altLang="en-US" sz="2800" dirty="0"/>
              <a:t>良いで</a:t>
            </a:r>
            <a:r>
              <a:rPr lang="ja-JP" altLang="ja-JP" sz="2800" dirty="0"/>
              <a:t>しょうか？</a:t>
            </a:r>
            <a:endParaRPr lang="en-US" altLang="ja-JP" sz="2800" dirty="0"/>
          </a:p>
          <a:p>
            <a:pPr>
              <a:defRPr/>
            </a:pPr>
            <a:r>
              <a:rPr lang="ja-JP" altLang="en-US" sz="2800" dirty="0"/>
              <a:t>施設ではどのようなルールを設けていますか？</a:t>
            </a:r>
            <a:endParaRPr lang="en-US" altLang="ja-JP" sz="2800" dirty="0"/>
          </a:p>
          <a:p>
            <a:pPr>
              <a:defRPr/>
            </a:pPr>
            <a:endParaRPr lang="en-US" altLang="ja-JP" sz="2800" dirty="0"/>
          </a:p>
          <a:p>
            <a:pPr>
              <a:defRPr/>
            </a:pPr>
            <a:endParaRPr lang="ja-JP" altLang="ja-JP" sz="2800" dirty="0"/>
          </a:p>
          <a:p>
            <a:pPr>
              <a:defRPr/>
            </a:pPr>
            <a:r>
              <a:rPr lang="ja-JP" altLang="en-US" sz="2800" dirty="0"/>
              <a:t>相手が不快にならない断り方を考えてみましょう。</a:t>
            </a:r>
            <a:endParaRPr lang="ja-JP" altLang="ja-JP" sz="2800" dirty="0"/>
          </a:p>
          <a:p>
            <a:pPr marL="0" indent="0">
              <a:buFontTx/>
              <a:buNone/>
              <a:defRPr/>
            </a:pPr>
            <a:endParaRPr lang="ja-JP" altLang="ja-JP" sz="2800" dirty="0"/>
          </a:p>
        </p:txBody>
      </p:sp>
      <p:pic>
        <p:nvPicPr>
          <p:cNvPr id="17412" name="Picture 6" descr="C:\Users\User\Downloads\ロゴ　グレイ.JPG">
            <a:extLst>
              <a:ext uri="{FF2B5EF4-FFF2-40B4-BE49-F238E27FC236}">
                <a16:creationId xmlns:a16="http://schemas.microsoft.com/office/drawing/2014/main" id="{F09ABDBF-2772-4621-B180-E9060793013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8382</TotalTime>
  <Words>353</Words>
  <PresentationFormat>画面に合わせる (4:3)</PresentationFormat>
  <Paragraphs>55</Paragraphs>
  <Slides>12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Times New Roman</vt:lpstr>
      <vt:lpstr>ＭＳ Ｐゴシック</vt:lpstr>
      <vt:lpstr>Arial</vt:lpstr>
      <vt:lpstr>ＭＳ Ｐ明朝</vt:lpstr>
      <vt:lpstr>ＭＳ ゴシック</vt:lpstr>
      <vt:lpstr>標準デザイン</vt:lpstr>
      <vt:lpstr>接遇／マナー研修</vt:lpstr>
      <vt:lpstr>この研修で気づいて欲しいこと</vt:lpstr>
      <vt:lpstr>事例</vt:lpstr>
      <vt:lpstr>事例</vt:lpstr>
      <vt:lpstr>考えてみよう！①</vt:lpstr>
      <vt:lpstr>例えば・・・</vt:lpstr>
      <vt:lpstr>考えてみよう！②</vt:lpstr>
      <vt:lpstr>例えば・・・</vt:lpstr>
      <vt:lpstr>考えてみよう！③</vt:lpstr>
      <vt:lpstr>実践ポイント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2018-05-10T05:57:16Z</dcterms:created>
  <dcterms:modified xsi:type="dcterms:W3CDTF">2018-12-20T07:11:16Z</dcterms:modified>
</cp:coreProperties>
</file>