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98" r:id="rId4"/>
    <p:sldId id="325" r:id="rId5"/>
    <p:sldId id="328" r:id="rId6"/>
    <p:sldId id="326" r:id="rId7"/>
    <p:sldId id="332" r:id="rId8"/>
    <p:sldId id="327" r:id="rId9"/>
    <p:sldId id="330" r:id="rId10"/>
    <p:sldId id="323" r:id="rId11"/>
    <p:sldId id="331" r:id="rId1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0929"/>
  </p:normalViewPr>
  <p:slideViewPr>
    <p:cSldViewPr>
      <p:cViewPr varScale="1">
        <p:scale>
          <a:sx n="99" d="100"/>
          <a:sy n="99" d="100"/>
        </p:scale>
        <p:origin x="7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0014EFD-424C-40B5-8DC6-BDDD0CE7F8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6F5585F-DABD-4367-A6C5-8B31EF1C44E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BB710E3-AC0F-4AFC-A2FC-51969E604DF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615357DF-7137-41E1-80E3-29B3456AD7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53BAD5FF-90AF-4396-856A-1CD01DB00D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BFB8D527-FCC6-4A34-AFC2-A143533092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7E7C3D-7E42-41A7-A46B-56F6DF122B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2E0D7E3-AB8A-46E4-84C3-E5F8E17E3B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E58338F8-5782-45C3-AF85-A298FEE0883C}" type="slidenum">
              <a:rPr lang="en-US" altLang="ja-JP" sz="1200" smtClean="0"/>
              <a:pPr/>
              <a:t>1</a:t>
            </a:fld>
            <a:endParaRPr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F4A5D2A-9F45-455E-A0DA-BD461DC1C6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2F9E4B8-125B-4315-A1B7-7C6FC5099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5B8BF1-6E8C-4C6B-89A9-B60020B5FA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97B96EF-50C4-4561-BAAA-059C020D818A}" type="slidenum">
              <a:rPr lang="en-US" altLang="ja-JP" sz="1200" smtClean="0"/>
              <a:pPr/>
              <a:t>2</a:t>
            </a:fld>
            <a:endParaRPr lang="en-US" altLang="ja-JP" sz="1200"/>
          </a:p>
        </p:txBody>
      </p:sp>
      <p:sp>
        <p:nvSpPr>
          <p:cNvPr id="6147" name="Rectangle 1026">
            <a:extLst>
              <a:ext uri="{FF2B5EF4-FFF2-40B4-BE49-F238E27FC236}">
                <a16:creationId xmlns:a16="http://schemas.microsoft.com/office/drawing/2014/main" id="{D15BB9CA-90CA-46FF-BC7B-6E02BF7454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0FA0F51F-8507-4190-9945-F32A87A58B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>
            <a:extLst>
              <a:ext uri="{FF2B5EF4-FFF2-40B4-BE49-F238E27FC236}">
                <a16:creationId xmlns:a16="http://schemas.microsoft.com/office/drawing/2014/main" id="{E073D637-2464-4297-A63F-B413FCBDF2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ノート プレースホルダー 2">
            <a:extLst>
              <a:ext uri="{FF2B5EF4-FFF2-40B4-BE49-F238E27FC236}">
                <a16:creationId xmlns:a16="http://schemas.microsoft.com/office/drawing/2014/main" id="{58ECCD73-C076-4D26-B130-390B97B0A3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8196" name="スライド番号プレースホルダー 3">
            <a:extLst>
              <a:ext uri="{FF2B5EF4-FFF2-40B4-BE49-F238E27FC236}">
                <a16:creationId xmlns:a16="http://schemas.microsoft.com/office/drawing/2014/main" id="{AED37E53-F7E2-432B-9E8B-FF4E35A29C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B95313E-CF2C-4D0B-AB74-6C9B5722F2A2}" type="slidenum">
              <a:rPr lang="en-US" altLang="ja-JP" sz="1200" smtClean="0"/>
              <a:pPr/>
              <a:t>3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>
            <a:extLst>
              <a:ext uri="{FF2B5EF4-FFF2-40B4-BE49-F238E27FC236}">
                <a16:creationId xmlns:a16="http://schemas.microsoft.com/office/drawing/2014/main" id="{F702E847-B0FD-4267-AA91-4A507253F4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ノート プレースホルダー 2">
            <a:extLst>
              <a:ext uri="{FF2B5EF4-FFF2-40B4-BE49-F238E27FC236}">
                <a16:creationId xmlns:a16="http://schemas.microsoft.com/office/drawing/2014/main" id="{C2CD2BA2-5673-4385-A078-CE75E7522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0244" name="スライド番号プレースホルダー 3">
            <a:extLst>
              <a:ext uri="{FF2B5EF4-FFF2-40B4-BE49-F238E27FC236}">
                <a16:creationId xmlns:a16="http://schemas.microsoft.com/office/drawing/2014/main" id="{BE2EC506-4242-466D-B6FF-94C9B9C798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3145E99-4B11-4997-98A2-B7952E93A7AD}" type="slidenum">
              <a:rPr lang="en-US" altLang="ja-JP" sz="1200" smtClean="0"/>
              <a:pPr/>
              <a:t>4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ー 1">
            <a:extLst>
              <a:ext uri="{FF2B5EF4-FFF2-40B4-BE49-F238E27FC236}">
                <a16:creationId xmlns:a16="http://schemas.microsoft.com/office/drawing/2014/main" id="{36013252-461F-4746-B3E3-641D509FC2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ノート プレースホルダー 2">
            <a:extLst>
              <a:ext uri="{FF2B5EF4-FFF2-40B4-BE49-F238E27FC236}">
                <a16:creationId xmlns:a16="http://schemas.microsoft.com/office/drawing/2014/main" id="{73C90834-5E9B-4E9B-8F36-C4095FAAA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3316" name="スライド番号プレースホルダー 3">
            <a:extLst>
              <a:ext uri="{FF2B5EF4-FFF2-40B4-BE49-F238E27FC236}">
                <a16:creationId xmlns:a16="http://schemas.microsoft.com/office/drawing/2014/main" id="{846CBDBD-D41D-4F7D-B380-32947A0ABC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96E362A-BA25-4FE0-9C8D-0073EF94503F}" type="slidenum">
              <a:rPr lang="en-US" altLang="ja-JP" sz="1200" smtClean="0"/>
              <a:pPr/>
              <a:t>6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ー 1">
            <a:extLst>
              <a:ext uri="{FF2B5EF4-FFF2-40B4-BE49-F238E27FC236}">
                <a16:creationId xmlns:a16="http://schemas.microsoft.com/office/drawing/2014/main" id="{43FE9872-E5E6-4E6B-AD5A-0266424593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ノート プレースホルダー 2">
            <a:extLst>
              <a:ext uri="{FF2B5EF4-FFF2-40B4-BE49-F238E27FC236}">
                <a16:creationId xmlns:a16="http://schemas.microsoft.com/office/drawing/2014/main" id="{9D497B46-D54B-4E94-B300-47614E7080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6388" name="スライド番号プレースホルダー 3">
            <a:extLst>
              <a:ext uri="{FF2B5EF4-FFF2-40B4-BE49-F238E27FC236}">
                <a16:creationId xmlns:a16="http://schemas.microsoft.com/office/drawing/2014/main" id="{CA73D3BC-33E6-4BD5-B195-9C91B59D2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0C57027-D093-4DB9-896A-3E945C786CB6}" type="slidenum">
              <a:rPr lang="en-US" altLang="ja-JP" sz="1200" smtClean="0"/>
              <a:pPr/>
              <a:t>8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ー 1">
            <a:extLst>
              <a:ext uri="{FF2B5EF4-FFF2-40B4-BE49-F238E27FC236}">
                <a16:creationId xmlns:a16="http://schemas.microsoft.com/office/drawing/2014/main" id="{E68B0F10-B203-47EE-BD3E-BDB4418ED9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ノート プレースホルダー 2">
            <a:extLst>
              <a:ext uri="{FF2B5EF4-FFF2-40B4-BE49-F238E27FC236}">
                <a16:creationId xmlns:a16="http://schemas.microsoft.com/office/drawing/2014/main" id="{A6C3C89A-4C71-458D-ABA4-A8B2A03D2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9460" name="スライド番号プレースホルダー 3">
            <a:extLst>
              <a:ext uri="{FF2B5EF4-FFF2-40B4-BE49-F238E27FC236}">
                <a16:creationId xmlns:a16="http://schemas.microsoft.com/office/drawing/2014/main" id="{50785458-6340-471C-96B3-6BAD36C4DD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E140003-714F-4A5F-B1F2-B0B424034525}" type="slidenum">
              <a:rPr lang="en-US" altLang="ja-JP" sz="1200" smtClean="0"/>
              <a:pPr/>
              <a:t>10</a:t>
            </a:fld>
            <a:endParaRPr lang="en-US" altLang="ja-JP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CC093C-EE88-4CF5-B28D-B64F220E5E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5D19AC-B06F-424B-80D0-3E2430BCA6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CD66BA-CF30-4A9E-8EB7-0400251529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F1C86-2F9C-465D-B079-2A9047DE6A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406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6B029B-9C02-4FCC-B66A-96C5E8ED1C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90B8F4-9946-4037-9D89-8E0DC84645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6CE32C-C016-49AA-AF49-ACE43BA764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41069-C0F0-44BE-8249-D89DFE7B97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541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20DD58-DAB3-4411-A8C2-FA9616571B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63FE23-823A-471C-9256-0A5E6AE158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0AC22C-45F2-4149-ADCC-50726317BF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11EE-F21B-4E72-827A-8375407086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393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D010E6-1FE7-4CEB-B932-329B66E42B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135D7-58A5-46A9-98F2-D081BFF55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065124-5A9C-468D-8CA5-42D29CB1CB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87448-3CB5-4922-AFA9-EFAE3944D8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114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82B410-5ECC-4E59-9DE9-5527AF3372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54B6F1-297A-41C6-92E7-6E78AEE0AC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30EE7C-0B76-4245-931A-A9CA9E94B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C7F09-C57F-433A-BE38-A97D864CE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704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8D959-7BBF-4F4C-8A88-C3499A17B0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8646E6-0152-48AE-AA31-A5DA2179E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680A31-3927-4FB4-B7F4-57557ACE3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9D462-56AA-4A03-A358-3057E9564A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607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AE0D51A-3D47-4B2E-98FE-722D821C26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A736225-6CBE-4220-9D39-7938A40947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CA849DA-11AB-46FE-98E2-C39F9B488F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AFC2A-C311-470F-A0B3-BEDA8AEAB4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4186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519D73F-FB24-45A1-BD0F-953A47EB3F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B9B71A4-62E9-45A0-8D2D-80086195E0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185C37-CD17-4202-9C4B-C365F49AD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4154E-F866-455A-B0E2-63995D603B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255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397A2CF-B8A5-42D6-A9A6-C7BB15AC81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C9A6BA-2168-4F99-9C06-36D1B4CB9F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5B9360B-639B-4804-8BC2-83CE98D8FC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1D60-0D6B-4FCD-B8BF-C53CB23811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226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/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A4DF09-5568-48EA-AF7D-AC89534F1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2D4B88-F13A-4939-B5BB-797A9DC641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CB3D47-24EB-486A-8CB5-0F8A984442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771C2-C5FF-4C10-AB73-335DC361B8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149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72F17D-B599-435A-9768-D41134030B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98229-092B-40C9-9616-47F723AEE6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53DBFF-0FEF-4B2C-95A7-7A0BED0D96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6C619-147F-4584-B0B6-D6C8C36515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797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FDB3AFA-C7A7-4E3B-86EB-1CD24C9A8B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9291F9-BE93-4966-8EBA-569D0A7EE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2D2BBB-AAB5-4612-AB04-5C8B7E0C9C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2FDA520-4692-498F-9287-1A2D16CA40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67CF996-703E-46A4-B8FF-2ADB3E595D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6DC4B2B-E7ED-409A-8E82-1EAC80B103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034F6E2-D89D-4579-B2E0-09303E3E6E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ja-JP" altLang="en-US" sz="4400">
                <a:solidFill>
                  <a:srgbClr val="000000"/>
                </a:solidFill>
              </a:rPr>
              <a:t>接遇／マナー研修</a:t>
            </a:r>
            <a:endParaRPr lang="ja-JP" altLang="en-US" sz="440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410C40D-1546-4ACB-9910-EB2730982A1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ja-JP" altLang="en-US" sz="3200"/>
              <a:t> ～電話応対～</a:t>
            </a:r>
          </a:p>
        </p:txBody>
      </p:sp>
      <p:pic>
        <p:nvPicPr>
          <p:cNvPr id="3076" name="Picture 6" descr="C:\Users\User\Downloads\ロゴ　グレイ.JPG">
            <a:extLst>
              <a:ext uri="{FF2B5EF4-FFF2-40B4-BE49-F238E27FC236}">
                <a16:creationId xmlns:a16="http://schemas.microsoft.com/office/drawing/2014/main" id="{4FF3CAEA-9E60-439B-ACEC-028A72AF9B1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>
            <a:extLst>
              <a:ext uri="{FF2B5EF4-FFF2-40B4-BE49-F238E27FC236}">
                <a16:creationId xmlns:a16="http://schemas.microsoft.com/office/drawing/2014/main" id="{F498FE3F-2043-421A-BB72-0100269E8E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8435" name="コンテンツ プレースホルダー 2">
            <a:extLst>
              <a:ext uri="{FF2B5EF4-FFF2-40B4-BE49-F238E27FC236}">
                <a16:creationId xmlns:a16="http://schemas.microsoft.com/office/drawing/2014/main" id="{29584FDF-9176-4EF3-BA7C-CD282C545D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ja-JP" altLang="en-US" sz="5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</p:txBody>
      </p:sp>
      <p:pic>
        <p:nvPicPr>
          <p:cNvPr id="18436" name="Picture 6" descr="C:\Users\User\Downloads\ロゴ　グレイ.JPG">
            <a:extLst>
              <a:ext uri="{FF2B5EF4-FFF2-40B4-BE49-F238E27FC236}">
                <a16:creationId xmlns:a16="http://schemas.microsoft.com/office/drawing/2014/main" id="{16E4C179-6D2A-4C06-ABD2-4B54A35335C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1">
            <a:extLst>
              <a:ext uri="{FF2B5EF4-FFF2-40B4-BE49-F238E27FC236}">
                <a16:creationId xmlns:a16="http://schemas.microsoft.com/office/drawing/2014/main" id="{FC0398B2-AF70-4F7A-82EC-5D05831F86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0483" name="コンテンツ プレースホルダー 2">
            <a:extLst>
              <a:ext uri="{FF2B5EF4-FFF2-40B4-BE49-F238E27FC236}">
                <a16:creationId xmlns:a16="http://schemas.microsoft.com/office/drawing/2014/main" id="{83D56D51-F21A-4DD1-BE0F-86070D9A91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ja-JP"/>
              <a:t>【</a:t>
            </a:r>
            <a:r>
              <a:rPr lang="ja-JP" altLang="en-US"/>
              <a:t>教材監修</a:t>
            </a:r>
            <a:r>
              <a:rPr lang="en-US" altLang="ja-JP"/>
              <a:t>】</a:t>
            </a:r>
          </a:p>
          <a:p>
            <a:pPr marL="0" indent="0">
              <a:buFontTx/>
              <a:buNone/>
            </a:pPr>
            <a:r>
              <a:rPr lang="en-US" altLang="ja-JP"/>
              <a:t>HOT</a:t>
            </a:r>
            <a:r>
              <a:rPr lang="ja-JP" altLang="en-US"/>
              <a:t>システム株式会社　代表取締役</a:t>
            </a:r>
            <a:endParaRPr lang="en-US" altLang="ja-JP"/>
          </a:p>
          <a:p>
            <a:pPr marL="0" indent="0">
              <a:buFontTx/>
              <a:buNone/>
            </a:pPr>
            <a:r>
              <a:rPr lang="ja-JP" altLang="en-US"/>
              <a:t>介護人材コンサルタント　蜂谷英津子</a:t>
            </a:r>
          </a:p>
        </p:txBody>
      </p:sp>
      <p:pic>
        <p:nvPicPr>
          <p:cNvPr id="20484" name="Picture 6" descr="C:\Users\User\Downloads\ロゴ　グレイ.JPG">
            <a:extLst>
              <a:ext uri="{FF2B5EF4-FFF2-40B4-BE49-F238E27FC236}">
                <a16:creationId xmlns:a16="http://schemas.microsoft.com/office/drawing/2014/main" id="{F575CF68-3AFD-4F6A-8F0A-D28D3985FCC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F66DA28-5545-4FF5-8FE2-D0E4263F3E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この研修で気づいて欲しいこと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8FBEE74-7CE9-4907-94FB-CEFDF16BC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電話応対の不備は、不安やトラブルの種になりやすい</a:t>
            </a:r>
            <a:endParaRPr lang="en-US" altLang="ja-JP" dirty="0"/>
          </a:p>
          <a:p>
            <a:r>
              <a:rPr lang="ja-JP" altLang="en-US" dirty="0"/>
              <a:t>詐欺やストーカーなど、悪意のある電話がかかってくることもある</a:t>
            </a:r>
            <a:endParaRPr lang="en-US" altLang="ja-JP" dirty="0"/>
          </a:p>
          <a:p>
            <a:r>
              <a:rPr lang="ja-JP" altLang="en-US" dirty="0"/>
              <a:t>電話をかける際には、自分から名乗ることで相手の負担は減る</a:t>
            </a:r>
            <a:endParaRPr lang="en-US" altLang="ja-JP" dirty="0"/>
          </a:p>
          <a:p>
            <a:endParaRPr lang="ja-JP" altLang="ja-JP" dirty="0"/>
          </a:p>
          <a:p>
            <a:pPr eaLnBrk="1" hangingPunct="1">
              <a:buFontTx/>
              <a:buNone/>
            </a:pPr>
            <a:endParaRPr lang="en-US" altLang="ja-JP" dirty="0"/>
          </a:p>
        </p:txBody>
      </p:sp>
      <p:pic>
        <p:nvPicPr>
          <p:cNvPr id="5124" name="Picture 6" descr="C:\Users\User\Downloads\ロゴ　グレイ.JPG">
            <a:extLst>
              <a:ext uri="{FF2B5EF4-FFF2-40B4-BE49-F238E27FC236}">
                <a16:creationId xmlns:a16="http://schemas.microsoft.com/office/drawing/2014/main" id="{F656907D-1FEA-4B64-9D91-A85D56E4B2AC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FDA160E-C6F9-474F-9356-B2BCD2ACA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事例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62F73F5-DE19-450C-8A33-48C4A29386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1700" y="1762125"/>
            <a:ext cx="741521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2800"/>
              <a:t>　１６時ころ、事務所で記録作業をしていたスタッフＡが電話に出ると、「Ｂさんはいますか？」と言われました。</a:t>
            </a:r>
            <a:endParaRPr lang="en-US" altLang="ja-JP" sz="2800"/>
          </a:p>
          <a:p>
            <a:pPr marL="0" indent="0">
              <a:buFontTx/>
              <a:buNone/>
            </a:pPr>
            <a:r>
              <a:rPr lang="ja-JP" altLang="en-US" sz="2800"/>
              <a:t>　スタッフＡは「少しお待ちください」と言ってスタッフＢの勤務スケジュールを確認すると、今日は夜勤の予定でした。</a:t>
            </a:r>
            <a:endParaRPr lang="en-US" altLang="ja-JP" sz="2800"/>
          </a:p>
          <a:p>
            <a:pPr marL="0" indent="0">
              <a:buFontTx/>
              <a:buNone/>
            </a:pPr>
            <a:r>
              <a:rPr lang="ja-JP" altLang="en-US" sz="2800"/>
              <a:t>　そこで、「Ｂは今日夜勤の予定なので、もう少しで来ると思います」と伝えると、相手は「わかりました」と言って電話を切りました。</a:t>
            </a:r>
            <a:endParaRPr lang="en-US" altLang="ja-JP" sz="2800"/>
          </a:p>
        </p:txBody>
      </p:sp>
      <p:pic>
        <p:nvPicPr>
          <p:cNvPr id="7172" name="Picture 6" descr="C:\Users\User\Downloads\ロゴ　グレイ.JPG">
            <a:extLst>
              <a:ext uri="{FF2B5EF4-FFF2-40B4-BE49-F238E27FC236}">
                <a16:creationId xmlns:a16="http://schemas.microsoft.com/office/drawing/2014/main" id="{B89E1BCC-5883-4771-9E92-E8AB4115C58D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3D10F5B-3B11-4AD1-AB01-A37E4B0C80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考えてみよう！①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FB318C4-3BE5-4972-B8A6-7C78331E68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1700" y="1762125"/>
            <a:ext cx="7415213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ja-JP" altLang="en-US" sz="2800" dirty="0"/>
              <a:t>この電話応対にはいくつか間違いがあります。</a:t>
            </a:r>
            <a:endParaRPr lang="en-US" altLang="ja-JP" sz="2800" dirty="0"/>
          </a:p>
          <a:p>
            <a:pPr>
              <a:defRPr/>
            </a:pPr>
            <a:r>
              <a:rPr lang="ja-JP" altLang="en-US" sz="2800" dirty="0"/>
              <a:t>思いつくものを挙げてみましょう。</a:t>
            </a:r>
            <a:endParaRPr lang="en-US" altLang="ja-JP" sz="2800" dirty="0"/>
          </a:p>
        </p:txBody>
      </p:sp>
      <p:pic>
        <p:nvPicPr>
          <p:cNvPr id="9220" name="Picture 6" descr="C:\Users\User\Downloads\ロゴ　グレイ.JPG">
            <a:extLst>
              <a:ext uri="{FF2B5EF4-FFF2-40B4-BE49-F238E27FC236}">
                <a16:creationId xmlns:a16="http://schemas.microsoft.com/office/drawing/2014/main" id="{41E8A668-72F5-4924-B716-0AAF535652A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>
            <a:extLst>
              <a:ext uri="{FF2B5EF4-FFF2-40B4-BE49-F238E27FC236}">
                <a16:creationId xmlns:a16="http://schemas.microsoft.com/office/drawing/2014/main" id="{D266D885-DFA2-44AF-A201-2F6C70FB6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例えば・・・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4D0D7C-DE30-4AA8-B500-AA1491ECA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相手が誰かを確認していない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Ｂさん＝スタッフＢと決めつけている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Ｂさんの所在を聞く理由を確認せず、相手に情報を伝えている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この後どうしたらよいのか、相手の希望を確認していない</a:t>
            </a:r>
            <a:endParaRPr lang="en-US" altLang="ja-JP" dirty="0"/>
          </a:p>
          <a:p>
            <a:pPr marL="0" indent="0" algn="r">
              <a:buFontTx/>
              <a:buNone/>
              <a:defRPr/>
            </a:pPr>
            <a:r>
              <a:rPr lang="ja-JP" altLang="en-US" dirty="0"/>
              <a:t>・・・など</a:t>
            </a:r>
          </a:p>
        </p:txBody>
      </p:sp>
      <p:pic>
        <p:nvPicPr>
          <p:cNvPr id="11268" name="Picture 6" descr="C:\Users\User\Downloads\ロゴ　グレイ.JPG">
            <a:extLst>
              <a:ext uri="{FF2B5EF4-FFF2-40B4-BE49-F238E27FC236}">
                <a16:creationId xmlns:a16="http://schemas.microsoft.com/office/drawing/2014/main" id="{CE4FABF6-5150-46D8-8532-A0C2EA42BB7B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B0EB0A6-61EE-46C1-BDE1-3920A87D74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考えてみよう！②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C4DB756-62D6-49F4-A8DE-3D2B3DD4D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62125"/>
            <a:ext cx="7991475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ja-JP" altLang="en-US" sz="2800" dirty="0"/>
              <a:t>このケースでは、どのような電話応対が望ましいでしょうか？</a:t>
            </a:r>
            <a:endParaRPr lang="en-US" altLang="ja-JP" sz="2800" dirty="0"/>
          </a:p>
          <a:p>
            <a:pPr>
              <a:defRPr/>
            </a:pPr>
            <a:r>
              <a:rPr lang="ja-JP" altLang="en-US" sz="2800" dirty="0"/>
              <a:t>「Ｂさんはいますか？」への返答を具体的に考えてみましょう。</a:t>
            </a:r>
            <a:endParaRPr lang="ja-JP" altLang="ja-JP" sz="2800" dirty="0"/>
          </a:p>
          <a:p>
            <a:pPr>
              <a:defRPr/>
            </a:pPr>
            <a:endParaRPr lang="ja-JP" altLang="ja-JP" sz="2800" dirty="0"/>
          </a:p>
        </p:txBody>
      </p:sp>
      <p:pic>
        <p:nvPicPr>
          <p:cNvPr id="12292" name="Picture 6" descr="C:\Users\User\Downloads\ロゴ　グレイ.JPG">
            <a:extLst>
              <a:ext uri="{FF2B5EF4-FFF2-40B4-BE49-F238E27FC236}">
                <a16:creationId xmlns:a16="http://schemas.microsoft.com/office/drawing/2014/main" id="{0E5F2E5D-EBF4-4B77-A04B-460628E6F91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65A90550-CDB3-4418-B09B-AD6D5B589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例えば・・・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4D0D7C-DE30-4AA8-B500-AA1491ECA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「失礼ですが、どちら様でしょうか？」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「どのようなご用件でしょうか？」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「間違いがあるといけませんので、Ｂさんのフルネームをお願い致します」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「確認して折り返しお電話いたしますので、お名前とご連絡先を教えて下さい」</a:t>
            </a:r>
            <a:endParaRPr lang="en-US" altLang="ja-JP" dirty="0"/>
          </a:p>
          <a:p>
            <a:pPr marL="0" indent="0" algn="r">
              <a:buFontTx/>
              <a:buNone/>
              <a:defRPr/>
            </a:pPr>
            <a:r>
              <a:rPr lang="ja-JP" altLang="en-US" dirty="0"/>
              <a:t>　・・・など</a:t>
            </a:r>
          </a:p>
        </p:txBody>
      </p:sp>
      <p:pic>
        <p:nvPicPr>
          <p:cNvPr id="14340" name="Picture 6" descr="C:\Users\User\Downloads\ロゴ　グレイ.JPG">
            <a:extLst>
              <a:ext uri="{FF2B5EF4-FFF2-40B4-BE49-F238E27FC236}">
                <a16:creationId xmlns:a16="http://schemas.microsoft.com/office/drawing/2014/main" id="{1D39D2E3-5081-4AA6-BDD8-9428ED5C2FB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4EDDC9C-5A15-456E-B18B-B100D8B1CB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考えてみよう！③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9EC00D3-E9C6-4E3B-B0A0-095DBBEAD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62125"/>
            <a:ext cx="7991475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ja-JP" altLang="en-US" sz="2800" dirty="0"/>
              <a:t>誰かわからない相手に対し、自分の勤務情報を伝えられたスタッフＢの気持ちを考えてみましょう。</a:t>
            </a:r>
            <a:endParaRPr lang="en-US" altLang="ja-JP" sz="2800" dirty="0"/>
          </a:p>
          <a:p>
            <a:pPr marL="0" indent="0">
              <a:buFontTx/>
              <a:buNone/>
              <a:defRPr/>
            </a:pPr>
            <a:endParaRPr lang="ja-JP" altLang="ja-JP" sz="2800" dirty="0"/>
          </a:p>
          <a:p>
            <a:pPr>
              <a:defRPr/>
            </a:pPr>
            <a:endParaRPr lang="en-US" altLang="ja-JP" sz="2800" dirty="0"/>
          </a:p>
          <a:p>
            <a:pPr>
              <a:defRPr/>
            </a:pPr>
            <a:endParaRPr lang="ja-JP" altLang="ja-JP" sz="2800" dirty="0"/>
          </a:p>
          <a:p>
            <a:pPr marL="0" indent="0">
              <a:buFontTx/>
              <a:buNone/>
              <a:defRPr/>
            </a:pPr>
            <a:endParaRPr lang="ja-JP" altLang="ja-JP" sz="2800" dirty="0"/>
          </a:p>
        </p:txBody>
      </p:sp>
      <p:pic>
        <p:nvPicPr>
          <p:cNvPr id="15364" name="Picture 6" descr="C:\Users\User\Downloads\ロゴ　グレイ.JPG">
            <a:extLst>
              <a:ext uri="{FF2B5EF4-FFF2-40B4-BE49-F238E27FC236}">
                <a16:creationId xmlns:a16="http://schemas.microsoft.com/office/drawing/2014/main" id="{50424F17-5775-4970-9ED0-AD5573558B09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DF2001A3-FEE3-4C3B-8E48-9E2B28D9A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実践ポイント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5432FF-F3B1-48F2-8983-BF4A54F56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電話をかけてきた相手の名前と連絡先は必ず聞く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取り次ぐ際には要件も確認する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不用意に個人情報を伝えない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取り次ぎ相手が不在の場合、折り返し連絡の要、不要を確認する</a:t>
            </a:r>
            <a:endParaRPr lang="en-US" altLang="ja-JP" dirty="0"/>
          </a:p>
          <a:p>
            <a:pPr marL="0" indent="0" algn="r">
              <a:buFontTx/>
              <a:buNone/>
              <a:defRPr/>
            </a:pPr>
            <a:r>
              <a:rPr lang="ja-JP" altLang="en-US" dirty="0"/>
              <a:t>・・・など</a:t>
            </a:r>
          </a:p>
        </p:txBody>
      </p:sp>
      <p:pic>
        <p:nvPicPr>
          <p:cNvPr id="17412" name="Picture 6" descr="C:\Users\User\Downloads\ロゴ　グレイ.JPG">
            <a:extLst>
              <a:ext uri="{FF2B5EF4-FFF2-40B4-BE49-F238E27FC236}">
                <a16:creationId xmlns:a16="http://schemas.microsoft.com/office/drawing/2014/main" id="{112F3D1F-5386-4174-A0A3-684258069C7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8792</TotalTime>
  <Words>320</Words>
  <PresentationFormat>画面に合わせる (4:3)</PresentationFormat>
  <Paragraphs>49</Paragraphs>
  <Slides>11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Times New Roman</vt:lpstr>
      <vt:lpstr>ＭＳ Ｐゴシック</vt:lpstr>
      <vt:lpstr>Arial</vt:lpstr>
      <vt:lpstr>ＭＳ Ｐ明朝</vt:lpstr>
      <vt:lpstr>ＭＳ ゴシック</vt:lpstr>
      <vt:lpstr>標準デザイン</vt:lpstr>
      <vt:lpstr>接遇／マナー研修</vt:lpstr>
      <vt:lpstr>この研修で気づいて欲しいこと</vt:lpstr>
      <vt:lpstr>事例</vt:lpstr>
      <vt:lpstr>考えてみよう！①</vt:lpstr>
      <vt:lpstr>例えば・・・</vt:lpstr>
      <vt:lpstr>考えてみよう！②</vt:lpstr>
      <vt:lpstr>例えば・・・</vt:lpstr>
      <vt:lpstr>考えてみよう！③</vt:lpstr>
      <vt:lpstr>実践ポイント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2018-05-10T05:57:16Z</dcterms:created>
  <dcterms:modified xsi:type="dcterms:W3CDTF">2018-12-20T07:09:30Z</dcterms:modified>
</cp:coreProperties>
</file>