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4" r:id="rId2"/>
    <p:sldId id="256" r:id="rId3"/>
    <p:sldId id="257" r:id="rId4"/>
    <p:sldId id="258" r:id="rId5"/>
    <p:sldId id="259" r:id="rId6"/>
    <p:sldId id="260" r:id="rId7"/>
    <p:sldId id="261" r:id="rId8"/>
    <p:sldId id="263" r:id="rId9"/>
    <p:sldId id="262"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9" d="100"/>
          <a:sy n="79" d="100"/>
        </p:scale>
        <p:origin x="625"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26736F-9759-43F5-A80D-0153E2D34F2A}" type="datetimeFigureOut">
              <a:rPr kumimoji="1" lang="ja-JP" altLang="en-US" smtClean="0"/>
              <a:t>2018/12/25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DA6841-EADC-4588-91D1-DE1846917CCA}" type="slidenum">
              <a:rPr kumimoji="1" lang="ja-JP" altLang="en-US" smtClean="0"/>
              <a:t>‹#›</a:t>
            </a:fld>
            <a:endParaRPr kumimoji="1" lang="ja-JP" altLang="en-US"/>
          </a:p>
        </p:txBody>
      </p:sp>
    </p:spTree>
    <p:extLst>
      <p:ext uri="{BB962C8B-B14F-4D97-AF65-F5344CB8AC3E}">
        <p14:creationId xmlns:p14="http://schemas.microsoft.com/office/powerpoint/2010/main" val="12934354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a:t>
            </a:fld>
            <a:endParaRPr kumimoji="1" lang="ja-JP" altLang="en-US"/>
          </a:p>
        </p:txBody>
      </p:sp>
    </p:spTree>
    <p:extLst>
      <p:ext uri="{BB962C8B-B14F-4D97-AF65-F5344CB8AC3E}">
        <p14:creationId xmlns:p14="http://schemas.microsoft.com/office/powerpoint/2010/main" val="1561275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5DA6841-EADC-4588-91D1-DE1846917CCA}" type="slidenum">
              <a:rPr kumimoji="1" lang="ja-JP" altLang="en-US" smtClean="0"/>
              <a:t>2</a:t>
            </a:fld>
            <a:endParaRPr kumimoji="1" lang="ja-JP" altLang="en-US"/>
          </a:p>
        </p:txBody>
      </p:sp>
    </p:spTree>
    <p:extLst>
      <p:ext uri="{BB962C8B-B14F-4D97-AF65-F5344CB8AC3E}">
        <p14:creationId xmlns:p14="http://schemas.microsoft.com/office/powerpoint/2010/main" val="461650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5DA6841-EADC-4588-91D1-DE1846917CCA}" type="slidenum">
              <a:rPr kumimoji="1" lang="ja-JP" altLang="en-US" smtClean="0"/>
              <a:t>3</a:t>
            </a:fld>
            <a:endParaRPr kumimoji="1" lang="ja-JP" altLang="en-US"/>
          </a:p>
        </p:txBody>
      </p:sp>
    </p:spTree>
    <p:extLst>
      <p:ext uri="{BB962C8B-B14F-4D97-AF65-F5344CB8AC3E}">
        <p14:creationId xmlns:p14="http://schemas.microsoft.com/office/powerpoint/2010/main" val="2766748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4</a:t>
            </a:fld>
            <a:endParaRPr kumimoji="1" lang="ja-JP" altLang="en-US"/>
          </a:p>
        </p:txBody>
      </p:sp>
    </p:spTree>
    <p:extLst>
      <p:ext uri="{BB962C8B-B14F-4D97-AF65-F5344CB8AC3E}">
        <p14:creationId xmlns:p14="http://schemas.microsoft.com/office/powerpoint/2010/main" val="304576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5DA6841-EADC-4588-91D1-DE1846917CCA}" type="slidenum">
              <a:rPr kumimoji="1" lang="ja-JP" altLang="en-US" smtClean="0"/>
              <a:t>5</a:t>
            </a:fld>
            <a:endParaRPr kumimoji="1" lang="ja-JP" altLang="en-US"/>
          </a:p>
        </p:txBody>
      </p:sp>
    </p:spTree>
    <p:extLst>
      <p:ext uri="{BB962C8B-B14F-4D97-AF65-F5344CB8AC3E}">
        <p14:creationId xmlns:p14="http://schemas.microsoft.com/office/powerpoint/2010/main" val="3015711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6</a:t>
            </a:fld>
            <a:endParaRPr kumimoji="1" lang="ja-JP" altLang="en-US"/>
          </a:p>
        </p:txBody>
      </p:sp>
    </p:spTree>
    <p:extLst>
      <p:ext uri="{BB962C8B-B14F-4D97-AF65-F5344CB8AC3E}">
        <p14:creationId xmlns:p14="http://schemas.microsoft.com/office/powerpoint/2010/main" val="387378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7</a:t>
            </a:fld>
            <a:endParaRPr kumimoji="1" lang="ja-JP" altLang="en-US"/>
          </a:p>
        </p:txBody>
      </p:sp>
    </p:spTree>
    <p:extLst>
      <p:ext uri="{BB962C8B-B14F-4D97-AF65-F5344CB8AC3E}">
        <p14:creationId xmlns:p14="http://schemas.microsoft.com/office/powerpoint/2010/main" val="1716585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8</a:t>
            </a:fld>
            <a:endParaRPr kumimoji="1" lang="ja-JP" altLang="en-US"/>
          </a:p>
        </p:txBody>
      </p:sp>
    </p:spTree>
    <p:extLst>
      <p:ext uri="{BB962C8B-B14F-4D97-AF65-F5344CB8AC3E}">
        <p14:creationId xmlns:p14="http://schemas.microsoft.com/office/powerpoint/2010/main" val="2415507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9</a:t>
            </a:fld>
            <a:endParaRPr kumimoji="1" lang="ja-JP" altLang="en-US"/>
          </a:p>
        </p:txBody>
      </p:sp>
    </p:spTree>
    <p:extLst>
      <p:ext uri="{BB962C8B-B14F-4D97-AF65-F5344CB8AC3E}">
        <p14:creationId xmlns:p14="http://schemas.microsoft.com/office/powerpoint/2010/main" val="2808966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E8D0F6-A97B-4FCD-A743-EB97CF533E1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D0DB3A0-A6DC-4814-A4E2-D61255178B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A672B54-C130-4E69-830E-F1741A73D87F}"/>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5" name="フッター プレースホルダー 4">
            <a:extLst>
              <a:ext uri="{FF2B5EF4-FFF2-40B4-BE49-F238E27FC236}">
                <a16:creationId xmlns:a16="http://schemas.microsoft.com/office/drawing/2014/main" id="{F443ABF2-F2EB-4BC2-BFA3-6A818BF47B1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325468B-7D29-48AA-B167-080CCA0AEA3A}"/>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265211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216FCA-4A2D-4824-A4C9-7FE33F28F24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F6B475B-933A-4ED2-9C62-CA11E4B5B5A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B2CA158-392A-459E-AE42-156504FD123E}"/>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5" name="フッター プレースホルダー 4">
            <a:extLst>
              <a:ext uri="{FF2B5EF4-FFF2-40B4-BE49-F238E27FC236}">
                <a16:creationId xmlns:a16="http://schemas.microsoft.com/office/drawing/2014/main" id="{98C1C9C8-582F-49A6-A4B2-EDE31FFBC1B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15150DB-7ED9-4623-8AD0-80ED867C9B70}"/>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112889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614781E-6A83-4A22-A65A-9296DB0A8C8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18C51F0-FA2A-45C8-86A4-408D6054AB2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5B1B6A6-7C24-4D39-B5E7-A5ED92B55E4A}"/>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5" name="フッター プレースホルダー 4">
            <a:extLst>
              <a:ext uri="{FF2B5EF4-FFF2-40B4-BE49-F238E27FC236}">
                <a16:creationId xmlns:a16="http://schemas.microsoft.com/office/drawing/2014/main" id="{2B85C063-B1FD-4B37-B3AF-B6502A6E220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006AC46-595B-42B5-A578-E2AA2EEF52F2}"/>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1266233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DDCEC7-ED5E-4AB9-A8EC-A03AB8EAB17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4B939EC-6DC1-4AEC-916D-CC9D7D4B236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78491B-9A86-42EA-B01D-429EB0DEC9C9}"/>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5" name="フッター プレースホルダー 4">
            <a:extLst>
              <a:ext uri="{FF2B5EF4-FFF2-40B4-BE49-F238E27FC236}">
                <a16:creationId xmlns:a16="http://schemas.microsoft.com/office/drawing/2014/main" id="{3ADC12B3-108B-4081-B0F0-0E503374977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19E2BE-DD47-4FD8-9B08-E26B364256C9}"/>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268675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20AA91-8350-48D5-BC42-E5B06E9EC5B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172323-AA73-4171-93F6-B3822C3F47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5B294E9-959C-45D6-A153-484B79AF3595}"/>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5" name="フッター プレースホルダー 4">
            <a:extLst>
              <a:ext uri="{FF2B5EF4-FFF2-40B4-BE49-F238E27FC236}">
                <a16:creationId xmlns:a16="http://schemas.microsoft.com/office/drawing/2014/main" id="{42C72752-8D15-4668-B853-5653ACBFE1A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9EDD5B0-DD38-4781-9319-6C4B632C0691}"/>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1472420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EB4A0E-0608-4F36-9687-B56BC504513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40DA60D-7A5E-4DA2-AC1A-E75BAC56543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83E7CA2-C9F0-4F7A-876A-D18AB114493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B64A224-DB74-4D38-8D8D-C8E2C11D5A89}"/>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6" name="フッター プレースホルダー 5">
            <a:extLst>
              <a:ext uri="{FF2B5EF4-FFF2-40B4-BE49-F238E27FC236}">
                <a16:creationId xmlns:a16="http://schemas.microsoft.com/office/drawing/2014/main" id="{9C39A368-0E1C-45F9-9067-18372A6BB28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ED695E6-F207-4865-887B-5E94064998C1}"/>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3989301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0720AC-A432-4CCC-B65F-64582DC4038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B62C45F-49E4-46C8-A674-B2A53CC175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861E38C-123C-4723-91BF-23439A48DA2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264D70C-819D-49BD-8B24-1EA254C0CF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0F94534-080D-4D73-BEB7-A0B0F3B784E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11C393E-1D9A-4681-A569-39A6FE25B790}"/>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8" name="フッター プレースホルダー 7">
            <a:extLst>
              <a:ext uri="{FF2B5EF4-FFF2-40B4-BE49-F238E27FC236}">
                <a16:creationId xmlns:a16="http://schemas.microsoft.com/office/drawing/2014/main" id="{15BE0566-6D84-46FB-955F-40DD279C400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3D82D8E-FBB0-41E8-82EF-345116522781}"/>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1223101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5F29D7-428A-4135-B9BF-A8D9DB0B992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BCCAFDF-7D63-4C59-B9C3-ED91C9FE2BFF}"/>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4" name="フッター プレースホルダー 3">
            <a:extLst>
              <a:ext uri="{FF2B5EF4-FFF2-40B4-BE49-F238E27FC236}">
                <a16:creationId xmlns:a16="http://schemas.microsoft.com/office/drawing/2014/main" id="{5BEE3F33-2C12-4A3F-B708-4604E13600E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94F0FA4-0BC4-490D-A1AA-FB262C54129B}"/>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3846304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FD3A0BB-F9D8-450B-BFE0-2E952B2B6EA9}"/>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3" name="フッター プレースホルダー 2">
            <a:extLst>
              <a:ext uri="{FF2B5EF4-FFF2-40B4-BE49-F238E27FC236}">
                <a16:creationId xmlns:a16="http://schemas.microsoft.com/office/drawing/2014/main" id="{34714CC6-A326-4CE8-A65A-D686B179929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071D65F-B6B6-468D-ABD9-4691464DF18B}"/>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693348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2A4A5F-F4CD-4FC1-8441-E5F61E61BDF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B40B57F-F520-4AFC-9D3C-87EB5EF3C6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B0E8B10-9843-4468-8641-85D4B01658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FA6A910-3B28-4723-9472-4412C9DF5A3C}"/>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6" name="フッター プレースホルダー 5">
            <a:extLst>
              <a:ext uri="{FF2B5EF4-FFF2-40B4-BE49-F238E27FC236}">
                <a16:creationId xmlns:a16="http://schemas.microsoft.com/office/drawing/2014/main" id="{799AF484-3027-4576-8354-3EB2C44C1C9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0894C47-7BBA-48E2-9D65-3E557343E89E}"/>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3020365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7B76A6-8703-4DE3-8351-4608EF42A56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3DB4073-5C62-40E9-91E5-0599EF3D53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C4E217C-CC77-46EF-A291-466E75C506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66E43D2-6338-46E6-BA29-E669D8006338}"/>
              </a:ext>
            </a:extLst>
          </p:cNvPr>
          <p:cNvSpPr>
            <a:spLocks noGrp="1"/>
          </p:cNvSpPr>
          <p:nvPr>
            <p:ph type="dt" sz="half" idx="10"/>
          </p:nvPr>
        </p:nvSpPr>
        <p:spPr/>
        <p:txBody>
          <a:bodyPr/>
          <a:lstStyle/>
          <a:p>
            <a:fld id="{A2F17804-139B-43F0-8F3D-D47FE2313D0D}" type="datetimeFigureOut">
              <a:rPr kumimoji="1" lang="ja-JP" altLang="en-US" smtClean="0"/>
              <a:t>2018/12/25</a:t>
            </a:fld>
            <a:endParaRPr kumimoji="1" lang="ja-JP" altLang="en-US"/>
          </a:p>
        </p:txBody>
      </p:sp>
      <p:sp>
        <p:nvSpPr>
          <p:cNvPr id="6" name="フッター プレースホルダー 5">
            <a:extLst>
              <a:ext uri="{FF2B5EF4-FFF2-40B4-BE49-F238E27FC236}">
                <a16:creationId xmlns:a16="http://schemas.microsoft.com/office/drawing/2014/main" id="{C75A5E07-A60E-460A-846F-BE839CD4F6C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330C190-80F1-4D04-98D0-F242877F964D}"/>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131537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0EB7E69-FDD0-4168-AE4E-262F8DCFED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5FB4EE9-4B0B-43DE-A291-445C2BF4FD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1B0F426-EA85-45EB-898C-9B5EEBE3C4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F17804-139B-43F0-8F3D-D47FE2313D0D}" type="datetimeFigureOut">
              <a:rPr kumimoji="1" lang="ja-JP" altLang="en-US" smtClean="0"/>
              <a:t>2018/12/25</a:t>
            </a:fld>
            <a:endParaRPr kumimoji="1" lang="ja-JP" altLang="en-US"/>
          </a:p>
        </p:txBody>
      </p:sp>
      <p:sp>
        <p:nvSpPr>
          <p:cNvPr id="5" name="フッター プレースホルダー 4">
            <a:extLst>
              <a:ext uri="{FF2B5EF4-FFF2-40B4-BE49-F238E27FC236}">
                <a16:creationId xmlns:a16="http://schemas.microsoft.com/office/drawing/2014/main" id="{D5E77FCC-CC49-4852-8078-C0509D08ED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ABBF3E3-951F-47B6-9155-230D13CE14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811143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781EC2E-3BBB-48EF-AC36-30F5E99650A4}"/>
              </a:ext>
            </a:extLst>
          </p:cNvPr>
          <p:cNvSpPr>
            <a:spLocks noGrp="1"/>
          </p:cNvSpPr>
          <p:nvPr>
            <p:ph idx="1"/>
          </p:nvPr>
        </p:nvSpPr>
        <p:spPr>
          <a:xfrm>
            <a:off x="838200" y="586105"/>
            <a:ext cx="10515600" cy="4351338"/>
          </a:xfrm>
        </p:spPr>
        <p:txBody>
          <a:bodyPr>
            <a:normAutofit lnSpcReduction="10000"/>
          </a:bodyPr>
          <a:lstStyle/>
          <a:p>
            <a:pPr marL="0" indent="0">
              <a:buNone/>
            </a:pPr>
            <a:endParaRPr kumimoji="1" lang="en-US" altLang="ja-JP" dirty="0"/>
          </a:p>
          <a:p>
            <a:pPr marL="0" indent="0" algn="ctr">
              <a:buNone/>
            </a:pPr>
            <a:r>
              <a:rPr lang="ja-JP" altLang="en-US" sz="3200" u="sng" dirty="0">
                <a:latin typeface="ＭＳ ゴシック" panose="020B0609070205080204" pitchFamily="49" charset="-128"/>
                <a:ea typeface="ＭＳ ゴシック" panose="020B0609070205080204" pitchFamily="49" charset="-128"/>
              </a:rPr>
              <a:t>判例に学ぶ事故防止と事故後対応</a:t>
            </a:r>
            <a:endParaRPr lang="en-US" altLang="ja-JP" sz="3200" u="sng" dirty="0">
              <a:latin typeface="ＭＳ ゴシック" panose="020B0609070205080204" pitchFamily="49" charset="-128"/>
              <a:ea typeface="ＭＳ ゴシック" panose="020B0609070205080204" pitchFamily="49" charset="-128"/>
            </a:endParaRPr>
          </a:p>
          <a:p>
            <a:pPr marL="0" indent="0" algn="ctr">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ケース④</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老人保健施設での夕食で提供されたこんにゃくを喉に</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つまらせ、隣接する病院に搬送され処置を受けたが、</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死亡した</a:t>
            </a:r>
            <a:r>
              <a:rPr lang="en-US" altLang="ja-JP" sz="3200" dirty="0">
                <a:latin typeface="ＭＳ ゴシック" panose="020B0609070205080204" pitchFamily="49" charset="-128"/>
                <a:ea typeface="ＭＳ ゴシック" panose="020B0609070205080204" pitchFamily="49" charset="-128"/>
              </a:rPr>
              <a:t>76</a:t>
            </a:r>
            <a:r>
              <a:rPr lang="ja-JP" altLang="en-US" sz="3200" dirty="0">
                <a:latin typeface="ＭＳ ゴシック" panose="020B0609070205080204" pitchFamily="49" charset="-128"/>
                <a:ea typeface="ＭＳ ゴシック" panose="020B0609070205080204" pitchFamily="49" charset="-128"/>
              </a:rPr>
              <a:t>歳男性。</a:t>
            </a:r>
            <a:endParaRPr lang="en-US" altLang="ja-JP" sz="32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6788E05C-CA95-4399-933B-9886AAF1F92E}"/>
              </a:ext>
            </a:extLst>
          </p:cNvPr>
          <p:cNvPicPr>
            <a:picLocks noChangeAspect="1"/>
          </p:cNvPicPr>
          <p:nvPr/>
        </p:nvPicPr>
        <p:blipFill>
          <a:blip r:embed="rId3"/>
          <a:stretch>
            <a:fillRect/>
          </a:stretch>
        </p:blipFill>
        <p:spPr>
          <a:xfrm>
            <a:off x="9764565" y="6467822"/>
            <a:ext cx="2298391" cy="390178"/>
          </a:xfrm>
          <a:prstGeom prst="rect">
            <a:avLst/>
          </a:prstGeom>
        </p:spPr>
      </p:pic>
    </p:spTree>
    <p:extLst>
      <p:ext uri="{BB962C8B-B14F-4D97-AF65-F5344CB8AC3E}">
        <p14:creationId xmlns:p14="http://schemas.microsoft.com/office/powerpoint/2010/main" val="383522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2F5F6A14-295A-4379-9F9B-3874F6388326}"/>
              </a:ext>
            </a:extLst>
          </p:cNvPr>
          <p:cNvSpPr>
            <a:spLocks noGrp="1"/>
          </p:cNvSpPr>
          <p:nvPr>
            <p:ph type="subTitle" idx="1"/>
          </p:nvPr>
        </p:nvSpPr>
        <p:spPr>
          <a:xfrm>
            <a:off x="473725" y="187176"/>
            <a:ext cx="11523644" cy="6151562"/>
          </a:xfrm>
        </p:spPr>
        <p:txBody>
          <a:bodyPr>
            <a:normAutofit/>
          </a:bodyPr>
          <a:lstStyle/>
          <a:p>
            <a:pPr algn="l"/>
            <a:r>
              <a:rPr lang="ja-JP" altLang="en-US" sz="2800" u="sng" dirty="0">
                <a:latin typeface="ＭＳ ゴシック" panose="020B0609070205080204" pitchFamily="49" charset="-128"/>
                <a:ea typeface="ＭＳ ゴシック" panose="020B0609070205080204" pitchFamily="49" charset="-128"/>
              </a:rPr>
              <a:t>ケース</a:t>
            </a:r>
            <a:endParaRPr lang="en-US" altLang="ja-JP" sz="2800" u="sng" dirty="0">
              <a:latin typeface="ＭＳ ゴシック" panose="020B0609070205080204" pitchFamily="49" charset="-128"/>
              <a:ea typeface="ＭＳ ゴシック" panose="020B0609070205080204" pitchFamily="49" charset="-128"/>
            </a:endParaRPr>
          </a:p>
          <a:p>
            <a:pPr algn="l"/>
            <a:endParaRPr lang="en-US" altLang="ja-JP" sz="2800" u="sng" dirty="0">
              <a:latin typeface="ＭＳ ゴシック" panose="020B0609070205080204" pitchFamily="49" charset="-128"/>
              <a:ea typeface="ＭＳ ゴシック" panose="020B0609070205080204" pitchFamily="49" charset="-128"/>
            </a:endParaRPr>
          </a:p>
          <a:p>
            <a:pPr algn="l"/>
            <a:r>
              <a:rPr lang="ja-JP" altLang="en-US" sz="2800" dirty="0">
                <a:latin typeface="ＭＳ ゴシック" panose="020B0609070205080204" pitchFamily="49" charset="-128"/>
                <a:ea typeface="ＭＳ ゴシック" panose="020B0609070205080204" pitchFamily="49" charset="-128"/>
              </a:rPr>
              <a:t>軽度の認知症で、俳諧、失禁などがみられる</a:t>
            </a:r>
            <a:r>
              <a:rPr lang="en-US" altLang="ja-JP" sz="2800" dirty="0">
                <a:latin typeface="ＭＳ ゴシック" panose="020B0609070205080204" pitchFamily="49" charset="-128"/>
                <a:ea typeface="ＭＳ ゴシック" panose="020B0609070205080204" pitchFamily="49" charset="-128"/>
              </a:rPr>
              <a:t>76</a:t>
            </a:r>
            <a:r>
              <a:rPr lang="ja-JP" altLang="en-US" sz="2800" dirty="0">
                <a:latin typeface="ＭＳ ゴシック" panose="020B0609070205080204" pitchFamily="49" charset="-128"/>
                <a:ea typeface="ＭＳ ゴシック" panose="020B0609070205080204" pitchFamily="49" charset="-128"/>
              </a:rPr>
              <a:t>歳の男性が、</a:t>
            </a:r>
            <a:r>
              <a:rPr lang="en-US" altLang="ja-JP" sz="2800" dirty="0">
                <a:latin typeface="ＭＳ ゴシック" panose="020B0609070205080204" pitchFamily="49" charset="-128"/>
                <a:ea typeface="ＭＳ ゴシック" panose="020B0609070205080204" pitchFamily="49" charset="-128"/>
              </a:rPr>
              <a:t>3</a:t>
            </a:r>
            <a:r>
              <a:rPr lang="ja-JP" altLang="en-US" sz="2800" dirty="0">
                <a:latin typeface="ＭＳ ゴシック" panose="020B0609070205080204" pitchFamily="49" charset="-128"/>
                <a:ea typeface="ＭＳ ゴシック" panose="020B0609070205080204" pitchFamily="49" charset="-128"/>
              </a:rPr>
              <a:t>か月の予</a:t>
            </a:r>
            <a:endParaRPr lang="en-US" altLang="ja-JP" sz="2800" dirty="0">
              <a:latin typeface="ＭＳ ゴシック" panose="020B0609070205080204" pitchFamily="49" charset="-128"/>
              <a:ea typeface="ＭＳ ゴシック" panose="020B0609070205080204" pitchFamily="49" charset="-128"/>
            </a:endParaRPr>
          </a:p>
          <a:p>
            <a:pPr algn="l"/>
            <a:r>
              <a:rPr lang="ja-JP" altLang="en-US" sz="2800" dirty="0">
                <a:latin typeface="ＭＳ ゴシック" panose="020B0609070205080204" pitchFamily="49" charset="-128"/>
                <a:ea typeface="ＭＳ ゴシック" panose="020B0609070205080204" pitchFamily="49" charset="-128"/>
              </a:rPr>
              <a:t>定で老人保健施設に入所した。その約</a:t>
            </a:r>
            <a:r>
              <a:rPr lang="en-US" altLang="ja-JP" sz="2800" dirty="0">
                <a:latin typeface="ＭＳ ゴシック" panose="020B0609070205080204" pitchFamily="49" charset="-128"/>
                <a:ea typeface="ＭＳ ゴシック" panose="020B0609070205080204" pitchFamily="49" charset="-128"/>
              </a:rPr>
              <a:t>1</a:t>
            </a:r>
            <a:r>
              <a:rPr lang="ja-JP" altLang="en-US" sz="2800" dirty="0">
                <a:latin typeface="ＭＳ ゴシック" panose="020B0609070205080204" pitchFamily="49" charset="-128"/>
                <a:ea typeface="ＭＳ ゴシック" panose="020B0609070205080204" pitchFamily="49" charset="-128"/>
              </a:rPr>
              <a:t>月後に、夕食で提供</a:t>
            </a:r>
            <a:r>
              <a:rPr lang="ja-JP" altLang="en-US" sz="2800" dirty="0" err="1">
                <a:latin typeface="ＭＳ ゴシック" panose="020B0609070205080204" pitchFamily="49" charset="-128"/>
                <a:ea typeface="ＭＳ ゴシック" panose="020B0609070205080204" pitchFamily="49" charset="-128"/>
              </a:rPr>
              <a:t>されたこん</a:t>
            </a:r>
            <a:endParaRPr lang="en-US" altLang="ja-JP" sz="2800" dirty="0">
              <a:latin typeface="ＭＳ ゴシック" panose="020B0609070205080204" pitchFamily="49" charset="-128"/>
              <a:ea typeface="ＭＳ ゴシック" panose="020B0609070205080204" pitchFamily="49" charset="-128"/>
            </a:endParaRPr>
          </a:p>
          <a:p>
            <a:pPr algn="l"/>
            <a:r>
              <a:rPr lang="ja-JP" altLang="en-US" sz="2800" dirty="0">
                <a:latin typeface="ＭＳ ゴシック" panose="020B0609070205080204" pitchFamily="49" charset="-128"/>
                <a:ea typeface="ＭＳ ゴシック" panose="020B0609070205080204" pitchFamily="49" charset="-128"/>
              </a:rPr>
              <a:t>にゃく（小さく切り分けてある）を喉につまらせた。</a:t>
            </a:r>
            <a:endParaRPr lang="en-US" altLang="ja-JP" sz="2800" dirty="0">
              <a:latin typeface="ＭＳ ゴシック" panose="020B0609070205080204" pitchFamily="49" charset="-128"/>
              <a:ea typeface="ＭＳ ゴシック" panose="020B0609070205080204" pitchFamily="49" charset="-128"/>
            </a:endParaRPr>
          </a:p>
          <a:p>
            <a:pPr algn="l"/>
            <a:endParaRPr lang="en-US" altLang="ja-JP" sz="2800" dirty="0">
              <a:latin typeface="ＭＳ ゴシック" panose="020B0609070205080204" pitchFamily="49" charset="-128"/>
              <a:ea typeface="ＭＳ ゴシック" panose="020B0609070205080204" pitchFamily="49" charset="-128"/>
            </a:endParaRPr>
          </a:p>
          <a:p>
            <a:pPr algn="l"/>
            <a:r>
              <a:rPr lang="ja-JP" altLang="en-US" sz="2800" dirty="0">
                <a:latin typeface="ＭＳ ゴシック" panose="020B0609070205080204" pitchFamily="49" charset="-128"/>
                <a:ea typeface="ＭＳ ゴシック" panose="020B0609070205080204" pitchFamily="49" charset="-128"/>
              </a:rPr>
              <a:t>当時</a:t>
            </a:r>
            <a:r>
              <a:rPr lang="en-US" altLang="ja-JP" sz="2800" dirty="0">
                <a:latin typeface="ＭＳ ゴシック" panose="020B0609070205080204" pitchFamily="49" charset="-128"/>
                <a:ea typeface="ＭＳ ゴシック" panose="020B0609070205080204" pitchFamily="49" charset="-128"/>
              </a:rPr>
              <a:t>40</a:t>
            </a:r>
            <a:r>
              <a:rPr lang="ja-JP" altLang="en-US" sz="2800" dirty="0">
                <a:latin typeface="ＭＳ ゴシック" panose="020B0609070205080204" pitchFamily="49" charset="-128"/>
                <a:ea typeface="ＭＳ ゴシック" panose="020B0609070205080204" pitchFamily="49" charset="-128"/>
              </a:rPr>
              <a:t>人の利用者が食事をしており、介護職員</a:t>
            </a:r>
            <a:r>
              <a:rPr lang="en-US" altLang="ja-JP" sz="2800" dirty="0">
                <a:latin typeface="ＭＳ ゴシック" panose="020B0609070205080204" pitchFamily="49" charset="-128"/>
                <a:ea typeface="ＭＳ ゴシック" panose="020B0609070205080204" pitchFamily="49" charset="-128"/>
              </a:rPr>
              <a:t>3</a:t>
            </a:r>
            <a:r>
              <a:rPr lang="ja-JP" altLang="en-US" sz="2800" dirty="0">
                <a:latin typeface="ＭＳ ゴシック" panose="020B0609070205080204" pitchFamily="49" charset="-128"/>
                <a:ea typeface="ＭＳ ゴシック" panose="020B0609070205080204" pitchFamily="49" charset="-128"/>
              </a:rPr>
              <a:t>名が食堂内を巡回して、</a:t>
            </a:r>
            <a:endParaRPr lang="en-US" altLang="ja-JP" sz="2800" dirty="0">
              <a:latin typeface="ＭＳ ゴシック" panose="020B0609070205080204" pitchFamily="49" charset="-128"/>
              <a:ea typeface="ＭＳ ゴシック" panose="020B0609070205080204" pitchFamily="49" charset="-128"/>
            </a:endParaRPr>
          </a:p>
          <a:p>
            <a:pPr algn="l"/>
            <a:r>
              <a:rPr lang="ja-JP" altLang="en-US" sz="2800" dirty="0">
                <a:latin typeface="ＭＳ ゴシック" panose="020B0609070205080204" pitchFamily="49" charset="-128"/>
                <a:ea typeface="ＭＳ ゴシック" panose="020B0609070205080204" pitchFamily="49" charset="-128"/>
              </a:rPr>
              <a:t>その都度必要な介護を提供していた。</a:t>
            </a:r>
            <a:endParaRPr lang="en-US" altLang="ja-JP" sz="2800" dirty="0">
              <a:latin typeface="ＭＳ ゴシック" panose="020B0609070205080204" pitchFamily="49" charset="-128"/>
              <a:ea typeface="ＭＳ ゴシック" panose="020B0609070205080204" pitchFamily="49" charset="-128"/>
            </a:endParaRPr>
          </a:p>
          <a:p>
            <a:pPr algn="l"/>
            <a:endParaRPr lang="en-US" altLang="ja-JP" sz="2800" dirty="0">
              <a:latin typeface="ＭＳ ゴシック" panose="020B0609070205080204" pitchFamily="49" charset="-128"/>
              <a:ea typeface="ＭＳ ゴシック" panose="020B0609070205080204" pitchFamily="49" charset="-128"/>
            </a:endParaRPr>
          </a:p>
          <a:p>
            <a:pPr algn="l"/>
            <a:r>
              <a:rPr lang="ja-JP" altLang="en-US" sz="2800" dirty="0">
                <a:latin typeface="ＭＳ ゴシック" panose="020B0609070205080204" pitchFamily="49" charset="-128"/>
                <a:ea typeface="ＭＳ ゴシック" panose="020B0609070205080204" pitchFamily="49" charset="-128"/>
              </a:rPr>
              <a:t>直後に</a:t>
            </a:r>
            <a:r>
              <a:rPr lang="en-US" altLang="ja-JP" sz="2800" dirty="0">
                <a:latin typeface="ＭＳ ゴシック" panose="020B0609070205080204" pitchFamily="49" charset="-128"/>
                <a:ea typeface="ＭＳ ゴシック" panose="020B0609070205080204" pitchFamily="49" charset="-128"/>
              </a:rPr>
              <a:t>3</a:t>
            </a:r>
            <a:r>
              <a:rPr lang="ja-JP" altLang="en-US" sz="2800" dirty="0">
                <a:latin typeface="ＭＳ ゴシック" panose="020B0609070205080204" pitchFamily="49" charset="-128"/>
                <a:ea typeface="ＭＳ ゴシック" panose="020B0609070205080204" pitchFamily="49" charset="-128"/>
              </a:rPr>
              <a:t>人の職員が駆け寄り、救命救急措置を開始、すぐに隣接する病</a:t>
            </a:r>
            <a:endParaRPr lang="en-US" altLang="ja-JP" sz="2800" dirty="0">
              <a:latin typeface="ＭＳ ゴシック" panose="020B0609070205080204" pitchFamily="49" charset="-128"/>
              <a:ea typeface="ＭＳ ゴシック" panose="020B0609070205080204" pitchFamily="49" charset="-128"/>
            </a:endParaRPr>
          </a:p>
          <a:p>
            <a:pPr algn="l"/>
            <a:r>
              <a:rPr lang="ja-JP" altLang="en-US" sz="2800" dirty="0">
                <a:latin typeface="ＭＳ ゴシック" panose="020B0609070205080204" pitchFamily="49" charset="-128"/>
                <a:ea typeface="ＭＳ ゴシック" panose="020B0609070205080204" pitchFamily="49" charset="-128"/>
              </a:rPr>
              <a:t>院に搬送して、こんにゃくを取り出し治療を施したが死に至った。</a:t>
            </a:r>
            <a:endParaRPr lang="en-US" altLang="ja-JP" sz="2800" dirty="0">
              <a:latin typeface="ＭＳ ゴシック" panose="020B0609070205080204" pitchFamily="49" charset="-128"/>
              <a:ea typeface="ＭＳ ゴシック" panose="020B0609070205080204" pitchFamily="49" charset="-128"/>
            </a:endParaRPr>
          </a:p>
          <a:p>
            <a:pPr algn="l"/>
            <a:endParaRPr lang="en-US" altLang="ja-JP" sz="1000" dirty="0">
              <a:latin typeface="ＭＳ ゴシック" panose="020B0609070205080204" pitchFamily="49" charset="-128"/>
              <a:ea typeface="ＭＳ ゴシック" panose="020B0609070205080204" pitchFamily="49" charset="-128"/>
            </a:endParaRPr>
          </a:p>
          <a:p>
            <a:pPr algn="l"/>
            <a:endParaRPr lang="en-US" altLang="ja-JP" sz="1000" dirty="0">
              <a:latin typeface="ＭＳ ゴシック" panose="020B0609070205080204" pitchFamily="49" charset="-128"/>
              <a:ea typeface="ＭＳ ゴシック" panose="020B0609070205080204" pitchFamily="49" charset="-128"/>
            </a:endParaRPr>
          </a:p>
          <a:p>
            <a:pPr algn="l"/>
            <a:endParaRPr kumimoji="1" lang="ja-JP" altLang="en-US" sz="30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3E1C7468-16D8-4C19-A550-E873BCAC8D15}"/>
              </a:ext>
            </a:extLst>
          </p:cNvPr>
          <p:cNvPicPr>
            <a:picLocks noChangeAspect="1"/>
          </p:cNvPicPr>
          <p:nvPr/>
        </p:nvPicPr>
        <p:blipFill>
          <a:blip r:embed="rId3"/>
          <a:stretch>
            <a:fillRect/>
          </a:stretch>
        </p:blipFill>
        <p:spPr>
          <a:xfrm>
            <a:off x="9800158" y="6403215"/>
            <a:ext cx="2298391" cy="390178"/>
          </a:xfrm>
          <a:prstGeom prst="rect">
            <a:avLst/>
          </a:prstGeom>
        </p:spPr>
      </p:pic>
    </p:spTree>
    <p:extLst>
      <p:ext uri="{BB962C8B-B14F-4D97-AF65-F5344CB8AC3E}">
        <p14:creationId xmlns:p14="http://schemas.microsoft.com/office/powerpoint/2010/main" val="267512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25FECAC7-18A3-458A-851A-0FB6402A5E73}"/>
              </a:ext>
            </a:extLst>
          </p:cNvPr>
          <p:cNvSpPr>
            <a:spLocks noGrp="1"/>
          </p:cNvSpPr>
          <p:nvPr>
            <p:ph idx="1"/>
          </p:nvPr>
        </p:nvSpPr>
        <p:spPr>
          <a:xfrm>
            <a:off x="675640" y="332104"/>
            <a:ext cx="10515600" cy="5967095"/>
          </a:xfrm>
        </p:spPr>
        <p:txBody>
          <a:bodyPr>
            <a:normAutofit/>
          </a:bodyPr>
          <a:lstStyle/>
          <a:p>
            <a:pPr marL="0" indent="0">
              <a:buNone/>
            </a:pPr>
            <a:r>
              <a:rPr kumimoji="1" lang="ja-JP" altLang="en-US" u="sng" dirty="0">
                <a:latin typeface="ＭＳ ゴシック" panose="020B0609070205080204" pitchFamily="49" charset="-128"/>
                <a:ea typeface="ＭＳ ゴシック" panose="020B0609070205080204" pitchFamily="49" charset="-128"/>
              </a:rPr>
              <a:t>施設側の主張</a:t>
            </a:r>
            <a:endParaRPr kumimoji="1"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u="sng"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遺族側は、こんにゃくは栄養価に乏しく、誤嚥の危険性がある食</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材であり、その提供自体が過失と主張したが、誤嚥を防止する</a:t>
            </a:r>
            <a:r>
              <a:rPr lang="ja-JP" altLang="en-US" dirty="0" err="1">
                <a:latin typeface="ＭＳ ゴシック" panose="020B0609070205080204" pitchFamily="49" charset="-128"/>
                <a:ea typeface="ＭＳ ゴシック" panose="020B0609070205080204" pitchFamily="49" charset="-128"/>
              </a:rPr>
              <a:t>た</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めに、小さく切り分ける配慮をしており、自立を目的とする施設</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であることから、一般的に食べられている食事の提供はその目的</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err="1">
                <a:latin typeface="ＭＳ ゴシック" panose="020B0609070205080204" pitchFamily="49" charset="-128"/>
                <a:ea typeface="ＭＳ ゴシック" panose="020B0609070205080204" pitchFamily="49" charset="-128"/>
              </a:rPr>
              <a:t>に合</a:t>
            </a:r>
            <a:r>
              <a:rPr lang="ja-JP" altLang="en-US" dirty="0">
                <a:latin typeface="ＭＳ ゴシック" panose="020B0609070205080204" pitchFamily="49" charset="-128"/>
                <a:ea typeface="ＭＳ ゴシック" panose="020B0609070205080204" pitchFamily="49" charset="-128"/>
              </a:rPr>
              <a:t>致している。</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u="sng"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食事中には複数の介護職員が巡回をしていた。また誤嚥発生時に</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は適切な対応ができるよう訓練を行っており、今回も早期に対応</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することができた。</a:t>
            </a:r>
            <a:endParaRPr lang="en-US" altLang="ja-JP"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46A4A8FA-6446-43D8-836B-55D0B10D3A29}"/>
              </a:ext>
            </a:extLst>
          </p:cNvPr>
          <p:cNvPicPr>
            <a:picLocks noChangeAspect="1"/>
          </p:cNvPicPr>
          <p:nvPr/>
        </p:nvPicPr>
        <p:blipFill>
          <a:blip r:embed="rId3"/>
          <a:stretch>
            <a:fillRect/>
          </a:stretch>
        </p:blipFill>
        <p:spPr>
          <a:xfrm>
            <a:off x="9800158" y="6461960"/>
            <a:ext cx="2298391" cy="390178"/>
          </a:xfrm>
          <a:prstGeom prst="rect">
            <a:avLst/>
          </a:prstGeom>
        </p:spPr>
      </p:pic>
    </p:spTree>
    <p:extLst>
      <p:ext uri="{BB962C8B-B14F-4D97-AF65-F5344CB8AC3E}">
        <p14:creationId xmlns:p14="http://schemas.microsoft.com/office/powerpoint/2010/main" val="2486356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5E05DE9-2049-4BF2-86B1-79096B78417C}"/>
              </a:ext>
            </a:extLst>
          </p:cNvPr>
          <p:cNvSpPr>
            <a:spLocks noGrp="1"/>
          </p:cNvSpPr>
          <p:nvPr>
            <p:ph idx="1"/>
          </p:nvPr>
        </p:nvSpPr>
        <p:spPr>
          <a:xfrm>
            <a:off x="640080" y="269722"/>
            <a:ext cx="10830560" cy="5978677"/>
          </a:xfrm>
        </p:spPr>
        <p:txBody>
          <a:bodyPr>
            <a:normAutofit fontScale="77500" lnSpcReduction="20000"/>
          </a:bodyPr>
          <a:lstStyle/>
          <a:p>
            <a:pPr marL="0" indent="0">
              <a:buNone/>
            </a:pPr>
            <a:endParaRPr lang="en-US" altLang="ja-JP" u="sng" dirty="0">
              <a:latin typeface="ＭＳ ゴシック" panose="020B0609070205080204" pitchFamily="49" charset="-128"/>
              <a:ea typeface="ＭＳ ゴシック" panose="020B0609070205080204" pitchFamily="49" charset="-128"/>
            </a:endParaRPr>
          </a:p>
          <a:p>
            <a:pPr marL="0" indent="0">
              <a:buNone/>
            </a:pPr>
            <a:r>
              <a:rPr lang="ja-JP" altLang="en-US" u="sng" dirty="0">
                <a:latin typeface="ＭＳ ゴシック" panose="020B0609070205080204" pitchFamily="49" charset="-128"/>
                <a:ea typeface="ＭＳ ゴシック" panose="020B0609070205080204" pitchFamily="49" charset="-128"/>
              </a:rPr>
              <a:t>ワーク</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p>
          <a:p>
            <a:pPr marL="0" indent="0">
              <a:buNone/>
            </a:pPr>
            <a:r>
              <a:rPr lang="ja-JP" altLang="en-US" sz="4000" dirty="0">
                <a:latin typeface="ＭＳ ゴシック" panose="020B0609070205080204" pitchFamily="49" charset="-128"/>
                <a:ea typeface="ＭＳ ゴシック" panose="020B0609070205080204" pitchFamily="49" charset="-128"/>
              </a:rPr>
              <a:t>裁判所はどのような判断をしたでしょうか？</a:t>
            </a:r>
            <a:endParaRPr lang="en-US" altLang="ja-JP" sz="4000" dirty="0">
              <a:latin typeface="ＭＳ ゴシック" panose="020B0609070205080204" pitchFamily="49" charset="-128"/>
              <a:ea typeface="ＭＳ ゴシック" panose="020B0609070205080204" pitchFamily="49" charset="-128"/>
            </a:endParaRPr>
          </a:p>
          <a:p>
            <a:pPr marL="0" indent="0">
              <a:buNone/>
            </a:pPr>
            <a:endParaRPr kumimoji="1" lang="en-US" altLang="ja-JP" sz="4000" dirty="0">
              <a:latin typeface="ＭＳ ゴシック" panose="020B0609070205080204" pitchFamily="49" charset="-128"/>
              <a:ea typeface="ＭＳ ゴシック" panose="020B0609070205080204" pitchFamily="49" charset="-128"/>
            </a:endParaRPr>
          </a:p>
          <a:p>
            <a:pPr marL="0" indent="0">
              <a:buNone/>
            </a:pPr>
            <a:r>
              <a:rPr lang="ja-JP" altLang="en-US" sz="4000" dirty="0">
                <a:latin typeface="ＭＳ ゴシック" panose="020B0609070205080204" pitchFamily="49" charset="-128"/>
                <a:ea typeface="ＭＳ ゴシック" panose="020B0609070205080204" pitchFamily="49" charset="-128"/>
              </a:rPr>
              <a:t>　　　</a:t>
            </a:r>
            <a:r>
              <a:rPr kumimoji="1" lang="ja-JP" altLang="en-US" sz="4000" dirty="0">
                <a:latin typeface="ＭＳ ゴシック" panose="020B0609070205080204" pitchFamily="49" charset="-128"/>
                <a:ea typeface="ＭＳ ゴシック" panose="020B0609070205080204" pitchFamily="49" charset="-128"/>
              </a:rPr>
              <a:t>グループで話し合ってみましょう。</a:t>
            </a:r>
            <a:endParaRPr kumimoji="1" lang="en-US" altLang="ja-JP" sz="4000" dirty="0">
              <a:latin typeface="ＭＳ ゴシック" panose="020B0609070205080204" pitchFamily="49" charset="-128"/>
              <a:ea typeface="ＭＳ ゴシック" panose="020B0609070205080204" pitchFamily="49" charset="-128"/>
            </a:endParaRPr>
          </a:p>
          <a:p>
            <a:pPr marL="0" indent="0">
              <a:buNone/>
            </a:pPr>
            <a:endParaRPr lang="en-US" altLang="ja-JP" sz="4000" dirty="0">
              <a:latin typeface="ＭＳ ゴシック" panose="020B0609070205080204" pitchFamily="49" charset="-128"/>
              <a:ea typeface="ＭＳ ゴシック" panose="020B0609070205080204" pitchFamily="49" charset="-128"/>
            </a:endParaRPr>
          </a:p>
          <a:p>
            <a:pPr marL="0" indent="0">
              <a:buNone/>
            </a:pPr>
            <a:endParaRPr lang="en-US" altLang="ja-JP" sz="40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ポイント ①自立が目的なので一般的な食材であるこんにゃくも提供した</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②こんにゃくは誤嚥のリスクを考慮して切り分けた　　 </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③複数の職員が巡回をし、異変に気付いて迅速に対応ができた</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kumimoji="1" lang="ja-JP" altLang="en-US" sz="3200" dirty="0">
                <a:latin typeface="ＭＳ ゴシック" panose="020B0609070205080204" pitchFamily="49" charset="-128"/>
                <a:ea typeface="ＭＳ ゴシック" panose="020B0609070205080204" pitchFamily="49" charset="-128"/>
              </a:rPr>
              <a:t>　　　　 </a:t>
            </a:r>
            <a:r>
              <a:rPr lang="ja-JP" altLang="en-US" sz="3200" dirty="0">
                <a:latin typeface="ＭＳ ゴシック" panose="020B0609070205080204" pitchFamily="49" charset="-128"/>
                <a:ea typeface="ＭＳ ゴシック" panose="020B0609070205080204" pitchFamily="49" charset="-128"/>
              </a:rPr>
              <a:t>④緊急時の救命救急措置の訓練を行っていた</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kumimoji="1" lang="ja-JP" altLang="en-US" sz="3200" dirty="0">
                <a:latin typeface="ＭＳ ゴシック" panose="020B0609070205080204" pitchFamily="49" charset="-128"/>
                <a:ea typeface="ＭＳ ゴシック" panose="020B0609070205080204" pitchFamily="49" charset="-128"/>
              </a:rPr>
              <a:t>　　　</a:t>
            </a:r>
            <a:endParaRPr kumimoji="1" lang="en-US" altLang="ja-JP" sz="32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67A6450A-051C-45DB-9DF4-49874BCF57DF}"/>
              </a:ext>
            </a:extLst>
          </p:cNvPr>
          <p:cNvPicPr>
            <a:picLocks noChangeAspect="1"/>
          </p:cNvPicPr>
          <p:nvPr/>
        </p:nvPicPr>
        <p:blipFill>
          <a:blip r:embed="rId3"/>
          <a:stretch>
            <a:fillRect/>
          </a:stretch>
        </p:blipFill>
        <p:spPr>
          <a:xfrm>
            <a:off x="9776712" y="6393189"/>
            <a:ext cx="2298391" cy="390178"/>
          </a:xfrm>
          <a:prstGeom prst="rect">
            <a:avLst/>
          </a:prstGeom>
        </p:spPr>
      </p:pic>
    </p:spTree>
    <p:extLst>
      <p:ext uri="{BB962C8B-B14F-4D97-AF65-F5344CB8AC3E}">
        <p14:creationId xmlns:p14="http://schemas.microsoft.com/office/powerpoint/2010/main" val="2497895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E1084AE-739B-4253-B3AC-B9B64FD8874B}"/>
              </a:ext>
            </a:extLst>
          </p:cNvPr>
          <p:cNvSpPr>
            <a:spLocks noGrp="1"/>
          </p:cNvSpPr>
          <p:nvPr>
            <p:ph idx="1"/>
          </p:nvPr>
        </p:nvSpPr>
        <p:spPr>
          <a:xfrm>
            <a:off x="660400" y="934720"/>
            <a:ext cx="10693400" cy="5242243"/>
          </a:xfrm>
        </p:spPr>
        <p:txBody>
          <a:bodyPr>
            <a:normAutofit/>
          </a:bodyPr>
          <a:lstStyle/>
          <a:p>
            <a:pPr marL="0" indent="0">
              <a:buNone/>
            </a:pPr>
            <a:endParaRPr kumimoji="1" lang="en-US" altLang="ja-JP" sz="3000" u="sng" dirty="0">
              <a:latin typeface="ＭＳ ゴシック" panose="020B0609070205080204" pitchFamily="49" charset="-128"/>
              <a:ea typeface="ＭＳ ゴシック" panose="020B0609070205080204" pitchFamily="49" charset="-128"/>
            </a:endParaRPr>
          </a:p>
          <a:p>
            <a:pPr marL="0" indent="0">
              <a:buNone/>
            </a:pPr>
            <a:r>
              <a:rPr kumimoji="1" lang="ja-JP" altLang="en-US" sz="3200" u="sng" dirty="0">
                <a:latin typeface="ＭＳ ゴシック" panose="020B0609070205080204" pitchFamily="49" charset="-128"/>
                <a:ea typeface="ＭＳ ゴシック" panose="020B0609070205080204" pitchFamily="49" charset="-128"/>
              </a:rPr>
              <a:t>判決</a:t>
            </a:r>
            <a:endParaRPr kumimoji="1" lang="en-US" altLang="ja-JP" sz="3200" u="sng" dirty="0">
              <a:latin typeface="ＭＳ ゴシック" panose="020B0609070205080204" pitchFamily="49" charset="-128"/>
              <a:ea typeface="ＭＳ ゴシック" panose="020B0609070205080204" pitchFamily="49" charset="-128"/>
            </a:endParaRPr>
          </a:p>
          <a:p>
            <a:pPr marL="0" indent="0">
              <a:buNone/>
            </a:pPr>
            <a:endParaRPr lang="en-US" altLang="ja-JP" sz="3200" u="sng"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施設側に過失はなかったとして、遺族の損害賠償請求を</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棄却した。遺族は控訴したが、控訴審では、見舞金的解</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決金</a:t>
            </a:r>
            <a:r>
              <a:rPr lang="en-US" altLang="ja-JP" sz="3200" dirty="0">
                <a:latin typeface="ＭＳ ゴシック" panose="020B0609070205080204" pitchFamily="49" charset="-128"/>
                <a:ea typeface="ＭＳ ゴシック" panose="020B0609070205080204" pitchFamily="49" charset="-128"/>
              </a:rPr>
              <a:t>100</a:t>
            </a:r>
            <a:r>
              <a:rPr lang="ja-JP" altLang="en-US" sz="3200" dirty="0">
                <a:latin typeface="ＭＳ ゴシック" panose="020B0609070205080204" pitchFamily="49" charset="-128"/>
                <a:ea typeface="ＭＳ ゴシック" panose="020B0609070205080204" pitchFamily="49" charset="-128"/>
              </a:rPr>
              <a:t>万円などで和解が成立した。</a:t>
            </a:r>
            <a:endParaRPr kumimoji="1" lang="ja-JP" altLang="en-US" sz="3000" u="sng"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DD3B5A90-F0D3-44C0-9B9B-2BB7FB258E05}"/>
              </a:ext>
            </a:extLst>
          </p:cNvPr>
          <p:cNvPicPr>
            <a:picLocks noChangeAspect="1"/>
          </p:cNvPicPr>
          <p:nvPr/>
        </p:nvPicPr>
        <p:blipFill>
          <a:blip r:embed="rId3"/>
          <a:stretch>
            <a:fillRect/>
          </a:stretch>
        </p:blipFill>
        <p:spPr>
          <a:xfrm>
            <a:off x="9800158" y="6467822"/>
            <a:ext cx="2298391" cy="390178"/>
          </a:xfrm>
          <a:prstGeom prst="rect">
            <a:avLst/>
          </a:prstGeom>
        </p:spPr>
      </p:pic>
    </p:spTree>
    <p:extLst>
      <p:ext uri="{BB962C8B-B14F-4D97-AF65-F5344CB8AC3E}">
        <p14:creationId xmlns:p14="http://schemas.microsoft.com/office/powerpoint/2010/main" val="3028284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8A33158-BC62-485D-878F-4F0BBFE7B4C0}"/>
              </a:ext>
            </a:extLst>
          </p:cNvPr>
          <p:cNvSpPr>
            <a:spLocks noGrp="1"/>
          </p:cNvSpPr>
          <p:nvPr>
            <p:ph idx="1"/>
          </p:nvPr>
        </p:nvSpPr>
        <p:spPr>
          <a:xfrm>
            <a:off x="587229" y="149265"/>
            <a:ext cx="11017541" cy="6559469"/>
          </a:xfrm>
        </p:spPr>
        <p:txBody>
          <a:bodyPr>
            <a:normAutofit/>
          </a:bodyPr>
          <a:lstStyle/>
          <a:p>
            <a:pPr marL="0" indent="0">
              <a:buNone/>
            </a:pPr>
            <a:r>
              <a:rPr kumimoji="1" lang="ja-JP" altLang="en-US" u="sng" dirty="0">
                <a:latin typeface="ＭＳ ゴシック" panose="020B0609070205080204" pitchFamily="49" charset="-128"/>
                <a:ea typeface="ＭＳ ゴシック" panose="020B0609070205080204" pitchFamily="49" charset="-128"/>
              </a:rPr>
              <a:t>判決の理由</a:t>
            </a:r>
            <a:endParaRPr kumimoji="1"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sz="1000" u="sng" dirty="0"/>
          </a:p>
          <a:p>
            <a:pPr marL="0" indent="0">
              <a:buNone/>
            </a:pPr>
            <a:r>
              <a:rPr lang="ja-JP" altLang="en-US" dirty="0">
                <a:latin typeface="ＭＳ ゴシック" panose="020B0609070205080204" pitchFamily="49" charset="-128"/>
                <a:ea typeface="ＭＳ ゴシック" panose="020B0609070205080204" pitchFamily="49" charset="-128"/>
              </a:rPr>
              <a:t>こんにゃくは、身体のコンディションを整えるために有用な食材であり、単に誤嚥の危険性があるという一事によって、食事に供したこと自体に過失があるとは言えない。</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当時の入所者</a:t>
            </a:r>
            <a:r>
              <a:rPr lang="en-US" altLang="ja-JP" dirty="0">
                <a:latin typeface="ＭＳ ゴシック" panose="020B0609070205080204" pitchFamily="49" charset="-128"/>
                <a:ea typeface="ＭＳ ゴシック" panose="020B0609070205080204" pitchFamily="49" charset="-128"/>
              </a:rPr>
              <a:t>40</a:t>
            </a:r>
            <a:r>
              <a:rPr lang="ja-JP" altLang="en-US" dirty="0">
                <a:latin typeface="ＭＳ ゴシック" panose="020B0609070205080204" pitchFamily="49" charset="-128"/>
                <a:ea typeface="ＭＳ ゴシック" panose="020B0609070205080204" pitchFamily="49" charset="-128"/>
              </a:rPr>
              <a:t>名は、自分自身で食事ができたので、介護職員</a:t>
            </a:r>
            <a:r>
              <a:rPr lang="en-US" altLang="ja-JP" dirty="0">
                <a:latin typeface="ＭＳ ゴシック" panose="020B0609070205080204" pitchFamily="49" charset="-128"/>
                <a:ea typeface="ＭＳ ゴシック" panose="020B0609070205080204" pitchFamily="49" charset="-128"/>
              </a:rPr>
              <a:t>3</a:t>
            </a:r>
            <a:r>
              <a:rPr lang="ja-JP" altLang="en-US" dirty="0">
                <a:latin typeface="ＭＳ ゴシック" panose="020B0609070205080204" pitchFamily="49" charset="-128"/>
                <a:ea typeface="ＭＳ ゴシック" panose="020B0609070205080204" pitchFamily="49" charset="-128"/>
              </a:rPr>
              <a:t>人が食堂内を巡回し、その都度必要な介護を提供しており、誤嚥発生直後に</a:t>
            </a:r>
            <a:r>
              <a:rPr lang="en-US" altLang="ja-JP" dirty="0">
                <a:latin typeface="ＭＳ ゴシック" panose="020B0609070205080204" pitchFamily="49" charset="-128"/>
                <a:ea typeface="ＭＳ ゴシック" panose="020B0609070205080204" pitchFamily="49" charset="-128"/>
              </a:rPr>
              <a:t>3</a:t>
            </a:r>
            <a:r>
              <a:rPr lang="ja-JP" altLang="en-US" dirty="0">
                <a:latin typeface="ＭＳ ゴシック" panose="020B0609070205080204" pitchFamily="49" charset="-128"/>
                <a:ea typeface="ＭＳ ゴシック" panose="020B0609070205080204" pitchFamily="49" charset="-128"/>
              </a:rPr>
              <a:t>人の職員が救命救急措置を開始していることから、職員の監視体制が不徹底で妥当性を欠くものであったとは言えない。</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食材により付き添っての摂取が必要な入所者については、料理を事前に取り除いておく措置</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　もしていた。</a:t>
            </a: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救命救急措置は介護に関する資格取得の際に習得しており実技の経験もあった。施設では、救命救急措置の訓練を行っており。施設側の過失を認めるに足る証拠はない。</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C4DEE3B4-27C7-4DD8-9380-4E7449518D38}"/>
              </a:ext>
            </a:extLst>
          </p:cNvPr>
          <p:cNvPicPr>
            <a:picLocks noChangeAspect="1"/>
          </p:cNvPicPr>
          <p:nvPr/>
        </p:nvPicPr>
        <p:blipFill>
          <a:blip r:embed="rId3"/>
          <a:stretch>
            <a:fillRect/>
          </a:stretch>
        </p:blipFill>
        <p:spPr>
          <a:xfrm>
            <a:off x="9893609" y="6450237"/>
            <a:ext cx="2298391" cy="390178"/>
          </a:xfrm>
          <a:prstGeom prst="rect">
            <a:avLst/>
          </a:prstGeom>
        </p:spPr>
      </p:pic>
    </p:spTree>
    <p:extLst>
      <p:ext uri="{BB962C8B-B14F-4D97-AF65-F5344CB8AC3E}">
        <p14:creationId xmlns:p14="http://schemas.microsoft.com/office/powerpoint/2010/main" val="3620054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1E5E1E7-DADE-42AB-897E-9DB866B099A4}"/>
              </a:ext>
            </a:extLst>
          </p:cNvPr>
          <p:cNvSpPr>
            <a:spLocks noGrp="1"/>
          </p:cNvSpPr>
          <p:nvPr>
            <p:ph idx="1"/>
          </p:nvPr>
        </p:nvSpPr>
        <p:spPr>
          <a:xfrm>
            <a:off x="277792" y="416689"/>
            <a:ext cx="11204294" cy="5798915"/>
          </a:xfrm>
        </p:spPr>
        <p:txBody>
          <a:bodyPr>
            <a:normAutofit fontScale="92500" lnSpcReduction="20000"/>
          </a:bodyPr>
          <a:lstStyle/>
          <a:p>
            <a:pPr marL="0" indent="0">
              <a:buNone/>
            </a:pPr>
            <a:r>
              <a:rPr lang="ja-JP" altLang="en-US" u="sng" dirty="0">
                <a:latin typeface="ＭＳ ゴシック" panose="020B0609070205080204" pitchFamily="49" charset="-128"/>
                <a:ea typeface="ＭＳ ゴシック" panose="020B0609070205080204" pitchFamily="49" charset="-128"/>
              </a:rPr>
              <a:t>ワーク</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sz="1000" dirty="0"/>
          </a:p>
          <a:p>
            <a:pPr marL="0" indent="0">
              <a:buNone/>
            </a:pPr>
            <a:r>
              <a:rPr lang="ja-JP" altLang="en-US" dirty="0">
                <a:latin typeface="ＭＳ ゴシック" panose="020B0609070205080204" pitchFamily="49" charset="-128"/>
                <a:ea typeface="ＭＳ ゴシック" panose="020B0609070205080204" pitchFamily="49" charset="-128"/>
              </a:rPr>
              <a:t>利用者から訴えられた介護事故裁判例の中で、施設側が勝訴した珍しい</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事案です。</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判決の結果をどのように考えますか？</a:t>
            </a:r>
          </a:p>
          <a:p>
            <a:pPr marL="0" indent="0">
              <a:buNone/>
            </a:pPr>
            <a:r>
              <a:rPr lang="ja-JP" altLang="en-US" dirty="0">
                <a:latin typeface="ＭＳ ゴシック" panose="020B0609070205080204" pitchFamily="49" charset="-128"/>
                <a:ea typeface="ＭＳ ゴシック" panose="020B0609070205080204" pitchFamily="49" charset="-128"/>
              </a:rPr>
              <a:t>みなさんの日常業務を振り返って改善すべきことが無いか？</a:t>
            </a:r>
          </a:p>
          <a:p>
            <a:pPr marL="0" indent="0">
              <a:buNone/>
            </a:pPr>
            <a:r>
              <a:rPr lang="ja-JP" altLang="en-US" dirty="0">
                <a:latin typeface="ＭＳ ゴシック" panose="020B0609070205080204" pitchFamily="49" charset="-128"/>
                <a:ea typeface="ＭＳ ゴシック" panose="020B0609070205080204" pitchFamily="49" charset="-128"/>
              </a:rPr>
              <a:t>グループで話し合ってみましょう。</a:t>
            </a: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補足</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本事案では、原告である遺族側が、入れ歯をさせない状態で食事をさせ、</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口からゴルフボール大のこんにゃくが</a:t>
            </a:r>
            <a:r>
              <a:rPr lang="en-US" altLang="ja-JP" dirty="0">
                <a:latin typeface="ＭＳ ゴシック" panose="020B0609070205080204" pitchFamily="49" charset="-128"/>
                <a:ea typeface="ＭＳ ゴシック" panose="020B0609070205080204" pitchFamily="49" charset="-128"/>
              </a:rPr>
              <a:t>2</a:t>
            </a:r>
            <a:r>
              <a:rPr lang="ja-JP" altLang="en-US" dirty="0">
                <a:latin typeface="ＭＳ ゴシック" panose="020B0609070205080204" pitchFamily="49" charset="-128"/>
                <a:ea typeface="ＭＳ ゴシック" panose="020B0609070205080204" pitchFamily="49" charset="-128"/>
              </a:rPr>
              <a:t>つ出てきた、という虚偽の供述を</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していた、という背景もありました。</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p>
        </p:txBody>
      </p:sp>
      <p:pic>
        <p:nvPicPr>
          <p:cNvPr id="2" name="図 1">
            <a:extLst>
              <a:ext uri="{FF2B5EF4-FFF2-40B4-BE49-F238E27FC236}">
                <a16:creationId xmlns:a16="http://schemas.microsoft.com/office/drawing/2014/main" id="{49A58B81-0FC0-4D10-A208-02F2C74A2E19}"/>
              </a:ext>
            </a:extLst>
          </p:cNvPr>
          <p:cNvPicPr>
            <a:picLocks noChangeAspect="1"/>
          </p:cNvPicPr>
          <p:nvPr/>
        </p:nvPicPr>
        <p:blipFill>
          <a:blip r:embed="rId3"/>
          <a:stretch>
            <a:fillRect/>
          </a:stretch>
        </p:blipFill>
        <p:spPr>
          <a:xfrm>
            <a:off x="9741543" y="6467822"/>
            <a:ext cx="2298391" cy="390178"/>
          </a:xfrm>
          <a:prstGeom prst="rect">
            <a:avLst/>
          </a:prstGeom>
        </p:spPr>
      </p:pic>
    </p:spTree>
    <p:extLst>
      <p:ext uri="{BB962C8B-B14F-4D97-AF65-F5344CB8AC3E}">
        <p14:creationId xmlns:p14="http://schemas.microsoft.com/office/powerpoint/2010/main" val="1122612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62F667-9D54-43EB-BCED-7EF603A9AD59}"/>
              </a:ext>
            </a:extLst>
          </p:cNvPr>
          <p:cNvSpPr>
            <a:spLocks noGrp="1"/>
          </p:cNvSpPr>
          <p:nvPr>
            <p:ph idx="1"/>
          </p:nvPr>
        </p:nvSpPr>
        <p:spPr>
          <a:xfrm>
            <a:off x="544010" y="659757"/>
            <a:ext cx="11042248" cy="5648445"/>
          </a:xfrm>
        </p:spPr>
        <p:txBody>
          <a:bodyPr>
            <a:normAutofit fontScale="92500" lnSpcReduction="20000"/>
          </a:bodyPr>
          <a:lstStyle/>
          <a:p>
            <a:pPr marL="0" indent="0">
              <a:buNone/>
            </a:pPr>
            <a:endParaRPr lang="en-US" altLang="ja-JP" sz="2000" dirty="0"/>
          </a:p>
          <a:p>
            <a:pPr marL="0" indent="0">
              <a:buNone/>
            </a:pPr>
            <a:r>
              <a:rPr lang="ja-JP" altLang="en-US" sz="2000" dirty="0">
                <a:latin typeface="ＭＳ ゴシック" panose="020B0609070205080204" pitchFamily="49" charset="-128"/>
                <a:ea typeface="ＭＳ ゴシック" panose="020B0609070205080204" pitchFamily="49" charset="-128"/>
              </a:rPr>
              <a:t>参考文献</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１）賃金と社会保障，</a:t>
            </a:r>
            <a:r>
              <a:rPr lang="en-US" altLang="ja-JP" sz="2000" dirty="0">
                <a:latin typeface="ＭＳ ゴシック" panose="020B0609070205080204" pitchFamily="49" charset="-128"/>
                <a:ea typeface="ＭＳ ゴシック" panose="020B0609070205080204" pitchFamily="49" charset="-128"/>
              </a:rPr>
              <a:t>No.1303</a:t>
            </a:r>
            <a:r>
              <a:rPr lang="ja-JP" altLang="en-US" sz="2000" dirty="0" err="1">
                <a:latin typeface="ＭＳ ゴシック" panose="020B0609070205080204" pitchFamily="49" charset="-128"/>
                <a:ea typeface="ＭＳ ゴシック" panose="020B0609070205080204" pitchFamily="49" charset="-128"/>
              </a:rPr>
              <a:t>，</a:t>
            </a:r>
            <a:r>
              <a:rPr lang="en-US" altLang="ja-JP" sz="2000" dirty="0">
                <a:latin typeface="ＭＳ ゴシック" panose="020B0609070205080204" pitchFamily="49" charset="-128"/>
                <a:ea typeface="ＭＳ ゴシック" panose="020B0609070205080204" pitchFamily="49" charset="-128"/>
              </a:rPr>
              <a:t>P.60</a:t>
            </a:r>
            <a:r>
              <a:rPr lang="ja-JP" altLang="en-US" sz="2000" dirty="0">
                <a:latin typeface="ＭＳ ゴシック" panose="020B0609070205080204" pitchFamily="49" charset="-128"/>
                <a:ea typeface="ＭＳ ゴシック" panose="020B0609070205080204" pitchFamily="49" charset="-128"/>
              </a:rPr>
              <a:t>～</a:t>
            </a:r>
            <a:r>
              <a:rPr lang="en-US" altLang="ja-JP" sz="2000" dirty="0">
                <a:latin typeface="ＭＳ ゴシック" panose="020B0609070205080204" pitchFamily="49" charset="-128"/>
                <a:ea typeface="ＭＳ ゴシック" panose="020B0609070205080204" pitchFamily="49" charset="-128"/>
              </a:rPr>
              <a:t>79</a:t>
            </a:r>
            <a:r>
              <a:rPr lang="ja-JP" altLang="en-US" sz="2000" dirty="0" err="1">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旬報社，</a:t>
            </a:r>
            <a:r>
              <a:rPr lang="en-US" altLang="ja-JP" sz="2000" dirty="0">
                <a:latin typeface="ＭＳ ゴシック" panose="020B0609070205080204" pitchFamily="49" charset="-128"/>
                <a:ea typeface="ＭＳ ゴシック" panose="020B0609070205080204" pitchFamily="49" charset="-128"/>
              </a:rPr>
              <a:t>2001.</a:t>
            </a:r>
          </a:p>
          <a:p>
            <a:pPr marL="0" indent="0">
              <a:buNone/>
            </a:pPr>
            <a:r>
              <a:rPr lang="ja-JP" altLang="en-US" sz="2000" dirty="0">
                <a:latin typeface="ＭＳ ゴシック" panose="020B0609070205080204" pitchFamily="49" charset="-128"/>
                <a:ea typeface="ＭＳ ゴシック" panose="020B0609070205080204" pitchFamily="49" charset="-128"/>
              </a:rPr>
              <a:t>２）菊池馨実：介護事故関連裁判例からみたリスクマネジメント</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　　増田雅暢，菊池馨実編著：介護リスクマネジメント，</a:t>
            </a:r>
            <a:r>
              <a:rPr lang="en-US" altLang="ja-JP" sz="2000" dirty="0">
                <a:latin typeface="ＭＳ ゴシック" panose="020B0609070205080204" pitchFamily="49" charset="-128"/>
                <a:ea typeface="ＭＳ ゴシック" panose="020B0609070205080204" pitchFamily="49" charset="-128"/>
              </a:rPr>
              <a:t>P.189</a:t>
            </a:r>
            <a:r>
              <a:rPr lang="ja-JP" altLang="en-US" sz="2000" dirty="0" err="1">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旬報社</a:t>
            </a:r>
            <a:r>
              <a:rPr lang="en-US" altLang="ja-JP" sz="2000" dirty="0">
                <a:latin typeface="ＭＳ ゴシック" panose="020B0609070205080204" pitchFamily="49" charset="-128"/>
                <a:ea typeface="ＭＳ ゴシック" panose="020B0609070205080204" pitchFamily="49" charset="-128"/>
              </a:rPr>
              <a:t>,2003.</a:t>
            </a:r>
          </a:p>
          <a:p>
            <a:pPr marL="0" indent="0">
              <a:buNone/>
            </a:pPr>
            <a:r>
              <a:rPr lang="ja-JP" altLang="en-US" sz="2000" dirty="0">
                <a:latin typeface="ＭＳ ゴシック" panose="020B0609070205080204" pitchFamily="49" charset="-128"/>
                <a:ea typeface="ＭＳ ゴシック" panose="020B0609070205080204" pitchFamily="49" charset="-128"/>
              </a:rPr>
              <a:t>３）前掲１），</a:t>
            </a:r>
            <a:r>
              <a:rPr lang="en-US" altLang="ja-JP" sz="2000" dirty="0">
                <a:latin typeface="ＭＳ ゴシック" panose="020B0609070205080204" pitchFamily="49" charset="-128"/>
                <a:ea typeface="ＭＳ ゴシック" panose="020B0609070205080204" pitchFamily="49" charset="-128"/>
              </a:rPr>
              <a:t>P.70.</a:t>
            </a:r>
          </a:p>
          <a:p>
            <a:pPr marL="0" indent="0">
              <a:buNone/>
            </a:pPr>
            <a:r>
              <a:rPr lang="ja-JP" altLang="en-US" sz="2000" dirty="0">
                <a:latin typeface="ＭＳ ゴシック" panose="020B0609070205080204" pitchFamily="49" charset="-128"/>
                <a:ea typeface="ＭＳ ゴシック" panose="020B0609070205080204" pitchFamily="49" charset="-128"/>
              </a:rPr>
              <a:t>４）大橋謙策：「統合科学」としての社会福祉学研究と地域福祉の時代」</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　　日本社会福祉学会編：社会福祉学研究</a:t>
            </a:r>
            <a:r>
              <a:rPr lang="en-US" altLang="ja-JP" sz="2000" dirty="0">
                <a:latin typeface="ＭＳ ゴシック" panose="020B0609070205080204" pitchFamily="49" charset="-128"/>
                <a:ea typeface="ＭＳ ゴシック" panose="020B0609070205080204" pitchFamily="49" charset="-128"/>
              </a:rPr>
              <a:t>50</a:t>
            </a:r>
            <a:r>
              <a:rPr lang="ja-JP" altLang="en-US" sz="2000" dirty="0">
                <a:latin typeface="ＭＳ ゴシック" panose="020B0609070205080204" pitchFamily="49" charset="-128"/>
                <a:ea typeface="ＭＳ ゴシック" panose="020B0609070205080204" pitchFamily="49" charset="-128"/>
              </a:rPr>
              <a:t>年</a:t>
            </a: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日本社会福祉学会のあゆみ，</a:t>
            </a:r>
            <a:r>
              <a:rPr lang="en-US" altLang="ja-JP" sz="2000" dirty="0">
                <a:latin typeface="ＭＳ ゴシック" panose="020B0609070205080204" pitchFamily="49" charset="-128"/>
                <a:ea typeface="ＭＳ ゴシック" panose="020B0609070205080204" pitchFamily="49" charset="-128"/>
              </a:rPr>
              <a:t>P.72</a:t>
            </a:r>
            <a:r>
              <a:rPr lang="ja-JP" altLang="en-US" sz="2000" dirty="0" err="1">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ミネルヴァ書房，</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　　</a:t>
            </a:r>
            <a:r>
              <a:rPr lang="en-US" altLang="ja-JP" sz="2000" dirty="0">
                <a:latin typeface="ＭＳ ゴシック" panose="020B0609070205080204" pitchFamily="49" charset="-128"/>
                <a:ea typeface="ＭＳ ゴシック" panose="020B0609070205080204" pitchFamily="49" charset="-128"/>
              </a:rPr>
              <a:t>2004.</a:t>
            </a: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教材作成</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東北福祉大学</a:t>
            </a:r>
            <a:r>
              <a:rPr lang="ja-JP" altLang="en-US" sz="2000">
                <a:latin typeface="ＭＳ ゴシック" panose="020B0609070205080204" pitchFamily="49" charset="-128"/>
                <a:ea typeface="ＭＳ ゴシック" panose="020B0609070205080204" pitchFamily="49" charset="-128"/>
              </a:rPr>
              <a:t>　総合福祉学部</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准教授　菅原好秀</a:t>
            </a:r>
          </a:p>
          <a:p>
            <a:pPr marL="0" indent="0">
              <a:buNone/>
            </a:pPr>
            <a:endParaRPr kumimoji="1" lang="en-US" altLang="ja-JP" dirty="0"/>
          </a:p>
          <a:p>
            <a:pPr marL="0" indent="0">
              <a:buNone/>
            </a:pPr>
            <a:endParaRPr lang="en-US" altLang="ja-JP" dirty="0"/>
          </a:p>
          <a:p>
            <a:pPr marL="0" indent="0">
              <a:buNone/>
            </a:pPr>
            <a:endParaRPr kumimoji="1" lang="ja-JP" altLang="en-US" dirty="0"/>
          </a:p>
        </p:txBody>
      </p:sp>
    </p:spTree>
    <p:extLst>
      <p:ext uri="{BB962C8B-B14F-4D97-AF65-F5344CB8AC3E}">
        <p14:creationId xmlns:p14="http://schemas.microsoft.com/office/powerpoint/2010/main" val="926583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3B915A-126F-4102-BADB-46C65F048279}"/>
              </a:ext>
            </a:extLst>
          </p:cNvPr>
          <p:cNvSpPr>
            <a:spLocks noGrp="1"/>
          </p:cNvSpPr>
          <p:nvPr>
            <p:ph idx="1"/>
          </p:nvPr>
        </p:nvSpPr>
        <p:spPr/>
        <p:txBody>
          <a:bodyPr/>
          <a:lstStyle/>
          <a:p>
            <a:pPr marL="0" indent="0">
              <a:buNone/>
            </a:pPr>
            <a:endParaRPr kumimoji="1" lang="en-US" altLang="ja-JP" dirty="0"/>
          </a:p>
          <a:p>
            <a:pPr marL="0" indent="0">
              <a:buNone/>
            </a:pPr>
            <a:endParaRPr lang="en-US" altLang="ja-JP" dirty="0"/>
          </a:p>
          <a:p>
            <a:pPr marL="0" indent="0" algn="ctr">
              <a:buNone/>
            </a:pPr>
            <a:r>
              <a:rPr kumimoji="1" lang="ja-JP" altLang="en-US" sz="4000" dirty="0">
                <a:latin typeface="ＭＳ ゴシック" panose="020B0609070205080204" pitchFamily="49" charset="-128"/>
                <a:ea typeface="ＭＳ ゴシック" panose="020B0609070205080204" pitchFamily="49" charset="-128"/>
              </a:rPr>
              <a:t>お疲れ様でした。</a:t>
            </a:r>
          </a:p>
        </p:txBody>
      </p:sp>
      <p:pic>
        <p:nvPicPr>
          <p:cNvPr id="2" name="図 1">
            <a:extLst>
              <a:ext uri="{FF2B5EF4-FFF2-40B4-BE49-F238E27FC236}">
                <a16:creationId xmlns:a16="http://schemas.microsoft.com/office/drawing/2014/main" id="{D81C5BE5-0D1F-4411-B5A8-B33003022E99}"/>
              </a:ext>
            </a:extLst>
          </p:cNvPr>
          <p:cNvPicPr>
            <a:picLocks noChangeAspect="1"/>
          </p:cNvPicPr>
          <p:nvPr/>
        </p:nvPicPr>
        <p:blipFill>
          <a:blip r:embed="rId3"/>
          <a:stretch>
            <a:fillRect/>
          </a:stretch>
        </p:blipFill>
        <p:spPr>
          <a:xfrm>
            <a:off x="9729819" y="6467822"/>
            <a:ext cx="2298391" cy="390178"/>
          </a:xfrm>
          <a:prstGeom prst="rect">
            <a:avLst/>
          </a:prstGeom>
        </p:spPr>
      </p:pic>
    </p:spTree>
    <p:extLst>
      <p:ext uri="{BB962C8B-B14F-4D97-AF65-F5344CB8AC3E}">
        <p14:creationId xmlns:p14="http://schemas.microsoft.com/office/powerpoint/2010/main" val="27031414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2988</TotalTime>
  <Words>577</Words>
  <Application>Microsoft Office PowerPoint</Application>
  <PresentationFormat>ワイド画面</PresentationFormat>
  <Paragraphs>104</Paragraphs>
  <Slides>9</Slides>
  <Notes>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ＭＳ 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敦</dc:creator>
  <cp:lastModifiedBy>吉田 敦</cp:lastModifiedBy>
  <cp:revision>41</cp:revision>
  <dcterms:created xsi:type="dcterms:W3CDTF">2018-10-19T06:18:28Z</dcterms:created>
  <dcterms:modified xsi:type="dcterms:W3CDTF">2018-12-25T04:59:56Z</dcterms:modified>
</cp:coreProperties>
</file>