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4" r:id="rId2"/>
    <p:sldId id="256" r:id="rId3"/>
    <p:sldId id="257" r:id="rId4"/>
    <p:sldId id="258" r:id="rId5"/>
    <p:sldId id="259" r:id="rId6"/>
    <p:sldId id="260" r:id="rId7"/>
    <p:sldId id="265" r:id="rId8"/>
    <p:sldId id="261" r:id="rId9"/>
    <p:sldId id="263" r:id="rId10"/>
    <p:sldId id="262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625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6736F-9759-43F5-A80D-0153E2D34F2A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A6841-EADC-4588-91D1-DE1846917C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43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85F5A-8E9E-4C5D-8663-E26BE994271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1275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A6841-EADC-4588-91D1-DE1846917CC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650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A6841-EADC-4588-91D1-DE1846917CC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748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85F5A-8E9E-4C5D-8663-E26BE994271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76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A6841-EADC-4588-91D1-DE1846917CC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711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85F5A-8E9E-4C5D-8663-E26BE9942712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78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85F5A-8E9E-4C5D-8663-E26BE9942712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585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85F5A-8E9E-4C5D-8663-E26BE9942712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55073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85F5A-8E9E-4C5D-8663-E26BE9942712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966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E8D0F6-A97B-4FCD-A743-EB97CF533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D0DB3A0-A6DC-4814-A4E2-D61255178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672B54-C130-4E69-830E-F1741A73D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43ABF2-F2EB-4BC2-BFA3-6A818BF47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25468B-7D29-48AA-B167-080CCA0A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1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216FCA-4A2D-4824-A4C9-7FE33F28F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6B475B-933A-4ED2-9C62-CA11E4B5B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2CA158-392A-459E-AE42-156504FD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8C1C9C8-582F-49A6-A4B2-EDE31FFBC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5150DB-7ED9-4623-8AD0-80ED867C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8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614781E-6A83-4A22-A65A-9296DB0A8C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8C51F0-FA2A-45C8-86A4-408D6054A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B1B6A6-7C24-4D39-B5E7-A5ED92B55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85C063-B1FD-4B37-B3AF-B6502A6E2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06AC46-595B-42B5-A578-E2AA2EEF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233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DDCEC7-ED5E-4AB9-A8EC-A03AB8EAB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B939EC-6DC1-4AEC-916D-CC9D7D4B2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78491B-9A86-42EA-B01D-429EB0DEC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DC12B3-108B-4081-B0F0-0E503374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19E2BE-DD47-4FD8-9B08-E26B36425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75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20AA91-8350-48D5-BC42-E5B06E9EC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8172323-AA73-4171-93F6-B3822C3F4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5B294E9-959C-45D6-A153-484B79AF3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C72752-8D15-4668-B853-5653ACBF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EDD5B0-DD38-4781-9319-6C4B632C0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42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EB4A0E-0608-4F36-9687-B56BC5045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0DA60D-7A5E-4DA2-AC1A-E75BAC5654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3E7CA2-C9F0-4F7A-876A-D18AB1144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64A224-DB74-4D38-8D8D-C8E2C11D5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39A368-0E1C-45F9-9067-18372A6BB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D695E6-F207-4865-887B-5E940649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301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20720AC-A432-4CCC-B65F-64582DC40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62C45F-49E4-46C8-A674-B2A53CC17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61E38C-123C-4723-91BF-23439A48D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64D70C-819D-49BD-8B24-1EA254C0CF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0F94534-080D-4D73-BEB7-A0B0F3B78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11C393E-1D9A-4681-A569-39A6FE25B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5BE0566-6D84-46FB-955F-40DD279C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3D82D8E-FBB0-41E8-82EF-34511652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3101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5F29D7-428A-4135-B9BF-A8D9DB0B9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BCCAFDF-7D63-4C59-B9C3-ED91C9FE2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BEE3F33-2C12-4A3F-B708-4604E1360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4F0FA4-0BC4-490D-A1AA-FB262C541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304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FD3A0BB-F9D8-450B-BFE0-2E952B2B6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4714CC6-A326-4CE8-A65A-D686B179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71D65F-B6B6-468D-ABD9-4691464DF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348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2A4A5F-F4CD-4FC1-8441-E5F61E61B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40B57F-F520-4AFC-9D3C-87EB5EF3C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B0E8B10-9843-4468-8641-85D4B0165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A6A910-3B28-4723-9472-4412C9DF5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99AF484-3027-4576-8354-3EB2C44C1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894C47-7BBA-48E2-9D65-3E557343E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36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7B76A6-8703-4DE3-8351-4608EF42A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3DB4073-5C62-40E9-91E5-0599EF3D53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C4E217C-CC77-46EF-A291-466E75C50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66E43D2-6338-46E6-BA29-E669D8006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5A5E07-A60E-460A-846F-BE839CD4F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30C190-80F1-4D04-98D0-F242877F9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3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0EB7E69-FDD0-4168-AE4E-262F8DCFE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FB4EE9-4B0B-43DE-A291-445C2BF4F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B0F426-EA85-45EB-898C-9B5EEBE3C4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17804-139B-43F0-8F3D-D47FE2313D0D}" type="datetimeFigureOut">
              <a:rPr kumimoji="1" lang="ja-JP" altLang="en-US" smtClean="0"/>
              <a:t>2018/12/25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E77FCC-CC49-4852-8078-C0509D08E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BBF3E3-951F-47B6-9155-230D13CE1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A5214-0CE1-443C-B6F7-21228A206B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14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81EC2E-3BBB-48EF-AC36-30F5E99650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610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sz="3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判例に学ぶ事故防止と事故後対応</a:t>
            </a:r>
            <a:endParaRPr lang="en-US" altLang="ja-JP" sz="3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ケース③食後に意識を失ない、マニュアル通りに対応し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たが死に至った、特別養護老人ホームでショー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トステイ利用中の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73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歳男性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F7D622F-2AE4-44F5-AF79-6FD819E030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225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33B915A-126F-4102-BADB-46C65F048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お疲れ様でした。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F5E343E9-C85F-4753-BB7F-FCB67C1CA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2842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14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2F5F6A14-295A-4379-9F9B-3874F6388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3725" y="187176"/>
            <a:ext cx="11523644" cy="6151562"/>
          </a:xfrm>
        </p:spPr>
        <p:txBody>
          <a:bodyPr>
            <a:normAutofit fontScale="92500"/>
          </a:bodyPr>
          <a:lstStyle/>
          <a:p>
            <a:pPr algn="l"/>
            <a:r>
              <a:rPr lang="ja-JP" altLang="en-US" sz="28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ケース</a:t>
            </a:r>
            <a:endParaRPr lang="en-US" altLang="ja-JP" sz="28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特別養護老人ホームのショートステイ入所</a:t>
            </a:r>
            <a:r>
              <a:rPr lang="en-US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日目に、多発性脳梗塞および重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度の認知症で、全介助を必要とする</a:t>
            </a:r>
            <a:r>
              <a:rPr lang="en-US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73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歳男性が、食事直後に意識を失って</a:t>
            </a:r>
            <a:r>
              <a:rPr lang="ja-JP" altLang="en-US" sz="2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た。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顔を上に向け、目を見開き、口を開いて、手をだらりと下げていた。意識は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なくチアノーゼが現れていた。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声をかけても、頬を叩いても反応はなく、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口腔内に食べ物は無かった。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緊急時のマニュアルに従って、家族に電話連絡をし、「救急車でＦ病院に連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れて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行って下さい」との指示に従い、異変発見</a:t>
            </a:r>
            <a:r>
              <a:rPr lang="en-US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15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分後に救急車を呼び、その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en-US" altLang="ja-JP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分後に到着した時には死後硬直が始まっており、救急隊員が気道内に異物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r>
              <a:rPr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を発見して吸引したが死に至った。</a:t>
            </a:r>
            <a:endParaRPr lang="en-US" altLang="ja-JP" sz="2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l"/>
            <a:endParaRPr kumimoji="1" lang="ja-JP" altLang="en-US" sz="3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C485D840-F7A4-41EF-94DF-10B9E0AA56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88435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12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FECAC7-18A3-458A-851A-0FB6402A5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40" y="332104"/>
            <a:ext cx="10515600" cy="5967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施設側の主張</a:t>
            </a:r>
            <a:endParaRPr kumimoji="1"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利用者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2.5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人に対して、直接処遇職員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人の職員配置で対応をして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その利用者は、食事介助の時にむせたり、食べ物を口にためたり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することがよくあった。誤嚥も疑ったが、口の中に食べ物はなく、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むせや咳込みがない等、他の窒息の場合とは異なり、誤嚥では</a:t>
            </a:r>
            <a:r>
              <a:rPr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く、心臓発作の類と判断した。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マニュアルでは、緊急時には、まず家人に連絡をして、その指示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を受けることになっていたので、それに従って対応をした。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27F5058-955C-41EC-95F2-7E10173ACF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266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35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E05DE9-2049-4BF2-86B1-79096B784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9722"/>
            <a:ext cx="10830560" cy="59786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ワーク</a:t>
            </a: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裁判所はどのような判断をしたでしょうか？</a:t>
            </a: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グループで話し合ってみましょう。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ポイント </a:t>
            </a: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①職員の配置は十分である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 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 ②異変に気付いて迅速に対応をしている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 ③マニュアルに従って家人の指示を仰いでいる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 ④介護職に医療的な判断や対応は求められない</a:t>
            </a:r>
            <a:endParaRPr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C1CEB1A-3006-4436-AB8B-E142D4CDCF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1543" y="6461960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89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1084AE-739B-4253-B3AC-B9B64FD88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934720"/>
            <a:ext cx="10693400" cy="524224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3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sz="32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判決</a:t>
            </a:r>
            <a:endParaRPr kumimoji="1" lang="en-US" altLang="ja-JP" sz="3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2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施設側の過失を認め、遺族に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2,200</a:t>
            </a: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万円の賠償を命じた。</a:t>
            </a:r>
          </a:p>
          <a:p>
            <a:pPr marL="0" indent="0">
              <a:buNone/>
            </a:pPr>
            <a:endParaRPr kumimoji="1" lang="ja-JP" altLang="en-US" sz="3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3C9AAEEA-0458-4BD0-A342-44B6DB468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4989" y="6375695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284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A33158-BC62-485D-878F-4F0BBFE7B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439" y="186771"/>
            <a:ext cx="11017541" cy="65594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判決の理由</a:t>
            </a:r>
            <a:endParaRPr kumimoji="1"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u="sng" dirty="0"/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異変が朝食直後に起きていることなどから、真っ先に誤嚥を疑い、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適切な対応をとるべきであった。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マニュアルに沿った対応をし、家人の指示に従ったとはいえ、マ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ニュアルは土台となる標準化されるサービスを示すものであり、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緊急時には、マニュアル遵守の硬直的な考えではなく、状況に応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じた</a:t>
            </a: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対応が求められる。そもそも緊急時に家人への連絡を優先さ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せるマニュアル自体が問題である。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そのためには、介護職といえども、緊急時には吸引などの医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療行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為で対応ができるよう、誤嚥事故防止のための最低限の研修を行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い、緊急時にはそのような行為に及ぶこともあることを家族にも</a:t>
            </a: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伝えるべきである。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6CC5A448-D91B-4A3C-AF66-47AA90746A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054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5EE7A7-EA8F-4AA8-B404-0946751DA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0164"/>
            <a:ext cx="10515600" cy="5416799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補　足</a:t>
            </a:r>
            <a:endParaRPr kumimoji="1"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誤嚥には、むせや咳込みがみられる顕性誤嚥と、身体機能が衰え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た高齢者に多い、むせや咳込みを伴わない不顕性誤嚥があり、不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顕性誤嚥は、誤嚥者の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1/3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程度にみられる。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誤嚥による窒息の場合、異物を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分以内に吐き出さなければ、半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数はまず助からず、一命を取りとめたとしても、大半は脳障害に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より社会復帰は困難となることから、まずは異物を吸引する必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要がある。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ja-JP" altLang="en-US" u="sng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4844209D-A167-4DFA-9974-259CDD271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750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1E5E1E7-DADE-42AB-897E-9DB866B09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9302"/>
            <a:ext cx="10515600" cy="48637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ワーク</a:t>
            </a:r>
            <a:endParaRPr lang="en-US" altLang="ja-JP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1000" dirty="0"/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緊急時のマニュアルの在り方、介護職がどこまで対応すべきかが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問われたケースです。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判決の結果をどのように考えますか？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みなさんの日常業務を振り返って改善すべきことが無いか？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グループで話し合ってみましょう。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6584581-AAAC-4C7F-BDF6-13F8BE7DD3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612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62F667-9D54-43EB-BCED-7EF603A9A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65200"/>
            <a:ext cx="10515600" cy="5211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参考文献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１）賃金と社会保障，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No.1284</a:t>
            </a:r>
            <a:r>
              <a:rPr lang="ja-JP" altLang="en-US" sz="20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P.43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47</a:t>
            </a:r>
            <a:r>
              <a:rPr lang="ja-JP" altLang="en-US" sz="20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2000.</a:t>
            </a:r>
          </a:p>
          <a:p>
            <a:pPr marL="0" indent="0">
              <a:buNone/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２）最高裁判所ホームページ：「特別養護老人ホームにおける誤嚥による死亡事故」　名古屋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地方裁判所　平成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16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年７月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日判決　平成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14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年（ワ）第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2028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号　損害賠償請求事件</a:t>
            </a:r>
          </a:p>
          <a:p>
            <a:pPr marL="0" indent="0">
              <a:buNone/>
            </a:pP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http://courtdomino2.courts.go.jp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2012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年３月閲覧）</a:t>
            </a:r>
          </a:p>
          <a:p>
            <a:pPr marL="0" indent="0">
              <a:buNone/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３）賃金と社会保障，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No.1303</a:t>
            </a:r>
            <a:r>
              <a:rPr lang="ja-JP" altLang="en-US" sz="20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P.60</a:t>
            </a: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79</a:t>
            </a:r>
            <a:r>
              <a:rPr lang="ja-JP" altLang="en-US" sz="20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r>
              <a:rPr lang="en-US" altLang="ja-JP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2001.</a:t>
            </a:r>
          </a:p>
          <a:p>
            <a:pPr marL="0" indent="0">
              <a:buNone/>
            </a:pP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教材作成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東北福祉大学　総合福祉学部</a:t>
            </a:r>
            <a:endParaRPr lang="en-US" altLang="ja-JP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准教授　菅原好秀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1456548-D2F7-4C72-B733-22124225B2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93609" y="6467822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583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601</Words>
  <Application>Microsoft Office PowerPoint</Application>
  <PresentationFormat>ワイド画面</PresentationFormat>
  <Paragraphs>111</Paragraphs>
  <Slides>10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吉田 敦</cp:lastModifiedBy>
  <cp:revision>31</cp:revision>
  <dcterms:created xsi:type="dcterms:W3CDTF">2018-10-19T06:18:28Z</dcterms:created>
  <dcterms:modified xsi:type="dcterms:W3CDTF">2018-12-25T05:10:59Z</dcterms:modified>
</cp:coreProperties>
</file>