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4" r:id="rId2"/>
    <p:sldId id="256" r:id="rId3"/>
    <p:sldId id="257" r:id="rId4"/>
    <p:sldId id="258" r:id="rId5"/>
    <p:sldId id="259" r:id="rId6"/>
    <p:sldId id="260" r:id="rId7"/>
    <p:sldId id="261" r:id="rId8"/>
    <p:sldId id="263" r:id="rId9"/>
    <p:sldId id="262" r:id="rId10"/>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9" d="100"/>
          <a:sy n="79" d="100"/>
        </p:scale>
        <p:origin x="197"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26736F-9759-43F5-A80D-0153E2D34F2A}" type="datetimeFigureOut">
              <a:rPr kumimoji="1" lang="ja-JP" altLang="en-US" smtClean="0"/>
              <a:t>2018/11/1</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DA6841-EADC-4588-91D1-DE1846917CCA}" type="slidenum">
              <a:rPr kumimoji="1" lang="ja-JP" altLang="en-US" smtClean="0"/>
              <a:t>‹#›</a:t>
            </a:fld>
            <a:endParaRPr kumimoji="1" lang="ja-JP" altLang="en-US"/>
          </a:p>
        </p:txBody>
      </p:sp>
    </p:spTree>
    <p:extLst>
      <p:ext uri="{BB962C8B-B14F-4D97-AF65-F5344CB8AC3E}">
        <p14:creationId xmlns:p14="http://schemas.microsoft.com/office/powerpoint/2010/main" val="12934354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1</a:t>
            </a:fld>
            <a:endParaRPr kumimoji="1" lang="ja-JP" altLang="en-US"/>
          </a:p>
        </p:txBody>
      </p:sp>
    </p:spTree>
    <p:extLst>
      <p:ext uri="{BB962C8B-B14F-4D97-AF65-F5344CB8AC3E}">
        <p14:creationId xmlns:p14="http://schemas.microsoft.com/office/powerpoint/2010/main" val="15612758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5DA6841-EADC-4588-91D1-DE1846917CCA}" type="slidenum">
              <a:rPr kumimoji="1" lang="ja-JP" altLang="en-US" smtClean="0"/>
              <a:t>2</a:t>
            </a:fld>
            <a:endParaRPr kumimoji="1" lang="ja-JP" altLang="en-US"/>
          </a:p>
        </p:txBody>
      </p:sp>
    </p:spTree>
    <p:extLst>
      <p:ext uri="{BB962C8B-B14F-4D97-AF65-F5344CB8AC3E}">
        <p14:creationId xmlns:p14="http://schemas.microsoft.com/office/powerpoint/2010/main" val="4616509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5DA6841-EADC-4588-91D1-DE1846917CCA}" type="slidenum">
              <a:rPr kumimoji="1" lang="ja-JP" altLang="en-US" smtClean="0"/>
              <a:t>3</a:t>
            </a:fld>
            <a:endParaRPr kumimoji="1" lang="ja-JP" altLang="en-US"/>
          </a:p>
        </p:txBody>
      </p:sp>
    </p:spTree>
    <p:extLst>
      <p:ext uri="{BB962C8B-B14F-4D97-AF65-F5344CB8AC3E}">
        <p14:creationId xmlns:p14="http://schemas.microsoft.com/office/powerpoint/2010/main" val="27667487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4</a:t>
            </a:fld>
            <a:endParaRPr kumimoji="1" lang="ja-JP" altLang="en-US"/>
          </a:p>
        </p:txBody>
      </p:sp>
    </p:spTree>
    <p:extLst>
      <p:ext uri="{BB962C8B-B14F-4D97-AF65-F5344CB8AC3E}">
        <p14:creationId xmlns:p14="http://schemas.microsoft.com/office/powerpoint/2010/main" val="3045768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5DA6841-EADC-4588-91D1-DE1846917CCA}" type="slidenum">
              <a:rPr kumimoji="1" lang="ja-JP" altLang="en-US" smtClean="0"/>
              <a:t>5</a:t>
            </a:fld>
            <a:endParaRPr kumimoji="1" lang="ja-JP" altLang="en-US"/>
          </a:p>
        </p:txBody>
      </p:sp>
    </p:spTree>
    <p:extLst>
      <p:ext uri="{BB962C8B-B14F-4D97-AF65-F5344CB8AC3E}">
        <p14:creationId xmlns:p14="http://schemas.microsoft.com/office/powerpoint/2010/main" val="30157111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6</a:t>
            </a:fld>
            <a:endParaRPr kumimoji="1" lang="ja-JP" altLang="en-US"/>
          </a:p>
        </p:txBody>
      </p:sp>
    </p:spTree>
    <p:extLst>
      <p:ext uri="{BB962C8B-B14F-4D97-AF65-F5344CB8AC3E}">
        <p14:creationId xmlns:p14="http://schemas.microsoft.com/office/powerpoint/2010/main" val="3873789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7</a:t>
            </a:fld>
            <a:endParaRPr kumimoji="1" lang="ja-JP" altLang="en-US"/>
          </a:p>
        </p:txBody>
      </p:sp>
    </p:spTree>
    <p:extLst>
      <p:ext uri="{BB962C8B-B14F-4D97-AF65-F5344CB8AC3E}">
        <p14:creationId xmlns:p14="http://schemas.microsoft.com/office/powerpoint/2010/main" val="17165854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8</a:t>
            </a:fld>
            <a:endParaRPr kumimoji="1" lang="ja-JP" altLang="en-US"/>
          </a:p>
        </p:txBody>
      </p:sp>
    </p:spTree>
    <p:extLst>
      <p:ext uri="{BB962C8B-B14F-4D97-AF65-F5344CB8AC3E}">
        <p14:creationId xmlns:p14="http://schemas.microsoft.com/office/powerpoint/2010/main" val="24155073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9</a:t>
            </a:fld>
            <a:endParaRPr kumimoji="1" lang="ja-JP" altLang="en-US"/>
          </a:p>
        </p:txBody>
      </p:sp>
    </p:spTree>
    <p:extLst>
      <p:ext uri="{BB962C8B-B14F-4D97-AF65-F5344CB8AC3E}">
        <p14:creationId xmlns:p14="http://schemas.microsoft.com/office/powerpoint/2010/main" val="2808966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E8D0F6-A97B-4FCD-A743-EB97CF533E1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4D0DB3A0-A6DC-4814-A4E2-D61255178B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A672B54-C130-4E69-830E-F1741A73D87F}"/>
              </a:ext>
            </a:extLst>
          </p:cNvPr>
          <p:cNvSpPr>
            <a:spLocks noGrp="1"/>
          </p:cNvSpPr>
          <p:nvPr>
            <p:ph type="dt" sz="half" idx="10"/>
          </p:nvPr>
        </p:nvSpPr>
        <p:spPr/>
        <p:txBody>
          <a:bodyPr/>
          <a:lstStyle/>
          <a:p>
            <a:fld id="{A2F17804-139B-43F0-8F3D-D47FE2313D0D}" type="datetimeFigureOut">
              <a:rPr kumimoji="1" lang="ja-JP" altLang="en-US" smtClean="0"/>
              <a:t>2018/11/1</a:t>
            </a:fld>
            <a:endParaRPr kumimoji="1" lang="ja-JP" altLang="en-US"/>
          </a:p>
        </p:txBody>
      </p:sp>
      <p:sp>
        <p:nvSpPr>
          <p:cNvPr id="5" name="フッター プレースホルダー 4">
            <a:extLst>
              <a:ext uri="{FF2B5EF4-FFF2-40B4-BE49-F238E27FC236}">
                <a16:creationId xmlns:a16="http://schemas.microsoft.com/office/drawing/2014/main" id="{F443ABF2-F2EB-4BC2-BFA3-6A818BF47B1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325468B-7D29-48AA-B167-080CCA0AEA3A}"/>
              </a:ext>
            </a:extLst>
          </p:cNvPr>
          <p:cNvSpPr>
            <a:spLocks noGrp="1"/>
          </p:cNvSpPr>
          <p:nvPr>
            <p:ph type="sldNum" sz="quarter" idx="12"/>
          </p:nvPr>
        </p:nvSpPr>
        <p:spPr/>
        <p:txBody>
          <a:bodyPr/>
          <a:lstStyle/>
          <a:p>
            <a:fld id="{AA2A5214-0CE1-443C-B6F7-21228A206B7E}" type="slidenum">
              <a:rPr kumimoji="1" lang="ja-JP" altLang="en-US" smtClean="0"/>
              <a:t>‹#›</a:t>
            </a:fld>
            <a:endParaRPr kumimoji="1" lang="ja-JP" altLang="en-US"/>
          </a:p>
        </p:txBody>
      </p:sp>
    </p:spTree>
    <p:extLst>
      <p:ext uri="{BB962C8B-B14F-4D97-AF65-F5344CB8AC3E}">
        <p14:creationId xmlns:p14="http://schemas.microsoft.com/office/powerpoint/2010/main" val="265211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216FCA-4A2D-4824-A4C9-7FE33F28F24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F6B475B-933A-4ED2-9C62-CA11E4B5B5A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B2CA158-392A-459E-AE42-156504FD123E}"/>
              </a:ext>
            </a:extLst>
          </p:cNvPr>
          <p:cNvSpPr>
            <a:spLocks noGrp="1"/>
          </p:cNvSpPr>
          <p:nvPr>
            <p:ph type="dt" sz="half" idx="10"/>
          </p:nvPr>
        </p:nvSpPr>
        <p:spPr/>
        <p:txBody>
          <a:bodyPr/>
          <a:lstStyle/>
          <a:p>
            <a:fld id="{A2F17804-139B-43F0-8F3D-D47FE2313D0D}" type="datetimeFigureOut">
              <a:rPr kumimoji="1" lang="ja-JP" altLang="en-US" smtClean="0"/>
              <a:t>2018/11/1</a:t>
            </a:fld>
            <a:endParaRPr kumimoji="1" lang="ja-JP" altLang="en-US"/>
          </a:p>
        </p:txBody>
      </p:sp>
      <p:sp>
        <p:nvSpPr>
          <p:cNvPr id="5" name="フッター プレースホルダー 4">
            <a:extLst>
              <a:ext uri="{FF2B5EF4-FFF2-40B4-BE49-F238E27FC236}">
                <a16:creationId xmlns:a16="http://schemas.microsoft.com/office/drawing/2014/main" id="{98C1C9C8-582F-49A6-A4B2-EDE31FFBC1B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15150DB-7ED9-4623-8AD0-80ED867C9B70}"/>
              </a:ext>
            </a:extLst>
          </p:cNvPr>
          <p:cNvSpPr>
            <a:spLocks noGrp="1"/>
          </p:cNvSpPr>
          <p:nvPr>
            <p:ph type="sldNum" sz="quarter" idx="12"/>
          </p:nvPr>
        </p:nvSpPr>
        <p:spPr/>
        <p:txBody>
          <a:bodyPr/>
          <a:lstStyle/>
          <a:p>
            <a:fld id="{AA2A5214-0CE1-443C-B6F7-21228A206B7E}" type="slidenum">
              <a:rPr kumimoji="1" lang="ja-JP" altLang="en-US" smtClean="0"/>
              <a:t>‹#›</a:t>
            </a:fld>
            <a:endParaRPr kumimoji="1" lang="ja-JP" altLang="en-US"/>
          </a:p>
        </p:txBody>
      </p:sp>
    </p:spTree>
    <p:extLst>
      <p:ext uri="{BB962C8B-B14F-4D97-AF65-F5344CB8AC3E}">
        <p14:creationId xmlns:p14="http://schemas.microsoft.com/office/powerpoint/2010/main" val="112889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614781E-6A83-4A22-A65A-9296DB0A8C8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18C51F0-FA2A-45C8-86A4-408D6054AB21}"/>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5B1B6A6-7C24-4D39-B5E7-A5ED92B55E4A}"/>
              </a:ext>
            </a:extLst>
          </p:cNvPr>
          <p:cNvSpPr>
            <a:spLocks noGrp="1"/>
          </p:cNvSpPr>
          <p:nvPr>
            <p:ph type="dt" sz="half" idx="10"/>
          </p:nvPr>
        </p:nvSpPr>
        <p:spPr/>
        <p:txBody>
          <a:bodyPr/>
          <a:lstStyle/>
          <a:p>
            <a:fld id="{A2F17804-139B-43F0-8F3D-D47FE2313D0D}" type="datetimeFigureOut">
              <a:rPr kumimoji="1" lang="ja-JP" altLang="en-US" smtClean="0"/>
              <a:t>2018/11/1</a:t>
            </a:fld>
            <a:endParaRPr kumimoji="1" lang="ja-JP" altLang="en-US"/>
          </a:p>
        </p:txBody>
      </p:sp>
      <p:sp>
        <p:nvSpPr>
          <p:cNvPr id="5" name="フッター プレースホルダー 4">
            <a:extLst>
              <a:ext uri="{FF2B5EF4-FFF2-40B4-BE49-F238E27FC236}">
                <a16:creationId xmlns:a16="http://schemas.microsoft.com/office/drawing/2014/main" id="{2B85C063-B1FD-4B37-B3AF-B6502A6E220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006AC46-595B-42B5-A578-E2AA2EEF52F2}"/>
              </a:ext>
            </a:extLst>
          </p:cNvPr>
          <p:cNvSpPr>
            <a:spLocks noGrp="1"/>
          </p:cNvSpPr>
          <p:nvPr>
            <p:ph type="sldNum" sz="quarter" idx="12"/>
          </p:nvPr>
        </p:nvSpPr>
        <p:spPr/>
        <p:txBody>
          <a:bodyPr/>
          <a:lstStyle/>
          <a:p>
            <a:fld id="{AA2A5214-0CE1-443C-B6F7-21228A206B7E}" type="slidenum">
              <a:rPr kumimoji="1" lang="ja-JP" altLang="en-US" smtClean="0"/>
              <a:t>‹#›</a:t>
            </a:fld>
            <a:endParaRPr kumimoji="1" lang="ja-JP" altLang="en-US"/>
          </a:p>
        </p:txBody>
      </p:sp>
    </p:spTree>
    <p:extLst>
      <p:ext uri="{BB962C8B-B14F-4D97-AF65-F5344CB8AC3E}">
        <p14:creationId xmlns:p14="http://schemas.microsoft.com/office/powerpoint/2010/main" val="1266233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DDCEC7-ED5E-4AB9-A8EC-A03AB8EAB17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4B939EC-6DC1-4AEC-916D-CC9D7D4B236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D78491B-9A86-42EA-B01D-429EB0DEC9C9}"/>
              </a:ext>
            </a:extLst>
          </p:cNvPr>
          <p:cNvSpPr>
            <a:spLocks noGrp="1"/>
          </p:cNvSpPr>
          <p:nvPr>
            <p:ph type="dt" sz="half" idx="10"/>
          </p:nvPr>
        </p:nvSpPr>
        <p:spPr/>
        <p:txBody>
          <a:bodyPr/>
          <a:lstStyle/>
          <a:p>
            <a:fld id="{A2F17804-139B-43F0-8F3D-D47FE2313D0D}" type="datetimeFigureOut">
              <a:rPr kumimoji="1" lang="ja-JP" altLang="en-US" smtClean="0"/>
              <a:t>2018/11/1</a:t>
            </a:fld>
            <a:endParaRPr kumimoji="1" lang="ja-JP" altLang="en-US"/>
          </a:p>
        </p:txBody>
      </p:sp>
      <p:sp>
        <p:nvSpPr>
          <p:cNvPr id="5" name="フッター プレースホルダー 4">
            <a:extLst>
              <a:ext uri="{FF2B5EF4-FFF2-40B4-BE49-F238E27FC236}">
                <a16:creationId xmlns:a16="http://schemas.microsoft.com/office/drawing/2014/main" id="{3ADC12B3-108B-4081-B0F0-0E503374977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819E2BE-DD47-4FD8-9B08-E26B364256C9}"/>
              </a:ext>
            </a:extLst>
          </p:cNvPr>
          <p:cNvSpPr>
            <a:spLocks noGrp="1"/>
          </p:cNvSpPr>
          <p:nvPr>
            <p:ph type="sldNum" sz="quarter" idx="12"/>
          </p:nvPr>
        </p:nvSpPr>
        <p:spPr/>
        <p:txBody>
          <a:bodyPr/>
          <a:lstStyle/>
          <a:p>
            <a:fld id="{AA2A5214-0CE1-443C-B6F7-21228A206B7E}" type="slidenum">
              <a:rPr kumimoji="1" lang="ja-JP" altLang="en-US" smtClean="0"/>
              <a:t>‹#›</a:t>
            </a:fld>
            <a:endParaRPr kumimoji="1" lang="ja-JP" altLang="en-US"/>
          </a:p>
        </p:txBody>
      </p:sp>
    </p:spTree>
    <p:extLst>
      <p:ext uri="{BB962C8B-B14F-4D97-AF65-F5344CB8AC3E}">
        <p14:creationId xmlns:p14="http://schemas.microsoft.com/office/powerpoint/2010/main" val="2686755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20AA91-8350-48D5-BC42-E5B06E9EC5BA}"/>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8172323-AA73-4171-93F6-B3822C3F471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C5B294E9-959C-45D6-A153-484B79AF3595}"/>
              </a:ext>
            </a:extLst>
          </p:cNvPr>
          <p:cNvSpPr>
            <a:spLocks noGrp="1"/>
          </p:cNvSpPr>
          <p:nvPr>
            <p:ph type="dt" sz="half" idx="10"/>
          </p:nvPr>
        </p:nvSpPr>
        <p:spPr/>
        <p:txBody>
          <a:bodyPr/>
          <a:lstStyle/>
          <a:p>
            <a:fld id="{A2F17804-139B-43F0-8F3D-D47FE2313D0D}" type="datetimeFigureOut">
              <a:rPr kumimoji="1" lang="ja-JP" altLang="en-US" smtClean="0"/>
              <a:t>2018/11/1</a:t>
            </a:fld>
            <a:endParaRPr kumimoji="1" lang="ja-JP" altLang="en-US"/>
          </a:p>
        </p:txBody>
      </p:sp>
      <p:sp>
        <p:nvSpPr>
          <p:cNvPr id="5" name="フッター プレースホルダー 4">
            <a:extLst>
              <a:ext uri="{FF2B5EF4-FFF2-40B4-BE49-F238E27FC236}">
                <a16:creationId xmlns:a16="http://schemas.microsoft.com/office/drawing/2014/main" id="{42C72752-8D15-4668-B853-5653ACBFE1A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9EDD5B0-DD38-4781-9319-6C4B632C0691}"/>
              </a:ext>
            </a:extLst>
          </p:cNvPr>
          <p:cNvSpPr>
            <a:spLocks noGrp="1"/>
          </p:cNvSpPr>
          <p:nvPr>
            <p:ph type="sldNum" sz="quarter" idx="12"/>
          </p:nvPr>
        </p:nvSpPr>
        <p:spPr/>
        <p:txBody>
          <a:bodyPr/>
          <a:lstStyle/>
          <a:p>
            <a:fld id="{AA2A5214-0CE1-443C-B6F7-21228A206B7E}" type="slidenum">
              <a:rPr kumimoji="1" lang="ja-JP" altLang="en-US" smtClean="0"/>
              <a:t>‹#›</a:t>
            </a:fld>
            <a:endParaRPr kumimoji="1" lang="ja-JP" altLang="en-US"/>
          </a:p>
        </p:txBody>
      </p:sp>
    </p:spTree>
    <p:extLst>
      <p:ext uri="{BB962C8B-B14F-4D97-AF65-F5344CB8AC3E}">
        <p14:creationId xmlns:p14="http://schemas.microsoft.com/office/powerpoint/2010/main" val="1472420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1EB4A0E-0608-4F36-9687-B56BC504513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40DA60D-7A5E-4DA2-AC1A-E75BAC56543F}"/>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D83E7CA2-C9F0-4F7A-876A-D18AB1144931}"/>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8B64A224-DB74-4D38-8D8D-C8E2C11D5A89}"/>
              </a:ext>
            </a:extLst>
          </p:cNvPr>
          <p:cNvSpPr>
            <a:spLocks noGrp="1"/>
          </p:cNvSpPr>
          <p:nvPr>
            <p:ph type="dt" sz="half" idx="10"/>
          </p:nvPr>
        </p:nvSpPr>
        <p:spPr/>
        <p:txBody>
          <a:bodyPr/>
          <a:lstStyle/>
          <a:p>
            <a:fld id="{A2F17804-139B-43F0-8F3D-D47FE2313D0D}" type="datetimeFigureOut">
              <a:rPr kumimoji="1" lang="ja-JP" altLang="en-US" smtClean="0"/>
              <a:t>2018/11/1</a:t>
            </a:fld>
            <a:endParaRPr kumimoji="1" lang="ja-JP" altLang="en-US"/>
          </a:p>
        </p:txBody>
      </p:sp>
      <p:sp>
        <p:nvSpPr>
          <p:cNvPr id="6" name="フッター プレースホルダー 5">
            <a:extLst>
              <a:ext uri="{FF2B5EF4-FFF2-40B4-BE49-F238E27FC236}">
                <a16:creationId xmlns:a16="http://schemas.microsoft.com/office/drawing/2014/main" id="{9C39A368-0E1C-45F9-9067-18372A6BB28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ED695E6-F207-4865-887B-5E94064998C1}"/>
              </a:ext>
            </a:extLst>
          </p:cNvPr>
          <p:cNvSpPr>
            <a:spLocks noGrp="1"/>
          </p:cNvSpPr>
          <p:nvPr>
            <p:ph type="sldNum" sz="quarter" idx="12"/>
          </p:nvPr>
        </p:nvSpPr>
        <p:spPr/>
        <p:txBody>
          <a:bodyPr/>
          <a:lstStyle/>
          <a:p>
            <a:fld id="{AA2A5214-0CE1-443C-B6F7-21228A206B7E}" type="slidenum">
              <a:rPr kumimoji="1" lang="ja-JP" altLang="en-US" smtClean="0"/>
              <a:t>‹#›</a:t>
            </a:fld>
            <a:endParaRPr kumimoji="1" lang="ja-JP" altLang="en-US"/>
          </a:p>
        </p:txBody>
      </p:sp>
    </p:spTree>
    <p:extLst>
      <p:ext uri="{BB962C8B-B14F-4D97-AF65-F5344CB8AC3E}">
        <p14:creationId xmlns:p14="http://schemas.microsoft.com/office/powerpoint/2010/main" val="3989301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0720AC-A432-4CCC-B65F-64582DC40386}"/>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B62C45F-49E4-46C8-A674-B2A53CC175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8861E38C-123C-4723-91BF-23439A48DA2F}"/>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9264D70C-819D-49BD-8B24-1EA254C0CF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10F94534-080D-4D73-BEB7-A0B0F3B784EF}"/>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11C393E-1D9A-4681-A569-39A6FE25B790}"/>
              </a:ext>
            </a:extLst>
          </p:cNvPr>
          <p:cNvSpPr>
            <a:spLocks noGrp="1"/>
          </p:cNvSpPr>
          <p:nvPr>
            <p:ph type="dt" sz="half" idx="10"/>
          </p:nvPr>
        </p:nvSpPr>
        <p:spPr/>
        <p:txBody>
          <a:bodyPr/>
          <a:lstStyle/>
          <a:p>
            <a:fld id="{A2F17804-139B-43F0-8F3D-D47FE2313D0D}" type="datetimeFigureOut">
              <a:rPr kumimoji="1" lang="ja-JP" altLang="en-US" smtClean="0"/>
              <a:t>2018/11/1</a:t>
            </a:fld>
            <a:endParaRPr kumimoji="1" lang="ja-JP" altLang="en-US"/>
          </a:p>
        </p:txBody>
      </p:sp>
      <p:sp>
        <p:nvSpPr>
          <p:cNvPr id="8" name="フッター プレースホルダー 7">
            <a:extLst>
              <a:ext uri="{FF2B5EF4-FFF2-40B4-BE49-F238E27FC236}">
                <a16:creationId xmlns:a16="http://schemas.microsoft.com/office/drawing/2014/main" id="{15BE0566-6D84-46FB-955F-40DD279C400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3D82D8E-FBB0-41E8-82EF-345116522781}"/>
              </a:ext>
            </a:extLst>
          </p:cNvPr>
          <p:cNvSpPr>
            <a:spLocks noGrp="1"/>
          </p:cNvSpPr>
          <p:nvPr>
            <p:ph type="sldNum" sz="quarter" idx="12"/>
          </p:nvPr>
        </p:nvSpPr>
        <p:spPr/>
        <p:txBody>
          <a:bodyPr/>
          <a:lstStyle/>
          <a:p>
            <a:fld id="{AA2A5214-0CE1-443C-B6F7-21228A206B7E}" type="slidenum">
              <a:rPr kumimoji="1" lang="ja-JP" altLang="en-US" smtClean="0"/>
              <a:t>‹#›</a:t>
            </a:fld>
            <a:endParaRPr kumimoji="1" lang="ja-JP" altLang="en-US"/>
          </a:p>
        </p:txBody>
      </p:sp>
    </p:spTree>
    <p:extLst>
      <p:ext uri="{BB962C8B-B14F-4D97-AF65-F5344CB8AC3E}">
        <p14:creationId xmlns:p14="http://schemas.microsoft.com/office/powerpoint/2010/main" val="1223101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65F29D7-428A-4135-B9BF-A8D9DB0B992F}"/>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6BCCAFDF-7D63-4C59-B9C3-ED91C9FE2BFF}"/>
              </a:ext>
            </a:extLst>
          </p:cNvPr>
          <p:cNvSpPr>
            <a:spLocks noGrp="1"/>
          </p:cNvSpPr>
          <p:nvPr>
            <p:ph type="dt" sz="half" idx="10"/>
          </p:nvPr>
        </p:nvSpPr>
        <p:spPr/>
        <p:txBody>
          <a:bodyPr/>
          <a:lstStyle/>
          <a:p>
            <a:fld id="{A2F17804-139B-43F0-8F3D-D47FE2313D0D}" type="datetimeFigureOut">
              <a:rPr kumimoji="1" lang="ja-JP" altLang="en-US" smtClean="0"/>
              <a:t>2018/11/1</a:t>
            </a:fld>
            <a:endParaRPr kumimoji="1" lang="ja-JP" altLang="en-US"/>
          </a:p>
        </p:txBody>
      </p:sp>
      <p:sp>
        <p:nvSpPr>
          <p:cNvPr id="4" name="フッター プレースホルダー 3">
            <a:extLst>
              <a:ext uri="{FF2B5EF4-FFF2-40B4-BE49-F238E27FC236}">
                <a16:creationId xmlns:a16="http://schemas.microsoft.com/office/drawing/2014/main" id="{5BEE3F33-2C12-4A3F-B708-4604E13600E8}"/>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094F0FA4-0BC4-490D-A1AA-FB262C54129B}"/>
              </a:ext>
            </a:extLst>
          </p:cNvPr>
          <p:cNvSpPr>
            <a:spLocks noGrp="1"/>
          </p:cNvSpPr>
          <p:nvPr>
            <p:ph type="sldNum" sz="quarter" idx="12"/>
          </p:nvPr>
        </p:nvSpPr>
        <p:spPr/>
        <p:txBody>
          <a:bodyPr/>
          <a:lstStyle/>
          <a:p>
            <a:fld id="{AA2A5214-0CE1-443C-B6F7-21228A206B7E}" type="slidenum">
              <a:rPr kumimoji="1" lang="ja-JP" altLang="en-US" smtClean="0"/>
              <a:t>‹#›</a:t>
            </a:fld>
            <a:endParaRPr kumimoji="1" lang="ja-JP" altLang="en-US"/>
          </a:p>
        </p:txBody>
      </p:sp>
    </p:spTree>
    <p:extLst>
      <p:ext uri="{BB962C8B-B14F-4D97-AF65-F5344CB8AC3E}">
        <p14:creationId xmlns:p14="http://schemas.microsoft.com/office/powerpoint/2010/main" val="3846304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FD3A0BB-F9D8-450B-BFE0-2E952B2B6EA9}"/>
              </a:ext>
            </a:extLst>
          </p:cNvPr>
          <p:cNvSpPr>
            <a:spLocks noGrp="1"/>
          </p:cNvSpPr>
          <p:nvPr>
            <p:ph type="dt" sz="half" idx="10"/>
          </p:nvPr>
        </p:nvSpPr>
        <p:spPr/>
        <p:txBody>
          <a:bodyPr/>
          <a:lstStyle/>
          <a:p>
            <a:fld id="{A2F17804-139B-43F0-8F3D-D47FE2313D0D}" type="datetimeFigureOut">
              <a:rPr kumimoji="1" lang="ja-JP" altLang="en-US" smtClean="0"/>
              <a:t>2018/11/1</a:t>
            </a:fld>
            <a:endParaRPr kumimoji="1" lang="ja-JP" altLang="en-US"/>
          </a:p>
        </p:txBody>
      </p:sp>
      <p:sp>
        <p:nvSpPr>
          <p:cNvPr id="3" name="フッター プレースホルダー 2">
            <a:extLst>
              <a:ext uri="{FF2B5EF4-FFF2-40B4-BE49-F238E27FC236}">
                <a16:creationId xmlns:a16="http://schemas.microsoft.com/office/drawing/2014/main" id="{34714CC6-A326-4CE8-A65A-D686B179929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071D65F-B6B6-468D-ABD9-4691464DF18B}"/>
              </a:ext>
            </a:extLst>
          </p:cNvPr>
          <p:cNvSpPr>
            <a:spLocks noGrp="1"/>
          </p:cNvSpPr>
          <p:nvPr>
            <p:ph type="sldNum" sz="quarter" idx="12"/>
          </p:nvPr>
        </p:nvSpPr>
        <p:spPr/>
        <p:txBody>
          <a:bodyPr/>
          <a:lstStyle/>
          <a:p>
            <a:fld id="{AA2A5214-0CE1-443C-B6F7-21228A206B7E}" type="slidenum">
              <a:rPr kumimoji="1" lang="ja-JP" altLang="en-US" smtClean="0"/>
              <a:t>‹#›</a:t>
            </a:fld>
            <a:endParaRPr kumimoji="1" lang="ja-JP" altLang="en-US"/>
          </a:p>
        </p:txBody>
      </p:sp>
    </p:spTree>
    <p:extLst>
      <p:ext uri="{BB962C8B-B14F-4D97-AF65-F5344CB8AC3E}">
        <p14:creationId xmlns:p14="http://schemas.microsoft.com/office/powerpoint/2010/main" val="693348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2A4A5F-F4CD-4FC1-8441-E5F61E61BDF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B40B57F-F520-4AFC-9D3C-87EB5EF3C63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B0E8B10-9843-4468-8641-85D4B01658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FA6A910-3B28-4723-9472-4412C9DF5A3C}"/>
              </a:ext>
            </a:extLst>
          </p:cNvPr>
          <p:cNvSpPr>
            <a:spLocks noGrp="1"/>
          </p:cNvSpPr>
          <p:nvPr>
            <p:ph type="dt" sz="half" idx="10"/>
          </p:nvPr>
        </p:nvSpPr>
        <p:spPr/>
        <p:txBody>
          <a:bodyPr/>
          <a:lstStyle/>
          <a:p>
            <a:fld id="{A2F17804-139B-43F0-8F3D-D47FE2313D0D}" type="datetimeFigureOut">
              <a:rPr kumimoji="1" lang="ja-JP" altLang="en-US" smtClean="0"/>
              <a:t>2018/11/1</a:t>
            </a:fld>
            <a:endParaRPr kumimoji="1" lang="ja-JP" altLang="en-US"/>
          </a:p>
        </p:txBody>
      </p:sp>
      <p:sp>
        <p:nvSpPr>
          <p:cNvPr id="6" name="フッター プレースホルダー 5">
            <a:extLst>
              <a:ext uri="{FF2B5EF4-FFF2-40B4-BE49-F238E27FC236}">
                <a16:creationId xmlns:a16="http://schemas.microsoft.com/office/drawing/2014/main" id="{799AF484-3027-4576-8354-3EB2C44C1C9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0894C47-7BBA-48E2-9D65-3E557343E89E}"/>
              </a:ext>
            </a:extLst>
          </p:cNvPr>
          <p:cNvSpPr>
            <a:spLocks noGrp="1"/>
          </p:cNvSpPr>
          <p:nvPr>
            <p:ph type="sldNum" sz="quarter" idx="12"/>
          </p:nvPr>
        </p:nvSpPr>
        <p:spPr/>
        <p:txBody>
          <a:bodyPr/>
          <a:lstStyle/>
          <a:p>
            <a:fld id="{AA2A5214-0CE1-443C-B6F7-21228A206B7E}" type="slidenum">
              <a:rPr kumimoji="1" lang="ja-JP" altLang="en-US" smtClean="0"/>
              <a:t>‹#›</a:t>
            </a:fld>
            <a:endParaRPr kumimoji="1" lang="ja-JP" altLang="en-US"/>
          </a:p>
        </p:txBody>
      </p:sp>
    </p:spTree>
    <p:extLst>
      <p:ext uri="{BB962C8B-B14F-4D97-AF65-F5344CB8AC3E}">
        <p14:creationId xmlns:p14="http://schemas.microsoft.com/office/powerpoint/2010/main" val="3020365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37B76A6-8703-4DE3-8351-4608EF42A56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3DB4073-5C62-40E9-91E5-0599EF3D53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BC4E217C-CC77-46EF-A291-466E75C506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66E43D2-6338-46E6-BA29-E669D8006338}"/>
              </a:ext>
            </a:extLst>
          </p:cNvPr>
          <p:cNvSpPr>
            <a:spLocks noGrp="1"/>
          </p:cNvSpPr>
          <p:nvPr>
            <p:ph type="dt" sz="half" idx="10"/>
          </p:nvPr>
        </p:nvSpPr>
        <p:spPr/>
        <p:txBody>
          <a:bodyPr/>
          <a:lstStyle/>
          <a:p>
            <a:fld id="{A2F17804-139B-43F0-8F3D-D47FE2313D0D}" type="datetimeFigureOut">
              <a:rPr kumimoji="1" lang="ja-JP" altLang="en-US" smtClean="0"/>
              <a:t>2018/11/1</a:t>
            </a:fld>
            <a:endParaRPr kumimoji="1" lang="ja-JP" altLang="en-US"/>
          </a:p>
        </p:txBody>
      </p:sp>
      <p:sp>
        <p:nvSpPr>
          <p:cNvPr id="6" name="フッター プレースホルダー 5">
            <a:extLst>
              <a:ext uri="{FF2B5EF4-FFF2-40B4-BE49-F238E27FC236}">
                <a16:creationId xmlns:a16="http://schemas.microsoft.com/office/drawing/2014/main" id="{C75A5E07-A60E-460A-846F-BE839CD4F6C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330C190-80F1-4D04-98D0-F242877F964D}"/>
              </a:ext>
            </a:extLst>
          </p:cNvPr>
          <p:cNvSpPr>
            <a:spLocks noGrp="1"/>
          </p:cNvSpPr>
          <p:nvPr>
            <p:ph type="sldNum" sz="quarter" idx="12"/>
          </p:nvPr>
        </p:nvSpPr>
        <p:spPr/>
        <p:txBody>
          <a:bodyPr/>
          <a:lstStyle/>
          <a:p>
            <a:fld id="{AA2A5214-0CE1-443C-B6F7-21228A206B7E}" type="slidenum">
              <a:rPr kumimoji="1" lang="ja-JP" altLang="en-US" smtClean="0"/>
              <a:t>‹#›</a:t>
            </a:fld>
            <a:endParaRPr kumimoji="1" lang="ja-JP" altLang="en-US"/>
          </a:p>
        </p:txBody>
      </p:sp>
    </p:spTree>
    <p:extLst>
      <p:ext uri="{BB962C8B-B14F-4D97-AF65-F5344CB8AC3E}">
        <p14:creationId xmlns:p14="http://schemas.microsoft.com/office/powerpoint/2010/main" val="1315370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90EB7E69-FDD0-4168-AE4E-262F8DCFEDC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5FB4EE9-4B0B-43DE-A291-445C2BF4FD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1B0F426-EA85-45EB-898C-9B5EEBE3C4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F17804-139B-43F0-8F3D-D47FE2313D0D}" type="datetimeFigureOut">
              <a:rPr kumimoji="1" lang="ja-JP" altLang="en-US" smtClean="0"/>
              <a:t>2018/11/1</a:t>
            </a:fld>
            <a:endParaRPr kumimoji="1" lang="ja-JP" altLang="en-US"/>
          </a:p>
        </p:txBody>
      </p:sp>
      <p:sp>
        <p:nvSpPr>
          <p:cNvPr id="5" name="フッター プレースホルダー 4">
            <a:extLst>
              <a:ext uri="{FF2B5EF4-FFF2-40B4-BE49-F238E27FC236}">
                <a16:creationId xmlns:a16="http://schemas.microsoft.com/office/drawing/2014/main" id="{D5E77FCC-CC49-4852-8078-C0509D08ED2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7ABBF3E3-951F-47B6-9155-230D13CE14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2A5214-0CE1-443C-B6F7-21228A206B7E}" type="slidenum">
              <a:rPr kumimoji="1" lang="ja-JP" altLang="en-US" smtClean="0"/>
              <a:t>‹#›</a:t>
            </a:fld>
            <a:endParaRPr kumimoji="1" lang="ja-JP" altLang="en-US"/>
          </a:p>
        </p:txBody>
      </p:sp>
    </p:spTree>
    <p:extLst>
      <p:ext uri="{BB962C8B-B14F-4D97-AF65-F5344CB8AC3E}">
        <p14:creationId xmlns:p14="http://schemas.microsoft.com/office/powerpoint/2010/main" val="8111435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7781EC2E-3BBB-48EF-AC36-30F5E99650A4}"/>
              </a:ext>
            </a:extLst>
          </p:cNvPr>
          <p:cNvSpPr>
            <a:spLocks noGrp="1"/>
          </p:cNvSpPr>
          <p:nvPr>
            <p:ph idx="1"/>
          </p:nvPr>
        </p:nvSpPr>
        <p:spPr>
          <a:xfrm>
            <a:off x="838200" y="586105"/>
            <a:ext cx="10515600" cy="4351338"/>
          </a:xfrm>
        </p:spPr>
        <p:txBody>
          <a:bodyPr/>
          <a:lstStyle/>
          <a:p>
            <a:pPr marL="0" indent="0">
              <a:buNone/>
            </a:pPr>
            <a:endParaRPr kumimoji="1" lang="en-US" altLang="ja-JP" dirty="0"/>
          </a:p>
          <a:p>
            <a:pPr marL="0" indent="0" algn="ctr">
              <a:buNone/>
            </a:pPr>
            <a:r>
              <a:rPr lang="ja-JP" altLang="en-US" sz="3200" u="sng" dirty="0">
                <a:latin typeface="ＭＳ ゴシック" panose="020B0609070205080204" pitchFamily="49" charset="-128"/>
                <a:ea typeface="ＭＳ ゴシック" panose="020B0609070205080204" pitchFamily="49" charset="-128"/>
              </a:rPr>
              <a:t>判例に学ぶ事故防止と事故後対応</a:t>
            </a:r>
            <a:endParaRPr lang="en-US" altLang="ja-JP" sz="3200" u="sng" dirty="0">
              <a:latin typeface="ＭＳ ゴシック" panose="020B0609070205080204" pitchFamily="49" charset="-128"/>
              <a:ea typeface="ＭＳ ゴシック" panose="020B0609070205080204" pitchFamily="49" charset="-128"/>
            </a:endParaRPr>
          </a:p>
          <a:p>
            <a:pPr marL="0" indent="0" algn="ctr">
              <a:buNone/>
            </a:pPr>
            <a:endParaRPr lang="en-US" altLang="ja-JP" sz="3200" dirty="0">
              <a:latin typeface="ＭＳ ゴシック" panose="020B0609070205080204" pitchFamily="49" charset="-128"/>
              <a:ea typeface="ＭＳ ゴシック" panose="020B0609070205080204" pitchFamily="49" charset="-128"/>
            </a:endParaRPr>
          </a:p>
          <a:p>
            <a:pPr marL="0" indent="0">
              <a:buNone/>
            </a:pP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ケース②</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静養室で就寝中に目覚め、起き上がり、ベッドから転落</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骨折をした</a:t>
            </a:r>
            <a:r>
              <a:rPr lang="en-US" altLang="ja-JP" sz="3200" dirty="0">
                <a:latin typeface="ＭＳ ゴシック" panose="020B0609070205080204" pitchFamily="49" charset="-128"/>
                <a:ea typeface="ＭＳ ゴシック" panose="020B0609070205080204" pitchFamily="49" charset="-128"/>
              </a:rPr>
              <a:t>95</a:t>
            </a:r>
            <a:r>
              <a:rPr lang="ja-JP" altLang="en-US" sz="3200" dirty="0">
                <a:latin typeface="ＭＳ ゴシック" panose="020B0609070205080204" pitchFamily="49" charset="-128"/>
                <a:ea typeface="ＭＳ ゴシック" panose="020B0609070205080204" pitchFamily="49" charset="-128"/>
              </a:rPr>
              <a:t>歳の女性</a:t>
            </a:r>
            <a:endParaRPr lang="en-US" altLang="ja-JP" sz="32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83522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2F5F6A14-295A-4379-9F9B-3874F6388326}"/>
              </a:ext>
            </a:extLst>
          </p:cNvPr>
          <p:cNvSpPr>
            <a:spLocks noGrp="1"/>
          </p:cNvSpPr>
          <p:nvPr>
            <p:ph type="subTitle" idx="1"/>
          </p:nvPr>
        </p:nvSpPr>
        <p:spPr>
          <a:xfrm>
            <a:off x="640080" y="462598"/>
            <a:ext cx="10708640" cy="6151562"/>
          </a:xfrm>
        </p:spPr>
        <p:txBody>
          <a:bodyPr>
            <a:normAutofit fontScale="25000" lnSpcReduction="20000"/>
          </a:bodyPr>
          <a:lstStyle/>
          <a:p>
            <a:pPr algn="l"/>
            <a:r>
              <a:rPr lang="ja-JP" altLang="en-US" sz="11200" u="sng" dirty="0">
                <a:latin typeface="ＭＳ ゴシック" panose="020B0609070205080204" pitchFamily="49" charset="-128"/>
                <a:ea typeface="ＭＳ ゴシック" panose="020B0609070205080204" pitchFamily="49" charset="-128"/>
              </a:rPr>
              <a:t>ケース</a:t>
            </a:r>
            <a:endParaRPr lang="en-US" altLang="ja-JP" sz="11200" u="sng" dirty="0">
              <a:latin typeface="ＭＳ ゴシック" panose="020B0609070205080204" pitchFamily="49" charset="-128"/>
              <a:ea typeface="ＭＳ ゴシック" panose="020B0609070205080204" pitchFamily="49" charset="-128"/>
            </a:endParaRPr>
          </a:p>
          <a:p>
            <a:pPr algn="l"/>
            <a:endParaRPr lang="en-US" altLang="ja-JP" sz="11200" dirty="0">
              <a:latin typeface="ＭＳ ゴシック" panose="020B0609070205080204" pitchFamily="49" charset="-128"/>
              <a:ea typeface="ＭＳ ゴシック" panose="020B0609070205080204" pitchFamily="49" charset="-128"/>
            </a:endParaRPr>
          </a:p>
          <a:p>
            <a:pPr algn="l"/>
            <a:r>
              <a:rPr lang="ja-JP" altLang="en-US" sz="11200" dirty="0">
                <a:latin typeface="ＭＳ ゴシック" panose="020B0609070205080204" pitchFamily="49" charset="-128"/>
                <a:ea typeface="ＭＳ ゴシック" panose="020B0609070205080204" pitchFamily="49" charset="-128"/>
              </a:rPr>
              <a:t>通所施設の静養室のベッドで就寝している</a:t>
            </a:r>
            <a:r>
              <a:rPr lang="en-US" altLang="ja-JP" sz="11200" dirty="0">
                <a:latin typeface="ＭＳ ゴシック" panose="020B0609070205080204" pitchFamily="49" charset="-128"/>
                <a:ea typeface="ＭＳ ゴシック" panose="020B0609070205080204" pitchFamily="49" charset="-128"/>
              </a:rPr>
              <a:t>95</a:t>
            </a:r>
            <a:r>
              <a:rPr lang="ja-JP" altLang="en-US" sz="11200" dirty="0">
                <a:latin typeface="ＭＳ ゴシック" panose="020B0609070205080204" pitchFamily="49" charset="-128"/>
                <a:ea typeface="ＭＳ ゴシック" panose="020B0609070205080204" pitchFamily="49" charset="-128"/>
              </a:rPr>
              <a:t>歳の要介護</a:t>
            </a:r>
            <a:r>
              <a:rPr lang="en-US" altLang="ja-JP" sz="11200" dirty="0">
                <a:latin typeface="ＭＳ ゴシック" panose="020B0609070205080204" pitchFamily="49" charset="-128"/>
                <a:ea typeface="ＭＳ ゴシック" panose="020B0609070205080204" pitchFamily="49" charset="-128"/>
              </a:rPr>
              <a:t>Ⅳ</a:t>
            </a:r>
            <a:r>
              <a:rPr lang="ja-JP" altLang="en-US" sz="11200" dirty="0">
                <a:latin typeface="ＭＳ ゴシック" panose="020B0609070205080204" pitchFamily="49" charset="-128"/>
                <a:ea typeface="ＭＳ ゴシック" panose="020B0609070205080204" pitchFamily="49" charset="-128"/>
              </a:rPr>
              <a:t>の女性</a:t>
            </a:r>
            <a:endParaRPr lang="en-US" altLang="ja-JP" sz="11200" dirty="0">
              <a:latin typeface="ＭＳ ゴシック" panose="020B0609070205080204" pitchFamily="49" charset="-128"/>
              <a:ea typeface="ＭＳ ゴシック" panose="020B0609070205080204" pitchFamily="49" charset="-128"/>
            </a:endParaRPr>
          </a:p>
          <a:p>
            <a:pPr algn="l"/>
            <a:r>
              <a:rPr lang="ja-JP" altLang="en-US" sz="11200" dirty="0">
                <a:latin typeface="ＭＳ ゴシック" panose="020B0609070205080204" pitchFamily="49" charset="-128"/>
                <a:ea typeface="ＭＳ ゴシック" panose="020B0609070205080204" pitchFamily="49" charset="-128"/>
              </a:rPr>
              <a:t>がベッドから転落し、右大腿骨顆上骨折の傷害を負って入院し、</a:t>
            </a:r>
            <a:endParaRPr lang="en-US" altLang="ja-JP" sz="11200" dirty="0">
              <a:latin typeface="ＭＳ ゴシック" panose="020B0609070205080204" pitchFamily="49" charset="-128"/>
              <a:ea typeface="ＭＳ ゴシック" panose="020B0609070205080204" pitchFamily="49" charset="-128"/>
            </a:endParaRPr>
          </a:p>
          <a:p>
            <a:pPr algn="l"/>
            <a:r>
              <a:rPr lang="ja-JP" altLang="en-US" sz="11200" dirty="0">
                <a:latin typeface="ＭＳ ゴシック" panose="020B0609070205080204" pitchFamily="49" charset="-128"/>
                <a:ea typeface="ＭＳ ゴシック" panose="020B0609070205080204" pitchFamily="49" charset="-128"/>
              </a:rPr>
              <a:t>右下肢の</a:t>
            </a:r>
            <a:r>
              <a:rPr lang="en-US" altLang="ja-JP" sz="11200" dirty="0">
                <a:latin typeface="ＭＳ ゴシック" panose="020B0609070205080204" pitchFamily="49" charset="-128"/>
                <a:ea typeface="ＭＳ ゴシック" panose="020B0609070205080204" pitchFamily="49" charset="-128"/>
              </a:rPr>
              <a:t>4</a:t>
            </a:r>
            <a:r>
              <a:rPr lang="ja-JP" altLang="en-US" sz="11200" dirty="0">
                <a:latin typeface="ＭＳ ゴシック" panose="020B0609070205080204" pitchFamily="49" charset="-128"/>
                <a:ea typeface="ＭＳ ゴシック" panose="020B0609070205080204" pitchFamily="49" charset="-128"/>
              </a:rPr>
              <a:t>センチメートル短縮、右膝関節の屈曲拘縮による歩行不</a:t>
            </a:r>
            <a:endParaRPr lang="en-US" altLang="ja-JP" sz="11200" dirty="0">
              <a:latin typeface="ＭＳ ゴシック" panose="020B0609070205080204" pitchFamily="49" charset="-128"/>
              <a:ea typeface="ＭＳ ゴシック" panose="020B0609070205080204" pitchFamily="49" charset="-128"/>
            </a:endParaRPr>
          </a:p>
          <a:p>
            <a:pPr algn="l"/>
            <a:r>
              <a:rPr lang="ja-JP" altLang="en-US" sz="11200" dirty="0">
                <a:latin typeface="ＭＳ ゴシック" panose="020B0609070205080204" pitchFamily="49" charset="-128"/>
                <a:ea typeface="ＭＳ ゴシック" panose="020B0609070205080204" pitchFamily="49" charset="-128"/>
              </a:rPr>
              <a:t>能、認知症状態の増悪の後遺障害を負うこととなった。</a:t>
            </a:r>
          </a:p>
          <a:p>
            <a:pPr algn="l"/>
            <a:endParaRPr lang="en-US" altLang="ja-JP" sz="11200" dirty="0">
              <a:latin typeface="ＭＳ ゴシック" panose="020B0609070205080204" pitchFamily="49" charset="-128"/>
              <a:ea typeface="ＭＳ ゴシック" panose="020B0609070205080204" pitchFamily="49" charset="-128"/>
            </a:endParaRPr>
          </a:p>
          <a:p>
            <a:pPr algn="l"/>
            <a:r>
              <a:rPr lang="ja-JP" altLang="en-US" sz="11200" dirty="0">
                <a:latin typeface="ＭＳ ゴシック" panose="020B0609070205080204" pitchFamily="49" charset="-128"/>
                <a:ea typeface="ＭＳ ゴシック" panose="020B0609070205080204" pitchFamily="49" charset="-128"/>
              </a:rPr>
              <a:t>当時原告を含めて</a:t>
            </a:r>
            <a:r>
              <a:rPr lang="en-US" altLang="ja-JP" sz="11200" dirty="0">
                <a:latin typeface="ＭＳ ゴシック" panose="020B0609070205080204" pitchFamily="49" charset="-128"/>
                <a:ea typeface="ＭＳ ゴシック" panose="020B0609070205080204" pitchFamily="49" charset="-128"/>
              </a:rPr>
              <a:t>7</a:t>
            </a:r>
            <a:r>
              <a:rPr lang="ja-JP" altLang="en-US" sz="11200" dirty="0">
                <a:latin typeface="ＭＳ ゴシック" panose="020B0609070205080204" pitchFamily="49" charset="-128"/>
                <a:ea typeface="ＭＳ ゴシック" panose="020B0609070205080204" pitchFamily="49" charset="-128"/>
              </a:rPr>
              <a:t>名の利用者を見守り中の施設職員は、静養室に</a:t>
            </a:r>
            <a:endParaRPr lang="en-US" altLang="ja-JP" sz="11200" dirty="0">
              <a:latin typeface="ＭＳ ゴシック" panose="020B0609070205080204" pitchFamily="49" charset="-128"/>
              <a:ea typeface="ＭＳ ゴシック" panose="020B0609070205080204" pitchFamily="49" charset="-128"/>
            </a:endParaRPr>
          </a:p>
          <a:p>
            <a:pPr algn="l"/>
            <a:r>
              <a:rPr lang="ja-JP" altLang="en-US" sz="11200" dirty="0">
                <a:latin typeface="ＭＳ ゴシック" panose="020B0609070205080204" pitchFamily="49" charset="-128"/>
                <a:ea typeface="ＭＳ ゴシック" panose="020B0609070205080204" pitchFamily="49" charset="-128"/>
              </a:rPr>
              <a:t>背を向ける形で隣室のソファーに座っていたところ来客があり、</a:t>
            </a:r>
            <a:endParaRPr lang="en-US" altLang="ja-JP" sz="11200" dirty="0">
              <a:latin typeface="ＭＳ ゴシック" panose="020B0609070205080204" pitchFamily="49" charset="-128"/>
              <a:ea typeface="ＭＳ ゴシック" panose="020B0609070205080204" pitchFamily="49" charset="-128"/>
            </a:endParaRPr>
          </a:p>
          <a:p>
            <a:pPr algn="l"/>
            <a:r>
              <a:rPr lang="ja-JP" altLang="en-US" sz="11200" dirty="0">
                <a:latin typeface="ＭＳ ゴシック" panose="020B0609070205080204" pitchFamily="49" charset="-128"/>
                <a:ea typeface="ＭＳ ゴシック" panose="020B0609070205080204" pitchFamily="49" charset="-128"/>
              </a:rPr>
              <a:t>その対応のために離席した約</a:t>
            </a:r>
            <a:r>
              <a:rPr lang="en-US" altLang="ja-JP" sz="11200" dirty="0">
                <a:latin typeface="ＭＳ ゴシック" panose="020B0609070205080204" pitchFamily="49" charset="-128"/>
                <a:ea typeface="ＭＳ ゴシック" panose="020B0609070205080204" pitchFamily="49" charset="-128"/>
              </a:rPr>
              <a:t>15</a:t>
            </a:r>
            <a:r>
              <a:rPr lang="ja-JP" altLang="en-US" sz="11200" dirty="0">
                <a:latin typeface="ＭＳ ゴシック" panose="020B0609070205080204" pitchFamily="49" charset="-128"/>
                <a:ea typeface="ＭＳ ゴシック" panose="020B0609070205080204" pitchFamily="49" charset="-128"/>
              </a:rPr>
              <a:t>秒後に「ドスン」という音がした</a:t>
            </a:r>
            <a:endParaRPr lang="en-US" altLang="ja-JP" sz="11200" dirty="0">
              <a:latin typeface="ＭＳ ゴシック" panose="020B0609070205080204" pitchFamily="49" charset="-128"/>
              <a:ea typeface="ＭＳ ゴシック" panose="020B0609070205080204" pitchFamily="49" charset="-128"/>
            </a:endParaRPr>
          </a:p>
          <a:p>
            <a:pPr algn="l"/>
            <a:r>
              <a:rPr lang="ja-JP" altLang="en-US" sz="11200" dirty="0" err="1">
                <a:latin typeface="ＭＳ ゴシック" panose="020B0609070205080204" pitchFamily="49" charset="-128"/>
                <a:ea typeface="ＭＳ ゴシック" panose="020B0609070205080204" pitchFamily="49" charset="-128"/>
              </a:rPr>
              <a:t>ので</a:t>
            </a:r>
            <a:r>
              <a:rPr lang="ja-JP" altLang="en-US" sz="11200" dirty="0">
                <a:latin typeface="ＭＳ ゴシック" panose="020B0609070205080204" pitchFamily="49" charset="-128"/>
                <a:ea typeface="ＭＳ ゴシック" panose="020B0609070205080204" pitchFamily="49" charset="-128"/>
              </a:rPr>
              <a:t>駆けつけたところ、女性は床に転倒していた</a:t>
            </a:r>
            <a:r>
              <a:rPr lang="ja-JP" altLang="en-US" sz="12000" dirty="0">
                <a:latin typeface="ＭＳ ゴシック" panose="020B0609070205080204" pitchFamily="49" charset="-128"/>
                <a:ea typeface="ＭＳ ゴシック" panose="020B0609070205080204" pitchFamily="49" charset="-128"/>
              </a:rPr>
              <a:t>。</a:t>
            </a:r>
            <a:endParaRPr lang="en-US" altLang="ja-JP" sz="12000" dirty="0">
              <a:latin typeface="ＭＳ ゴシック" panose="020B0609070205080204" pitchFamily="49" charset="-128"/>
              <a:ea typeface="ＭＳ ゴシック" panose="020B0609070205080204" pitchFamily="49" charset="-128"/>
            </a:endParaRPr>
          </a:p>
          <a:p>
            <a:pPr algn="l"/>
            <a:endParaRPr lang="en-US" altLang="ja-JP" sz="12000" dirty="0">
              <a:latin typeface="ＭＳ ゴシック" panose="020B0609070205080204" pitchFamily="49" charset="-128"/>
              <a:ea typeface="ＭＳ ゴシック" panose="020B0609070205080204" pitchFamily="49" charset="-128"/>
            </a:endParaRPr>
          </a:p>
          <a:p>
            <a:pPr algn="l"/>
            <a:r>
              <a:rPr lang="ja-JP" altLang="en-US" sz="12000" dirty="0">
                <a:latin typeface="ＭＳ ゴシック" panose="020B0609070205080204" pitchFamily="49" charset="-128"/>
                <a:ea typeface="ＭＳ ゴシック" panose="020B0609070205080204" pitchFamily="49" charset="-128"/>
              </a:rPr>
              <a:t>応急処置を施し近隣の医院に運び、町立病院に移動した。帰</a:t>
            </a:r>
            <a:endParaRPr lang="en-US" altLang="ja-JP" sz="12000" dirty="0">
              <a:latin typeface="ＭＳ ゴシック" panose="020B0609070205080204" pitchFamily="49" charset="-128"/>
              <a:ea typeface="ＭＳ ゴシック" panose="020B0609070205080204" pitchFamily="49" charset="-128"/>
            </a:endParaRPr>
          </a:p>
          <a:p>
            <a:pPr algn="l"/>
            <a:r>
              <a:rPr lang="ja-JP" altLang="en-US" sz="12000" dirty="0" err="1">
                <a:latin typeface="ＭＳ ゴシック" panose="020B0609070205080204" pitchFamily="49" charset="-128"/>
                <a:ea typeface="ＭＳ ゴシック" panose="020B0609070205080204" pitchFamily="49" charset="-128"/>
              </a:rPr>
              <a:t>りが</a:t>
            </a:r>
            <a:r>
              <a:rPr lang="ja-JP" altLang="en-US" sz="12000" dirty="0">
                <a:latin typeface="ＭＳ ゴシック" panose="020B0609070205080204" pitchFamily="49" charset="-128"/>
                <a:ea typeface="ＭＳ ゴシック" panose="020B0609070205080204" pitchFamily="49" charset="-128"/>
              </a:rPr>
              <a:t>遅いことで電話をして家族は事故を知った。</a:t>
            </a:r>
            <a:endParaRPr lang="en-US" altLang="ja-JP" sz="12000" dirty="0">
              <a:latin typeface="ＭＳ ゴシック" panose="020B0609070205080204" pitchFamily="49" charset="-128"/>
              <a:ea typeface="ＭＳ ゴシック" panose="020B0609070205080204" pitchFamily="49" charset="-128"/>
            </a:endParaRPr>
          </a:p>
          <a:p>
            <a:pPr algn="l"/>
            <a:endParaRPr kumimoji="1" lang="ja-JP" altLang="en-US" sz="30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67512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25FECAC7-18A3-458A-851A-0FB6402A5E73}"/>
              </a:ext>
            </a:extLst>
          </p:cNvPr>
          <p:cNvSpPr>
            <a:spLocks noGrp="1"/>
          </p:cNvSpPr>
          <p:nvPr>
            <p:ph idx="1"/>
          </p:nvPr>
        </p:nvSpPr>
        <p:spPr>
          <a:xfrm>
            <a:off x="675640" y="332104"/>
            <a:ext cx="10515600" cy="5967095"/>
          </a:xfrm>
        </p:spPr>
        <p:txBody>
          <a:bodyPr>
            <a:normAutofit fontScale="85000" lnSpcReduction="10000"/>
          </a:bodyPr>
          <a:lstStyle/>
          <a:p>
            <a:pPr marL="0" indent="0">
              <a:buNone/>
            </a:pPr>
            <a:r>
              <a:rPr kumimoji="1" lang="ja-JP" altLang="en-US" u="sng" dirty="0">
                <a:latin typeface="ＭＳ ゴシック" panose="020B0609070205080204" pitchFamily="49" charset="-128"/>
                <a:ea typeface="ＭＳ ゴシック" panose="020B0609070205080204" pitchFamily="49" charset="-128"/>
              </a:rPr>
              <a:t>施設側の主張</a:t>
            </a:r>
            <a:endParaRPr kumimoji="1" lang="en-US" altLang="ja-JP" u="sng" dirty="0">
              <a:latin typeface="ＭＳ ゴシック" panose="020B0609070205080204" pitchFamily="49" charset="-128"/>
              <a:ea typeface="ＭＳ ゴシック" panose="020B0609070205080204" pitchFamily="49" charset="-128"/>
            </a:endParaRPr>
          </a:p>
          <a:p>
            <a:pPr marL="0" indent="0">
              <a:buNone/>
            </a:pPr>
            <a:endParaRPr lang="en-US" altLang="ja-JP" u="sng"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当時</a:t>
            </a:r>
            <a:r>
              <a:rPr lang="en-US" altLang="ja-JP" dirty="0">
                <a:latin typeface="ＭＳ ゴシック" panose="020B0609070205080204" pitchFamily="49" charset="-128"/>
                <a:ea typeface="ＭＳ ゴシック" panose="020B0609070205080204" pitchFamily="49" charset="-128"/>
              </a:rPr>
              <a:t>7</a:t>
            </a:r>
            <a:r>
              <a:rPr lang="ja-JP" altLang="en-US" dirty="0">
                <a:latin typeface="ＭＳ ゴシック" panose="020B0609070205080204" pitchFamily="49" charset="-128"/>
                <a:ea typeface="ＭＳ ゴシック" panose="020B0609070205080204" pitchFamily="49" charset="-128"/>
              </a:rPr>
              <a:t>名の利用者がおり、いずれも</a:t>
            </a:r>
            <a:r>
              <a:rPr lang="en-US" altLang="ja-JP" dirty="0">
                <a:latin typeface="ＭＳ ゴシック" panose="020B0609070205080204" pitchFamily="49" charset="-128"/>
                <a:ea typeface="ＭＳ ゴシック" panose="020B0609070205080204" pitchFamily="49" charset="-128"/>
              </a:rPr>
              <a:t>84</a:t>
            </a:r>
            <a:r>
              <a:rPr lang="ja-JP" altLang="en-US" dirty="0">
                <a:latin typeface="ＭＳ ゴシック" panose="020B0609070205080204" pitchFamily="49" charset="-128"/>
                <a:ea typeface="ＭＳ ゴシック" panose="020B0609070205080204" pitchFamily="49" charset="-128"/>
              </a:rPr>
              <a:t>歳から</a:t>
            </a:r>
            <a:r>
              <a:rPr lang="en-US" altLang="ja-JP" dirty="0">
                <a:latin typeface="ＭＳ ゴシック" panose="020B0609070205080204" pitchFamily="49" charset="-128"/>
                <a:ea typeface="ＭＳ ゴシック" panose="020B0609070205080204" pitchFamily="49" charset="-128"/>
              </a:rPr>
              <a:t>102</a:t>
            </a:r>
            <a:r>
              <a:rPr lang="ja-JP" altLang="en-US" dirty="0">
                <a:latin typeface="ＭＳ ゴシック" panose="020B0609070205080204" pitchFamily="49" charset="-128"/>
                <a:ea typeface="ＭＳ ゴシック" panose="020B0609070205080204" pitchFamily="49" charset="-128"/>
              </a:rPr>
              <a:t>歳の高齢で、認知症であっ</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たり、一人では転倒、骨折の危険がある者であったため、原告</a:t>
            </a:r>
            <a:r>
              <a:rPr lang="en-US" altLang="ja-JP" dirty="0">
                <a:latin typeface="ＭＳ ゴシック" panose="020B0609070205080204" pitchFamily="49" charset="-128"/>
                <a:ea typeface="ＭＳ ゴシック" panose="020B0609070205080204" pitchFamily="49" charset="-128"/>
              </a:rPr>
              <a:t>1</a:t>
            </a:r>
            <a:r>
              <a:rPr lang="ja-JP" altLang="en-US" dirty="0">
                <a:latin typeface="ＭＳ ゴシック" panose="020B0609070205080204" pitchFamily="49" charset="-128"/>
                <a:ea typeface="ＭＳ ゴシック" panose="020B0609070205080204" pitchFamily="49" charset="-128"/>
              </a:rPr>
              <a:t>人を常時目</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を離さずに見守りをする状況ではなかった。</a:t>
            </a:r>
            <a:endParaRPr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原告は、後ろ向きの見守りを問題視するが、施設職員がいた位置と静養室</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の段差まではわずか</a:t>
            </a:r>
            <a:r>
              <a:rPr lang="en-US" altLang="ja-JP" dirty="0">
                <a:latin typeface="ＭＳ ゴシック" panose="020B0609070205080204" pitchFamily="49" charset="-128"/>
                <a:ea typeface="ＭＳ ゴシック" panose="020B0609070205080204" pitchFamily="49" charset="-128"/>
              </a:rPr>
              <a:t>2</a:t>
            </a:r>
            <a:r>
              <a:rPr lang="ja-JP" altLang="en-US" dirty="0">
                <a:latin typeface="ＭＳ ゴシック" panose="020B0609070205080204" pitchFamily="49" charset="-128"/>
                <a:ea typeface="ＭＳ ゴシック" panose="020B0609070205080204" pitchFamily="49" charset="-128"/>
              </a:rPr>
              <a:t>メートルであり、原告が万が一起き出して移動しよう</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とすれば、その変化や物音を十分に感知できる状態であった。</a:t>
            </a:r>
            <a:endParaRPr lang="en-US" altLang="ja-JP" dirty="0">
              <a:latin typeface="ＭＳ ゴシック" panose="020B0609070205080204" pitchFamily="49" charset="-128"/>
              <a:ea typeface="ＭＳ ゴシック" panose="020B0609070205080204" pitchFamily="49" charset="-128"/>
            </a:endParaRPr>
          </a:p>
          <a:p>
            <a:pPr marL="0" indent="0">
              <a:buNone/>
            </a:pPr>
            <a:endParaRPr kumimoji="1" lang="en-US" altLang="ja-JP" u="sng" dirty="0">
              <a:latin typeface="ＭＳ ゴシック" panose="020B0609070205080204" pitchFamily="49" charset="-128"/>
              <a:ea typeface="ＭＳ ゴシック" panose="020B0609070205080204" pitchFamily="49" charset="-128"/>
            </a:endParaRPr>
          </a:p>
          <a:p>
            <a:pPr marL="0" indent="0">
              <a:buNone/>
            </a:pPr>
            <a:r>
              <a:rPr kumimoji="1" lang="ja-JP" altLang="en-US" dirty="0">
                <a:latin typeface="ＭＳ ゴシック" panose="020B0609070205080204" pitchFamily="49" charset="-128"/>
                <a:ea typeface="ＭＳ ゴシック" panose="020B0609070205080204" pitchFamily="49" charset="-128"/>
              </a:rPr>
              <a:t>来客への対応が長引きそうであれば、他の職員に見守りを依頼するつもり</a:t>
            </a:r>
            <a:endParaRPr kumimoji="1" lang="en-US" altLang="ja-JP" dirty="0">
              <a:latin typeface="ＭＳ ゴシック" panose="020B0609070205080204" pitchFamily="49" charset="-128"/>
              <a:ea typeface="ＭＳ ゴシック" panose="020B0609070205080204" pitchFamily="49" charset="-128"/>
            </a:endParaRPr>
          </a:p>
          <a:p>
            <a:pPr marL="0" indent="0">
              <a:buNone/>
            </a:pPr>
            <a:r>
              <a:rPr kumimoji="1" lang="ja-JP" altLang="en-US" dirty="0">
                <a:latin typeface="ＭＳ ゴシック" panose="020B0609070205080204" pitchFamily="49" charset="-128"/>
                <a:ea typeface="ＭＳ ゴシック" panose="020B0609070205080204" pitchFamily="49" charset="-128"/>
              </a:rPr>
              <a:t>であったが、わずか</a:t>
            </a:r>
            <a:r>
              <a:rPr kumimoji="1" lang="en-US" altLang="ja-JP" dirty="0">
                <a:latin typeface="ＭＳ ゴシック" panose="020B0609070205080204" pitchFamily="49" charset="-128"/>
                <a:ea typeface="ＭＳ ゴシック" panose="020B0609070205080204" pitchFamily="49" charset="-128"/>
              </a:rPr>
              <a:t>15</a:t>
            </a:r>
            <a:r>
              <a:rPr kumimoji="1" lang="ja-JP" altLang="en-US" dirty="0">
                <a:latin typeface="ＭＳ ゴシック" panose="020B0609070205080204" pitchFamily="49" charset="-128"/>
                <a:ea typeface="ＭＳ ゴシック" panose="020B0609070205080204" pitchFamily="49" charset="-128"/>
              </a:rPr>
              <a:t>秒離れた間の出来事であった。</a:t>
            </a:r>
            <a:endParaRPr kumimoji="1" lang="en-US" altLang="ja-JP" dirty="0">
              <a:latin typeface="ＭＳ ゴシック" panose="020B0609070205080204" pitchFamily="49" charset="-128"/>
              <a:ea typeface="ＭＳ ゴシック" panose="020B0609070205080204" pitchFamily="49" charset="-128"/>
            </a:endParaRPr>
          </a:p>
          <a:p>
            <a:pPr marL="0" indent="0">
              <a:buNone/>
            </a:pPr>
            <a:endParaRPr kumimoji="1" lang="en-US" altLang="ja-JP" u="sng" dirty="0">
              <a:latin typeface="ＭＳ ゴシック" panose="020B0609070205080204" pitchFamily="49" charset="-128"/>
              <a:ea typeface="ＭＳ ゴシック" panose="020B0609070205080204" pitchFamily="49" charset="-128"/>
            </a:endParaRPr>
          </a:p>
          <a:p>
            <a:pPr marL="0" indent="0">
              <a:buNone/>
            </a:pPr>
            <a:r>
              <a:rPr kumimoji="1" lang="ja-JP" altLang="en-US" dirty="0">
                <a:latin typeface="ＭＳ ゴシック" panose="020B0609070205080204" pitchFamily="49" charset="-128"/>
                <a:ea typeface="ＭＳ ゴシック" panose="020B0609070205080204" pitchFamily="49" charset="-128"/>
              </a:rPr>
              <a:t>今回で</a:t>
            </a:r>
            <a:r>
              <a:rPr kumimoji="1" lang="en-US" altLang="ja-JP" dirty="0">
                <a:latin typeface="ＭＳ ゴシック" panose="020B0609070205080204" pitchFamily="49" charset="-128"/>
                <a:ea typeface="ＭＳ ゴシック" panose="020B0609070205080204" pitchFamily="49" charset="-128"/>
              </a:rPr>
              <a:t>52</a:t>
            </a:r>
            <a:r>
              <a:rPr kumimoji="1" lang="ja-JP" altLang="en-US" dirty="0">
                <a:latin typeface="ＭＳ ゴシック" panose="020B0609070205080204" pitchFamily="49" charset="-128"/>
                <a:ea typeface="ＭＳ ゴシック" panose="020B0609070205080204" pitchFamily="49" charset="-128"/>
              </a:rPr>
              <a:t>回目の利用であるが、これまで静養中に起き出すことはなかった。</a:t>
            </a:r>
            <a:endParaRPr kumimoji="1" lang="en-US" altLang="ja-JP" dirty="0">
              <a:latin typeface="ＭＳ ゴシック" panose="020B0609070205080204" pitchFamily="49" charset="-128"/>
              <a:ea typeface="ＭＳ ゴシック" panose="020B0609070205080204" pitchFamily="49" charset="-128"/>
            </a:endParaRPr>
          </a:p>
          <a:p>
            <a:pPr marL="0" indent="0">
              <a:buNone/>
            </a:pPr>
            <a:endParaRPr kumimoji="1" lang="ja-JP" altLang="en-US" u="sng"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486356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15E05DE9-2049-4BF2-86B1-79096B78417C}"/>
              </a:ext>
            </a:extLst>
          </p:cNvPr>
          <p:cNvSpPr>
            <a:spLocks noGrp="1"/>
          </p:cNvSpPr>
          <p:nvPr>
            <p:ph idx="1"/>
          </p:nvPr>
        </p:nvSpPr>
        <p:spPr>
          <a:xfrm>
            <a:off x="640080" y="269722"/>
            <a:ext cx="10830560" cy="5978677"/>
          </a:xfrm>
        </p:spPr>
        <p:txBody>
          <a:bodyPr>
            <a:normAutofit fontScale="85000" lnSpcReduction="20000"/>
          </a:bodyPr>
          <a:lstStyle/>
          <a:p>
            <a:pPr marL="0" indent="0">
              <a:buNone/>
            </a:pPr>
            <a:endParaRPr lang="en-US" altLang="ja-JP" u="sng" dirty="0">
              <a:latin typeface="ＭＳ ゴシック" panose="020B0609070205080204" pitchFamily="49" charset="-128"/>
              <a:ea typeface="ＭＳ ゴシック" panose="020B0609070205080204" pitchFamily="49" charset="-128"/>
            </a:endParaRPr>
          </a:p>
          <a:p>
            <a:pPr marL="0" indent="0">
              <a:buNone/>
            </a:pPr>
            <a:r>
              <a:rPr lang="ja-JP" altLang="en-US" u="sng" dirty="0">
                <a:latin typeface="ＭＳ ゴシック" panose="020B0609070205080204" pitchFamily="49" charset="-128"/>
                <a:ea typeface="ＭＳ ゴシック" panose="020B0609070205080204" pitchFamily="49" charset="-128"/>
              </a:rPr>
              <a:t>ワーク</a:t>
            </a:r>
            <a:endParaRPr lang="en-US" altLang="ja-JP" u="sng" dirty="0">
              <a:latin typeface="ＭＳ ゴシック" panose="020B0609070205080204" pitchFamily="49" charset="-128"/>
              <a:ea typeface="ＭＳ ゴシック" panose="020B0609070205080204" pitchFamily="49" charset="-128"/>
            </a:endParaRPr>
          </a:p>
          <a:p>
            <a:pPr marL="0" indent="0">
              <a:buNone/>
            </a:pPr>
            <a:endParaRPr kumimoji="1" lang="en-US" altLang="ja-JP" dirty="0"/>
          </a:p>
          <a:p>
            <a:pPr marL="0" indent="0">
              <a:buNone/>
            </a:pPr>
            <a:r>
              <a:rPr lang="ja-JP" altLang="en-US" sz="4000" dirty="0">
                <a:latin typeface="ＭＳ ゴシック" panose="020B0609070205080204" pitchFamily="49" charset="-128"/>
                <a:ea typeface="ＭＳ ゴシック" panose="020B0609070205080204" pitchFamily="49" charset="-128"/>
              </a:rPr>
              <a:t>裁判所はどのような判断をしたでしょうか？</a:t>
            </a:r>
            <a:endParaRPr lang="en-US" altLang="ja-JP" sz="4000" dirty="0">
              <a:latin typeface="ＭＳ ゴシック" panose="020B0609070205080204" pitchFamily="49" charset="-128"/>
              <a:ea typeface="ＭＳ ゴシック" panose="020B0609070205080204" pitchFamily="49" charset="-128"/>
            </a:endParaRPr>
          </a:p>
          <a:p>
            <a:pPr marL="0" indent="0">
              <a:buNone/>
            </a:pPr>
            <a:endParaRPr kumimoji="1" lang="en-US" altLang="ja-JP" sz="4000" dirty="0">
              <a:latin typeface="ＭＳ ゴシック" panose="020B0609070205080204" pitchFamily="49" charset="-128"/>
              <a:ea typeface="ＭＳ ゴシック" panose="020B0609070205080204" pitchFamily="49" charset="-128"/>
            </a:endParaRPr>
          </a:p>
          <a:p>
            <a:pPr marL="0" indent="0">
              <a:buNone/>
            </a:pPr>
            <a:r>
              <a:rPr lang="ja-JP" altLang="en-US" sz="4000" dirty="0">
                <a:latin typeface="ＭＳ ゴシック" panose="020B0609070205080204" pitchFamily="49" charset="-128"/>
                <a:ea typeface="ＭＳ ゴシック" panose="020B0609070205080204" pitchFamily="49" charset="-128"/>
              </a:rPr>
              <a:t>　　　</a:t>
            </a:r>
            <a:r>
              <a:rPr kumimoji="1" lang="ja-JP" altLang="en-US" sz="4000" dirty="0">
                <a:latin typeface="ＭＳ ゴシック" panose="020B0609070205080204" pitchFamily="49" charset="-128"/>
                <a:ea typeface="ＭＳ ゴシック" panose="020B0609070205080204" pitchFamily="49" charset="-128"/>
              </a:rPr>
              <a:t>グループで話し合ってみましょう。</a:t>
            </a:r>
            <a:endParaRPr kumimoji="1" lang="en-US" altLang="ja-JP" sz="4000" dirty="0">
              <a:latin typeface="ＭＳ ゴシック" panose="020B0609070205080204" pitchFamily="49" charset="-128"/>
              <a:ea typeface="ＭＳ ゴシック" panose="020B0609070205080204" pitchFamily="49" charset="-128"/>
            </a:endParaRPr>
          </a:p>
          <a:p>
            <a:pPr marL="0" indent="0">
              <a:buNone/>
            </a:pPr>
            <a:endParaRPr lang="en-US" altLang="ja-JP" sz="4000" dirty="0">
              <a:latin typeface="ＭＳ ゴシック" panose="020B0609070205080204" pitchFamily="49" charset="-128"/>
              <a:ea typeface="ＭＳ ゴシック" panose="020B0609070205080204" pitchFamily="49" charset="-128"/>
            </a:endParaRPr>
          </a:p>
          <a:p>
            <a:pPr marL="0" indent="0">
              <a:buNone/>
            </a:pPr>
            <a:endParaRPr lang="en-US" altLang="ja-JP" sz="40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ポイント </a:t>
            </a:r>
            <a:r>
              <a:rPr kumimoji="1" lang="ja-JP" altLang="en-US" sz="3200" dirty="0">
                <a:latin typeface="ＭＳ ゴシック" panose="020B0609070205080204" pitchFamily="49" charset="-128"/>
                <a:ea typeface="ＭＳ ゴシック" panose="020B0609070205080204" pitchFamily="49" charset="-128"/>
              </a:rPr>
              <a:t>①すべて</a:t>
            </a:r>
            <a:r>
              <a:rPr lang="ja-JP" altLang="en-US" sz="3200" dirty="0">
                <a:latin typeface="ＭＳ ゴシック" panose="020B0609070205080204" pitchFamily="49" charset="-128"/>
                <a:ea typeface="ＭＳ ゴシック" panose="020B0609070205080204" pitchFamily="49" charset="-128"/>
              </a:rPr>
              <a:t>の利用者を常に見守ることは不可能　　 </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　　　　 ②たった</a:t>
            </a:r>
            <a:r>
              <a:rPr lang="en-US" altLang="ja-JP" sz="3200" dirty="0">
                <a:latin typeface="ＭＳ ゴシック" panose="020B0609070205080204" pitchFamily="49" charset="-128"/>
                <a:ea typeface="ＭＳ ゴシック" panose="020B0609070205080204" pitchFamily="49" charset="-128"/>
              </a:rPr>
              <a:t>15</a:t>
            </a:r>
            <a:r>
              <a:rPr lang="ja-JP" altLang="en-US" sz="3200" dirty="0">
                <a:latin typeface="ＭＳ ゴシック" panose="020B0609070205080204" pitchFamily="49" charset="-128"/>
                <a:ea typeface="ＭＳ ゴシック" panose="020B0609070205080204" pitchFamily="49" charset="-128"/>
              </a:rPr>
              <a:t>秒間の出来事であった</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kumimoji="1" lang="ja-JP" altLang="en-US" sz="3200" dirty="0">
                <a:latin typeface="ＭＳ ゴシック" panose="020B0609070205080204" pitchFamily="49" charset="-128"/>
                <a:ea typeface="ＭＳ ゴシック" panose="020B0609070205080204" pitchFamily="49" charset="-128"/>
              </a:rPr>
              <a:t>　　　　 ③</a:t>
            </a:r>
            <a:r>
              <a:rPr kumimoji="1" lang="en-US" altLang="ja-JP" sz="3200" dirty="0">
                <a:latin typeface="ＭＳ ゴシック" panose="020B0609070205080204" pitchFamily="49" charset="-128"/>
                <a:ea typeface="ＭＳ ゴシック" panose="020B0609070205080204" pitchFamily="49" charset="-128"/>
              </a:rPr>
              <a:t>52</a:t>
            </a:r>
            <a:r>
              <a:rPr kumimoji="1" lang="ja-JP" altLang="en-US" sz="3200" dirty="0">
                <a:latin typeface="ＭＳ ゴシック" panose="020B0609070205080204" pitchFamily="49" charset="-128"/>
                <a:ea typeface="ＭＳ ゴシック" panose="020B0609070205080204" pitchFamily="49" charset="-128"/>
              </a:rPr>
              <a:t>回目の利用</a:t>
            </a:r>
            <a:r>
              <a:rPr lang="ja-JP" altLang="en-US" sz="3200" dirty="0">
                <a:latin typeface="ＭＳ ゴシック" panose="020B0609070205080204" pitchFamily="49" charset="-128"/>
                <a:ea typeface="ＭＳ ゴシック" panose="020B0609070205080204" pitchFamily="49" charset="-128"/>
              </a:rPr>
              <a:t>で初めて起こったケースである</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　　　　 ④家族は電話をすることで事故を知った</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kumimoji="1" lang="ja-JP" altLang="en-US" sz="3200" dirty="0">
                <a:latin typeface="ＭＳ ゴシック" panose="020B0609070205080204" pitchFamily="49" charset="-128"/>
                <a:ea typeface="ＭＳ ゴシック" panose="020B0609070205080204" pitchFamily="49" charset="-128"/>
              </a:rPr>
              <a:t>　　　</a:t>
            </a:r>
            <a:endParaRPr kumimoji="1" lang="en-US" altLang="ja-JP" sz="32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4978958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1E1084AE-739B-4253-B3AC-B9B64FD8874B}"/>
              </a:ext>
            </a:extLst>
          </p:cNvPr>
          <p:cNvSpPr>
            <a:spLocks noGrp="1"/>
          </p:cNvSpPr>
          <p:nvPr>
            <p:ph idx="1"/>
          </p:nvPr>
        </p:nvSpPr>
        <p:spPr>
          <a:xfrm>
            <a:off x="660400" y="934720"/>
            <a:ext cx="10693400" cy="5242243"/>
          </a:xfrm>
        </p:spPr>
        <p:txBody>
          <a:bodyPr>
            <a:normAutofit/>
          </a:bodyPr>
          <a:lstStyle/>
          <a:p>
            <a:pPr marL="0" indent="0">
              <a:buNone/>
            </a:pPr>
            <a:endParaRPr kumimoji="1" lang="en-US" altLang="ja-JP" sz="3000" u="sng" dirty="0">
              <a:latin typeface="ＭＳ ゴシック" panose="020B0609070205080204" pitchFamily="49" charset="-128"/>
              <a:ea typeface="ＭＳ ゴシック" panose="020B0609070205080204" pitchFamily="49" charset="-128"/>
            </a:endParaRPr>
          </a:p>
          <a:p>
            <a:pPr marL="0" indent="0">
              <a:buNone/>
            </a:pPr>
            <a:r>
              <a:rPr kumimoji="1" lang="ja-JP" altLang="en-US" sz="3200" u="sng" dirty="0">
                <a:latin typeface="ＭＳ ゴシック" panose="020B0609070205080204" pitchFamily="49" charset="-128"/>
                <a:ea typeface="ＭＳ ゴシック" panose="020B0609070205080204" pitchFamily="49" charset="-128"/>
              </a:rPr>
              <a:t>判決</a:t>
            </a:r>
            <a:endParaRPr kumimoji="1" lang="en-US" altLang="ja-JP" sz="3200" u="sng" dirty="0">
              <a:latin typeface="ＭＳ ゴシック" panose="020B0609070205080204" pitchFamily="49" charset="-128"/>
              <a:ea typeface="ＭＳ ゴシック" panose="020B0609070205080204" pitchFamily="49" charset="-128"/>
            </a:endParaRPr>
          </a:p>
          <a:p>
            <a:pPr marL="0" indent="0">
              <a:buNone/>
            </a:pPr>
            <a:endParaRPr lang="en-US" altLang="ja-JP" sz="3200" u="sng"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施設側の責任を認め、原告からの慰謝料等合計</a:t>
            </a:r>
            <a:r>
              <a:rPr lang="en-US" altLang="ja-JP" sz="3200" dirty="0">
                <a:latin typeface="ＭＳ ゴシック" panose="020B0609070205080204" pitchFamily="49" charset="-128"/>
                <a:ea typeface="ＭＳ ゴシック" panose="020B0609070205080204" pitchFamily="49" charset="-128"/>
              </a:rPr>
              <a:t>1,340</a:t>
            </a:r>
            <a:r>
              <a:rPr lang="ja-JP" altLang="en-US" sz="3200" dirty="0">
                <a:latin typeface="ＭＳ ゴシック" panose="020B0609070205080204" pitchFamily="49" charset="-128"/>
                <a:ea typeface="ＭＳ ゴシック" panose="020B0609070205080204" pitchFamily="49" charset="-128"/>
              </a:rPr>
              <a:t>万円</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の損害賠償請求に対して、</a:t>
            </a:r>
            <a:r>
              <a:rPr lang="en-US" altLang="ja-JP" sz="3200" dirty="0">
                <a:latin typeface="ＭＳ ゴシック" panose="020B0609070205080204" pitchFamily="49" charset="-128"/>
                <a:ea typeface="ＭＳ ゴシック" panose="020B0609070205080204" pitchFamily="49" charset="-128"/>
              </a:rPr>
              <a:t>470</a:t>
            </a:r>
            <a:r>
              <a:rPr lang="ja-JP" altLang="en-US" sz="3200" dirty="0">
                <a:latin typeface="ＭＳ ゴシック" panose="020B0609070205080204" pitchFamily="49" charset="-128"/>
                <a:ea typeface="ＭＳ ゴシック" panose="020B0609070205080204" pitchFamily="49" charset="-128"/>
              </a:rPr>
              <a:t>万円の賠償を命じた。</a:t>
            </a:r>
          </a:p>
          <a:p>
            <a:pPr marL="0" indent="0">
              <a:buNone/>
            </a:pPr>
            <a:endParaRPr kumimoji="1" lang="ja-JP" altLang="en-US" sz="3000" u="sng"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0282844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58A33158-BC62-485D-878F-4F0BBFE7B4C0}"/>
              </a:ext>
            </a:extLst>
          </p:cNvPr>
          <p:cNvSpPr>
            <a:spLocks noGrp="1"/>
          </p:cNvSpPr>
          <p:nvPr>
            <p:ph idx="1"/>
          </p:nvPr>
        </p:nvSpPr>
        <p:spPr>
          <a:xfrm>
            <a:off x="726440" y="186771"/>
            <a:ext cx="10515600" cy="6559469"/>
          </a:xfrm>
        </p:spPr>
        <p:txBody>
          <a:bodyPr>
            <a:normAutofit lnSpcReduction="10000"/>
          </a:bodyPr>
          <a:lstStyle/>
          <a:p>
            <a:pPr marL="0" indent="0">
              <a:buNone/>
            </a:pPr>
            <a:r>
              <a:rPr kumimoji="1" lang="ja-JP" altLang="en-US" u="sng" dirty="0">
                <a:latin typeface="ＭＳ ゴシック" panose="020B0609070205080204" pitchFamily="49" charset="-128"/>
                <a:ea typeface="ＭＳ ゴシック" panose="020B0609070205080204" pitchFamily="49" charset="-128"/>
              </a:rPr>
              <a:t>判決の理由</a:t>
            </a:r>
            <a:endParaRPr kumimoji="1" lang="en-US" altLang="ja-JP" u="sng" dirty="0">
              <a:latin typeface="ＭＳ ゴシック" panose="020B0609070205080204" pitchFamily="49" charset="-128"/>
              <a:ea typeface="ＭＳ ゴシック" panose="020B0609070205080204" pitchFamily="49" charset="-128"/>
            </a:endParaRPr>
          </a:p>
          <a:p>
            <a:pPr marL="0" indent="0">
              <a:buNone/>
            </a:pPr>
            <a:endParaRPr lang="en-US" altLang="ja-JP" sz="1000" u="sng" dirty="0"/>
          </a:p>
          <a:p>
            <a:pPr marL="0" indent="0">
              <a:buNone/>
            </a:pPr>
            <a:r>
              <a:rPr kumimoji="1" lang="ja-JP" altLang="en-US" dirty="0">
                <a:latin typeface="ＭＳ ゴシック" panose="020B0609070205080204" pitchFamily="49" charset="-128"/>
                <a:ea typeface="ＭＳ ゴシック" panose="020B0609070205080204" pitchFamily="49" charset="-128"/>
              </a:rPr>
              <a:t>１秒たりとも目を離してはいけないというほどの高度な見守りは要求されないが、利用者が目覚めて起き上がろうとした時に、その様子がうかがえる場所に職員が常駐していること、その場を離れる場合は引き継ぎが成されることが求められる。</a:t>
            </a:r>
            <a:endParaRPr kumimoji="1"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自分で起き上がり、ベットから転倒する可能性があること等があれば、介護に携わる者としては常にそのことを念頭において介護に当たるべき注意義務があったことは否定できない。</a:t>
            </a:r>
            <a:endParaRPr lang="en-US" altLang="ja-JP" dirty="0">
              <a:latin typeface="ＭＳ ゴシック" panose="020B0609070205080204" pitchFamily="49" charset="-128"/>
              <a:ea typeface="ＭＳ ゴシック" panose="020B0609070205080204" pitchFamily="49" charset="-128"/>
            </a:endParaRPr>
          </a:p>
          <a:p>
            <a:pPr marL="0" indent="0">
              <a:buNone/>
            </a:pPr>
            <a:endParaRPr kumimoji="1" lang="en-US" altLang="ja-JP" dirty="0">
              <a:latin typeface="ＭＳ ゴシック" panose="020B0609070205080204" pitchFamily="49" charset="-128"/>
              <a:ea typeface="ＭＳ ゴシック" panose="020B0609070205080204" pitchFamily="49" charset="-128"/>
            </a:endParaRPr>
          </a:p>
          <a:p>
            <a:pPr marL="0" indent="0">
              <a:buNone/>
            </a:pPr>
            <a:r>
              <a:rPr lang="en-US" altLang="ja-JP" dirty="0">
                <a:latin typeface="ＭＳ ゴシック" panose="020B0609070205080204" pitchFamily="49" charset="-128"/>
                <a:ea typeface="ＭＳ ゴシック" panose="020B0609070205080204" pitchFamily="49" charset="-128"/>
              </a:rPr>
              <a:t>94</a:t>
            </a:r>
            <a:r>
              <a:rPr lang="ja-JP" altLang="en-US" dirty="0">
                <a:latin typeface="ＭＳ ゴシック" panose="020B0609070205080204" pitchFamily="49" charset="-128"/>
                <a:ea typeface="ＭＳ ゴシック" panose="020B0609070205080204" pitchFamily="49" charset="-128"/>
              </a:rPr>
              <a:t>歳要介護</a:t>
            </a:r>
            <a:r>
              <a:rPr lang="en-US" altLang="ja-JP" dirty="0">
                <a:latin typeface="ＭＳ ゴシック" panose="020B0609070205080204" pitchFamily="49" charset="-128"/>
                <a:ea typeface="ＭＳ ゴシック" panose="020B0609070205080204" pitchFamily="49" charset="-128"/>
              </a:rPr>
              <a:t>Ⅳ</a:t>
            </a:r>
            <a:r>
              <a:rPr lang="ja-JP" altLang="en-US" dirty="0">
                <a:latin typeface="ＭＳ ゴシック" panose="020B0609070205080204" pitchFamily="49" charset="-128"/>
                <a:ea typeface="ＭＳ ゴシック" panose="020B0609070205080204" pitchFamily="49" charset="-128"/>
              </a:rPr>
              <a:t>の利用者が、わずか</a:t>
            </a:r>
            <a:r>
              <a:rPr lang="en-US" altLang="ja-JP" dirty="0">
                <a:latin typeface="ＭＳ ゴシック" panose="020B0609070205080204" pitchFamily="49" charset="-128"/>
                <a:ea typeface="ＭＳ ゴシック" panose="020B0609070205080204" pitchFamily="49" charset="-128"/>
              </a:rPr>
              <a:t>15</a:t>
            </a:r>
            <a:r>
              <a:rPr lang="ja-JP" altLang="en-US" dirty="0">
                <a:latin typeface="ＭＳ ゴシック" panose="020B0609070205080204" pitchFamily="49" charset="-128"/>
                <a:ea typeface="ＭＳ ゴシック" panose="020B0609070205080204" pitchFamily="49" charset="-128"/>
              </a:rPr>
              <a:t>秒の間に起き上がり転落するとは考えにくく、記録の改ざんがあったと思われる。</a:t>
            </a:r>
            <a:endParaRPr lang="en-US" altLang="ja-JP" dirty="0">
              <a:latin typeface="ＭＳ ゴシック" panose="020B0609070205080204" pitchFamily="49" charset="-128"/>
              <a:ea typeface="ＭＳ ゴシック" panose="020B0609070205080204" pitchFamily="49" charset="-128"/>
            </a:endParaRPr>
          </a:p>
          <a:p>
            <a:pPr marL="0" indent="0">
              <a:buNone/>
            </a:pPr>
            <a:endParaRPr kumimoji="1" lang="en-US" altLang="ja-JP" dirty="0">
              <a:latin typeface="ＭＳ ゴシック" panose="020B0609070205080204" pitchFamily="49" charset="-128"/>
              <a:ea typeface="ＭＳ ゴシック" panose="020B0609070205080204" pitchFamily="49" charset="-128"/>
            </a:endParaRPr>
          </a:p>
          <a:p>
            <a:pPr marL="0" indent="0">
              <a:buNone/>
            </a:pPr>
            <a:r>
              <a:rPr kumimoji="1" lang="ja-JP" altLang="en-US" dirty="0">
                <a:latin typeface="ＭＳ ゴシック" panose="020B0609070205080204" pitchFamily="49" charset="-128"/>
                <a:ea typeface="ＭＳ ゴシック" panose="020B0609070205080204" pitchFamily="49" charset="-128"/>
              </a:rPr>
              <a:t>家族は帰宅が遅いことから施設に電話することで事故の事実を知</a:t>
            </a:r>
            <a:endParaRPr kumimoji="1" lang="en-US" altLang="ja-JP" dirty="0">
              <a:latin typeface="ＭＳ ゴシック" panose="020B0609070205080204" pitchFamily="49" charset="-128"/>
              <a:ea typeface="ＭＳ ゴシック" panose="020B0609070205080204" pitchFamily="49" charset="-128"/>
            </a:endParaRPr>
          </a:p>
          <a:p>
            <a:pPr marL="0" indent="0">
              <a:buNone/>
            </a:pPr>
            <a:r>
              <a:rPr kumimoji="1" lang="ja-JP" altLang="en-US" dirty="0">
                <a:latin typeface="ＭＳ ゴシック" panose="020B0609070205080204" pitchFamily="49" charset="-128"/>
                <a:ea typeface="ＭＳ ゴシック" panose="020B0609070205080204" pitchFamily="49" charset="-128"/>
              </a:rPr>
              <a:t>ることになった。その不信感も訴訟に至った要因と思われる。</a:t>
            </a:r>
            <a:endParaRPr kumimoji="1" lang="en-US" altLang="ja-JP" dirty="0">
              <a:latin typeface="ＭＳ ゴシック" panose="020B0609070205080204" pitchFamily="49" charset="-128"/>
              <a:ea typeface="ＭＳ ゴシック" panose="020B0609070205080204" pitchFamily="49" charset="-128"/>
            </a:endParaRPr>
          </a:p>
          <a:p>
            <a:pPr marL="0" indent="0">
              <a:buNone/>
            </a:pPr>
            <a:endParaRPr kumimoji="1" lang="ja-JP" altLang="en-US"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6200548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1E5E1E7-DADE-42AB-897E-9DB866B099A4}"/>
              </a:ext>
            </a:extLst>
          </p:cNvPr>
          <p:cNvSpPr>
            <a:spLocks noGrp="1"/>
          </p:cNvSpPr>
          <p:nvPr>
            <p:ph idx="1"/>
          </p:nvPr>
        </p:nvSpPr>
        <p:spPr>
          <a:xfrm>
            <a:off x="838200" y="739302"/>
            <a:ext cx="10515600" cy="4863729"/>
          </a:xfrm>
        </p:spPr>
        <p:txBody>
          <a:bodyPr>
            <a:normAutofit/>
          </a:bodyPr>
          <a:lstStyle/>
          <a:p>
            <a:pPr marL="0" indent="0">
              <a:buNone/>
            </a:pPr>
            <a:r>
              <a:rPr lang="ja-JP" altLang="en-US" u="sng" dirty="0">
                <a:latin typeface="ＭＳ ゴシック" panose="020B0609070205080204" pitchFamily="49" charset="-128"/>
                <a:ea typeface="ＭＳ ゴシック" panose="020B0609070205080204" pitchFamily="49" charset="-128"/>
              </a:rPr>
              <a:t>ワーク</a:t>
            </a:r>
            <a:endParaRPr lang="en-US" altLang="ja-JP" u="sng" dirty="0">
              <a:latin typeface="ＭＳ ゴシック" panose="020B0609070205080204" pitchFamily="49" charset="-128"/>
              <a:ea typeface="ＭＳ ゴシック" panose="020B0609070205080204" pitchFamily="49" charset="-128"/>
            </a:endParaRPr>
          </a:p>
          <a:p>
            <a:pPr marL="0" indent="0">
              <a:buNone/>
            </a:pPr>
            <a:endParaRPr lang="en-US" altLang="ja-JP" dirty="0"/>
          </a:p>
          <a:p>
            <a:pPr marL="0" indent="0">
              <a:buNone/>
            </a:pPr>
            <a:r>
              <a:rPr lang="ja-JP" altLang="en-US" dirty="0">
                <a:latin typeface="ＭＳ ゴシック" panose="020B0609070205080204" pitchFamily="49" charset="-128"/>
                <a:ea typeface="ＭＳ ゴシック" panose="020B0609070205080204" pitchFamily="49" charset="-128"/>
              </a:rPr>
              <a:t>利用者ごとに転倒等のリスクを把握し、異変があれば気づいて対</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応ができる見守りが求められた判例です。また記録の改ざん、</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報告の遅れもありました。</a:t>
            </a:r>
            <a:endParaRPr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dirty="0"/>
          </a:p>
          <a:p>
            <a:pPr marL="0" indent="0">
              <a:buNone/>
            </a:pPr>
            <a:r>
              <a:rPr lang="ja-JP" altLang="en-US" dirty="0">
                <a:latin typeface="ＭＳ ゴシック" panose="020B0609070205080204" pitchFamily="49" charset="-128"/>
                <a:ea typeface="ＭＳ ゴシック" panose="020B0609070205080204" pitchFamily="49" charset="-128"/>
              </a:rPr>
              <a:t>判決の結果をどのように考えますか？</a:t>
            </a:r>
          </a:p>
          <a:p>
            <a:pPr marL="0" indent="0">
              <a:buNone/>
            </a:pPr>
            <a:r>
              <a:rPr lang="ja-JP" altLang="en-US" dirty="0">
                <a:latin typeface="ＭＳ ゴシック" panose="020B0609070205080204" pitchFamily="49" charset="-128"/>
                <a:ea typeface="ＭＳ ゴシック" panose="020B0609070205080204" pitchFamily="49" charset="-128"/>
              </a:rPr>
              <a:t>みなさんの日常業務を振り返って改善すべきことが無いか？</a:t>
            </a:r>
          </a:p>
          <a:p>
            <a:pPr marL="0" indent="0">
              <a:buNone/>
            </a:pPr>
            <a:r>
              <a:rPr lang="ja-JP" altLang="en-US" dirty="0">
                <a:latin typeface="ＭＳ ゴシック" panose="020B0609070205080204" pitchFamily="49" charset="-128"/>
                <a:ea typeface="ＭＳ ゴシック" panose="020B0609070205080204" pitchFamily="49" charset="-128"/>
              </a:rPr>
              <a:t>グループで話し合ってみましょう。</a:t>
            </a:r>
          </a:p>
          <a:p>
            <a:pPr marL="0" indent="0">
              <a:buNone/>
            </a:pPr>
            <a:endParaRPr lang="en-US" altLang="ja-JP" dirty="0"/>
          </a:p>
        </p:txBody>
      </p:sp>
    </p:spTree>
    <p:extLst>
      <p:ext uri="{BB962C8B-B14F-4D97-AF65-F5344CB8AC3E}">
        <p14:creationId xmlns:p14="http://schemas.microsoft.com/office/powerpoint/2010/main" val="1122612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D462F667-9D54-43EB-BCED-7EF603A9AD59}"/>
              </a:ext>
            </a:extLst>
          </p:cNvPr>
          <p:cNvSpPr>
            <a:spLocks noGrp="1"/>
          </p:cNvSpPr>
          <p:nvPr>
            <p:ph idx="1"/>
          </p:nvPr>
        </p:nvSpPr>
        <p:spPr>
          <a:xfrm>
            <a:off x="838200" y="965200"/>
            <a:ext cx="10515600" cy="5211763"/>
          </a:xfrm>
        </p:spPr>
        <p:txBody>
          <a:bodyPr>
            <a:normAutofit/>
          </a:bodyPr>
          <a:lstStyle/>
          <a:p>
            <a:pPr marL="0" indent="0">
              <a:buNone/>
            </a:pPr>
            <a:endParaRPr lang="en-US" altLang="ja-JP" sz="2000" dirty="0"/>
          </a:p>
          <a:p>
            <a:pPr marL="0" indent="0">
              <a:buNone/>
            </a:pPr>
            <a:endParaRPr lang="en-US" altLang="ja-JP" sz="2000" dirty="0"/>
          </a:p>
          <a:p>
            <a:pPr marL="0" indent="0">
              <a:buNone/>
            </a:pPr>
            <a:r>
              <a:rPr lang="ja-JP" altLang="en-US" sz="2000" dirty="0">
                <a:latin typeface="ＭＳ ゴシック" panose="020B0609070205080204" pitchFamily="49" charset="-128"/>
                <a:ea typeface="ＭＳ ゴシック" panose="020B0609070205080204" pitchFamily="49" charset="-128"/>
              </a:rPr>
              <a:t>参考文献</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en-US" altLang="ja-JP" sz="2000" dirty="0">
                <a:latin typeface="ＭＳ ゴシック" panose="020B0609070205080204" pitchFamily="49" charset="-128"/>
                <a:ea typeface="ＭＳ ゴシック" panose="020B0609070205080204" pitchFamily="49" charset="-128"/>
              </a:rPr>
              <a:t>1</a:t>
            </a:r>
            <a:r>
              <a:rPr lang="ja-JP" altLang="en-US" sz="2000" dirty="0">
                <a:latin typeface="ＭＳ ゴシック" panose="020B0609070205080204" pitchFamily="49" charset="-128"/>
                <a:ea typeface="ＭＳ ゴシック" panose="020B0609070205080204" pitchFamily="49" charset="-128"/>
              </a:rPr>
              <a:t>）福岡地方裁判所　平成</a:t>
            </a:r>
            <a:r>
              <a:rPr lang="en-US" altLang="ja-JP" sz="2000" dirty="0">
                <a:latin typeface="ＭＳ ゴシック" panose="020B0609070205080204" pitchFamily="49" charset="-128"/>
                <a:ea typeface="ＭＳ ゴシック" panose="020B0609070205080204" pitchFamily="49" charset="-128"/>
              </a:rPr>
              <a:t>15</a:t>
            </a:r>
            <a:r>
              <a:rPr lang="ja-JP" altLang="en-US" sz="2000" dirty="0">
                <a:latin typeface="ＭＳ ゴシック" panose="020B0609070205080204" pitchFamily="49" charset="-128"/>
                <a:ea typeface="ＭＳ ゴシック" panose="020B0609070205080204" pitchFamily="49" charset="-128"/>
              </a:rPr>
              <a:t>年</a:t>
            </a:r>
            <a:r>
              <a:rPr lang="en-US" altLang="ja-JP" sz="2000" dirty="0">
                <a:latin typeface="ＭＳ ゴシック" panose="020B0609070205080204" pitchFamily="49" charset="-128"/>
                <a:ea typeface="ＭＳ ゴシック" panose="020B0609070205080204" pitchFamily="49" charset="-128"/>
              </a:rPr>
              <a:t>8</a:t>
            </a:r>
            <a:r>
              <a:rPr lang="ja-JP" altLang="en-US" sz="2000" dirty="0">
                <a:latin typeface="ＭＳ ゴシック" panose="020B0609070205080204" pitchFamily="49" charset="-128"/>
                <a:ea typeface="ＭＳ ゴシック" panose="020B0609070205080204" pitchFamily="49" charset="-128"/>
              </a:rPr>
              <a:t>月</a:t>
            </a:r>
            <a:r>
              <a:rPr lang="en-US" altLang="ja-JP" sz="2000" dirty="0">
                <a:latin typeface="ＭＳ ゴシック" panose="020B0609070205080204" pitchFamily="49" charset="-128"/>
                <a:ea typeface="ＭＳ ゴシック" panose="020B0609070205080204" pitchFamily="49" charset="-128"/>
              </a:rPr>
              <a:t>27</a:t>
            </a:r>
            <a:r>
              <a:rPr lang="ja-JP" altLang="en-US" sz="2000" dirty="0">
                <a:latin typeface="ＭＳ ゴシック" panose="020B0609070205080204" pitchFamily="49" charset="-128"/>
                <a:ea typeface="ＭＳ ゴシック" panose="020B0609070205080204" pitchFamily="49" charset="-128"/>
              </a:rPr>
              <a:t>日</a:t>
            </a:r>
            <a:r>
              <a:rPr lang="en-US" altLang="ja-JP" sz="2000" dirty="0">
                <a:latin typeface="ＭＳ ゴシック" panose="020B0609070205080204" pitchFamily="49" charset="-128"/>
                <a:ea typeface="ＭＳ ゴシック" panose="020B0609070205080204" pitchFamily="49" charset="-128"/>
              </a:rPr>
              <a:t>(</a:t>
            </a:r>
            <a:r>
              <a:rPr lang="ja-JP" altLang="en-US" sz="2000" dirty="0">
                <a:latin typeface="ＭＳ ゴシック" panose="020B0609070205080204" pitchFamily="49" charset="-128"/>
                <a:ea typeface="ＭＳ ゴシック" panose="020B0609070205080204" pitchFamily="49" charset="-128"/>
              </a:rPr>
              <a:t>介護事故裁判例資料</a:t>
            </a:r>
            <a:r>
              <a:rPr lang="en-US" altLang="ja-JP" sz="2000" dirty="0">
                <a:latin typeface="ＭＳ ゴシック" panose="020B0609070205080204" pitchFamily="49" charset="-128"/>
                <a:ea typeface="ＭＳ ゴシック" panose="020B0609070205080204" pitchFamily="49" charset="-128"/>
              </a:rPr>
              <a:t>)</a:t>
            </a:r>
            <a:r>
              <a:rPr lang="ja-JP" altLang="en-US" sz="2000" dirty="0">
                <a:latin typeface="ＭＳ ゴシック" panose="020B0609070205080204" pitchFamily="49" charset="-128"/>
                <a:ea typeface="ＭＳ ゴシック" panose="020B0609070205080204" pitchFamily="49" charset="-128"/>
              </a:rPr>
              <a:t>　</a:t>
            </a:r>
          </a:p>
          <a:p>
            <a:pPr marL="0" indent="0">
              <a:buNone/>
            </a:pP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en-US" altLang="ja-JP" sz="2000" dirty="0">
                <a:latin typeface="ＭＳ ゴシック" panose="020B0609070205080204" pitchFamily="49" charset="-128"/>
                <a:ea typeface="ＭＳ ゴシック" panose="020B0609070205080204" pitchFamily="49" charset="-128"/>
              </a:rPr>
              <a:t>2) </a:t>
            </a:r>
            <a:r>
              <a:rPr lang="ja-JP" altLang="en-US" sz="2000" dirty="0">
                <a:latin typeface="ＭＳ ゴシック" panose="020B0609070205080204" pitchFamily="49" charset="-128"/>
                <a:ea typeface="ＭＳ ゴシック" panose="020B0609070205080204" pitchFamily="49" charset="-128"/>
              </a:rPr>
              <a:t>福岡地方裁判所  平成</a:t>
            </a:r>
            <a:r>
              <a:rPr lang="en-US" altLang="ja-JP" sz="2000" dirty="0">
                <a:latin typeface="ＭＳ ゴシック" panose="020B0609070205080204" pitchFamily="49" charset="-128"/>
                <a:ea typeface="ＭＳ ゴシック" panose="020B0609070205080204" pitchFamily="49" charset="-128"/>
              </a:rPr>
              <a:t>13</a:t>
            </a:r>
            <a:r>
              <a:rPr lang="ja-JP" altLang="en-US" sz="2000" dirty="0">
                <a:latin typeface="ＭＳ ゴシック" panose="020B0609070205080204" pitchFamily="49" charset="-128"/>
                <a:ea typeface="ＭＳ ゴシック" panose="020B0609070205080204" pitchFamily="49" charset="-128"/>
              </a:rPr>
              <a:t>年</a:t>
            </a:r>
            <a:r>
              <a:rPr lang="en-US" altLang="ja-JP" sz="2000" dirty="0">
                <a:latin typeface="ＭＳ ゴシック" panose="020B0609070205080204" pitchFamily="49" charset="-128"/>
                <a:ea typeface="ＭＳ ゴシック" panose="020B0609070205080204" pitchFamily="49" charset="-128"/>
              </a:rPr>
              <a:t>(</a:t>
            </a:r>
            <a:r>
              <a:rPr lang="ja-JP" altLang="en-US" sz="2000" dirty="0">
                <a:latin typeface="ＭＳ ゴシック" panose="020B0609070205080204" pitchFamily="49" charset="-128"/>
                <a:ea typeface="ＭＳ ゴシック" panose="020B0609070205080204" pitchFamily="49" charset="-128"/>
              </a:rPr>
              <a:t>ワ</a:t>
            </a:r>
            <a:r>
              <a:rPr lang="en-US" altLang="ja-JP" sz="2000" dirty="0">
                <a:latin typeface="ＭＳ ゴシック" panose="020B0609070205080204" pitchFamily="49" charset="-128"/>
                <a:ea typeface="ＭＳ ゴシック" panose="020B0609070205080204" pitchFamily="49" charset="-128"/>
              </a:rPr>
              <a:t>)</a:t>
            </a:r>
            <a:r>
              <a:rPr lang="ja-JP" altLang="en-US" sz="2000" dirty="0">
                <a:latin typeface="ＭＳ ゴシック" panose="020B0609070205080204" pitchFamily="49" charset="-128"/>
                <a:ea typeface="ＭＳ ゴシック" panose="020B0609070205080204" pitchFamily="49" charset="-128"/>
              </a:rPr>
              <a:t>第</a:t>
            </a:r>
            <a:r>
              <a:rPr lang="en-US" altLang="ja-JP" sz="2000" dirty="0">
                <a:latin typeface="ＭＳ ゴシック" panose="020B0609070205080204" pitchFamily="49" charset="-128"/>
                <a:ea typeface="ＭＳ ゴシック" panose="020B0609070205080204" pitchFamily="49" charset="-128"/>
              </a:rPr>
              <a:t>3648</a:t>
            </a:r>
            <a:r>
              <a:rPr lang="ja-JP" altLang="en-US" sz="2000" dirty="0">
                <a:latin typeface="ＭＳ ゴシック" panose="020B0609070205080204" pitchFamily="49" charset="-128"/>
                <a:ea typeface="ＭＳ ゴシック" panose="020B0609070205080204" pitchFamily="49" charset="-128"/>
              </a:rPr>
              <a:t>号損害賠償請求事件（判例時報</a:t>
            </a:r>
            <a:r>
              <a:rPr lang="en-US" altLang="ja-JP" sz="2000" dirty="0">
                <a:latin typeface="ＭＳ ゴシック" panose="020B0609070205080204" pitchFamily="49" charset="-128"/>
                <a:ea typeface="ＭＳ ゴシック" panose="020B0609070205080204" pitchFamily="49" charset="-128"/>
              </a:rPr>
              <a:t>1843</a:t>
            </a:r>
            <a:r>
              <a:rPr lang="ja-JP" altLang="en-US" sz="2000" dirty="0">
                <a:latin typeface="ＭＳ ゴシック" panose="020B0609070205080204" pitchFamily="49" charset="-128"/>
                <a:ea typeface="ＭＳ ゴシック" panose="020B0609070205080204" pitchFamily="49" charset="-128"/>
              </a:rPr>
              <a:t>号）</a:t>
            </a:r>
          </a:p>
          <a:p>
            <a:pPr marL="0" indent="0">
              <a:buNone/>
            </a:pPr>
            <a:endParaRPr lang="en-US" altLang="ja-JP" sz="2000" dirty="0">
              <a:latin typeface="ＭＳ ゴシック" panose="020B0609070205080204" pitchFamily="49" charset="-128"/>
              <a:ea typeface="ＭＳ ゴシック" panose="020B0609070205080204" pitchFamily="49" charset="-128"/>
            </a:endParaRPr>
          </a:p>
          <a:p>
            <a:pPr marL="0" indent="0">
              <a:buNone/>
            </a:pPr>
            <a:endParaRPr lang="en-US" altLang="ja-JP" sz="2000" dirty="0">
              <a:latin typeface="ＭＳ ゴシック" panose="020B0609070205080204" pitchFamily="49" charset="-128"/>
              <a:ea typeface="ＭＳ ゴシック" panose="020B0609070205080204" pitchFamily="49" charset="-128"/>
            </a:endParaRPr>
          </a:p>
          <a:p>
            <a:pPr marL="0" indent="0">
              <a:buNone/>
            </a:pPr>
            <a:endParaRPr lang="en-US" altLang="ja-JP" sz="2000" dirty="0">
              <a:latin typeface="ＭＳ ゴシック" panose="020B0609070205080204" pitchFamily="49" charset="-128"/>
              <a:ea typeface="ＭＳ ゴシック" panose="020B0609070205080204" pitchFamily="49" charset="-128"/>
            </a:endParaRPr>
          </a:p>
          <a:p>
            <a:pPr marL="0" indent="0">
              <a:buNone/>
            </a:pP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教材作成</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東北福祉大学　総合福祉学部</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准教授　菅原好秀</a:t>
            </a:r>
          </a:p>
          <a:p>
            <a:pPr marL="0" indent="0">
              <a:buNone/>
            </a:pPr>
            <a:endParaRPr kumimoji="1" lang="en-US" altLang="ja-JP" dirty="0"/>
          </a:p>
          <a:p>
            <a:pPr marL="0" indent="0">
              <a:buNone/>
            </a:pPr>
            <a:endParaRPr lang="en-US" altLang="ja-JP" dirty="0"/>
          </a:p>
          <a:p>
            <a:pPr marL="0" indent="0">
              <a:buNone/>
            </a:pPr>
            <a:endParaRPr kumimoji="1" lang="ja-JP" altLang="en-US" dirty="0"/>
          </a:p>
        </p:txBody>
      </p:sp>
    </p:spTree>
    <p:extLst>
      <p:ext uri="{BB962C8B-B14F-4D97-AF65-F5344CB8AC3E}">
        <p14:creationId xmlns:p14="http://schemas.microsoft.com/office/powerpoint/2010/main" val="9265839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33B915A-126F-4102-BADB-46C65F048279}"/>
              </a:ext>
            </a:extLst>
          </p:cNvPr>
          <p:cNvSpPr>
            <a:spLocks noGrp="1"/>
          </p:cNvSpPr>
          <p:nvPr>
            <p:ph idx="1"/>
          </p:nvPr>
        </p:nvSpPr>
        <p:spPr/>
        <p:txBody>
          <a:bodyPr/>
          <a:lstStyle/>
          <a:p>
            <a:pPr marL="0" indent="0">
              <a:buNone/>
            </a:pPr>
            <a:endParaRPr kumimoji="1" lang="en-US" altLang="ja-JP" dirty="0"/>
          </a:p>
          <a:p>
            <a:pPr marL="0" indent="0">
              <a:buNone/>
            </a:pPr>
            <a:endParaRPr lang="en-US" altLang="ja-JP" dirty="0"/>
          </a:p>
          <a:p>
            <a:pPr marL="0" indent="0" algn="ctr">
              <a:buNone/>
            </a:pPr>
            <a:r>
              <a:rPr kumimoji="1" lang="ja-JP" altLang="en-US" sz="4000" dirty="0">
                <a:latin typeface="ＭＳ ゴシック" panose="020B0609070205080204" pitchFamily="49" charset="-128"/>
                <a:ea typeface="ＭＳ ゴシック" panose="020B0609070205080204" pitchFamily="49" charset="-128"/>
              </a:rPr>
              <a:t>お疲れ様でした。</a:t>
            </a:r>
          </a:p>
        </p:txBody>
      </p:sp>
    </p:spTree>
    <p:extLst>
      <p:ext uri="{BB962C8B-B14F-4D97-AF65-F5344CB8AC3E}">
        <p14:creationId xmlns:p14="http://schemas.microsoft.com/office/powerpoint/2010/main" val="270314143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TotalTime>
  <Words>639</Words>
  <Application>Microsoft Office PowerPoint</Application>
  <PresentationFormat>ワイド画面</PresentationFormat>
  <Paragraphs>98</Paragraphs>
  <Slides>9</Slides>
  <Notes>9</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9</vt:i4>
      </vt:variant>
    </vt:vector>
  </HeadingPairs>
  <TitlesOfParts>
    <vt:vector size="14" baseType="lpstr">
      <vt:lpstr>ＭＳ ゴシック</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吉田 敦</dc:creator>
  <cp:lastModifiedBy>吉田 敦</cp:lastModifiedBy>
  <cp:revision>14</cp:revision>
  <dcterms:created xsi:type="dcterms:W3CDTF">2018-10-19T06:18:28Z</dcterms:created>
  <dcterms:modified xsi:type="dcterms:W3CDTF">2018-11-01T04:54:16Z</dcterms:modified>
</cp:coreProperties>
</file>