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5" r:id="rId3"/>
    <p:sldId id="277" r:id="rId4"/>
    <p:sldId id="274" r:id="rId5"/>
    <p:sldId id="273" r:id="rId6"/>
    <p:sldId id="272" r:id="rId7"/>
    <p:sldId id="263" r:id="rId8"/>
    <p:sldId id="262" r:id="rId9"/>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4" d="100"/>
          <a:sy n="74" d="100"/>
        </p:scale>
        <p:origin x="71" y="17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1" y="0"/>
            <a:ext cx="2949575" cy="496888"/>
          </a:xfrm>
          <a:prstGeom prst="rect">
            <a:avLst/>
          </a:prstGeom>
        </p:spPr>
        <p:txBody>
          <a:bodyPr vert="horz" lIns="91434" tIns="45717" rIns="91434" bIns="45717" rtlCol="0"/>
          <a:lstStyle>
            <a:lvl1pPr algn="r">
              <a:defRPr sz="1200"/>
            </a:lvl1pPr>
          </a:lstStyle>
          <a:p>
            <a:fld id="{B66CDFCE-E271-4CE4-A17B-E71FAF068257}" type="datetimeFigureOut">
              <a:rPr kumimoji="1" lang="ja-JP" altLang="en-US" smtClean="0"/>
              <a:t>2019/7/4</a:t>
            </a:fld>
            <a:endParaRPr kumimoji="1" lang="ja-JP" altLang="en-US"/>
          </a:p>
        </p:txBody>
      </p:sp>
      <p:sp>
        <p:nvSpPr>
          <p:cNvPr id="4" name="フッター プレースホルダー 3"/>
          <p:cNvSpPr>
            <a:spLocks noGrp="1"/>
          </p:cNvSpPr>
          <p:nvPr>
            <p:ph type="ftr" sz="quarter" idx="2"/>
          </p:nvPr>
        </p:nvSpPr>
        <p:spPr>
          <a:xfrm>
            <a:off x="0" y="9440864"/>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1" y="9440864"/>
            <a:ext cx="2949575" cy="496887"/>
          </a:xfrm>
          <a:prstGeom prst="rect">
            <a:avLst/>
          </a:prstGeom>
        </p:spPr>
        <p:txBody>
          <a:bodyPr vert="horz" lIns="91434" tIns="45717" rIns="91434" bIns="45717" rtlCol="0" anchor="b"/>
          <a:lstStyle>
            <a:lvl1pPr algn="r">
              <a:defRPr sz="1200"/>
            </a:lvl1pPr>
          </a:lstStyle>
          <a:p>
            <a:fld id="{0467BB16-FA5D-4F6B-8340-962B30185345}" type="slidenum">
              <a:rPr kumimoji="1" lang="ja-JP" altLang="en-US" smtClean="0"/>
              <a:t>‹#›</a:t>
            </a:fld>
            <a:endParaRPr kumimoji="1" lang="ja-JP" altLang="en-US"/>
          </a:p>
        </p:txBody>
      </p:sp>
    </p:spTree>
    <p:extLst>
      <p:ext uri="{BB962C8B-B14F-4D97-AF65-F5344CB8AC3E}">
        <p14:creationId xmlns:p14="http://schemas.microsoft.com/office/powerpoint/2010/main" val="4005453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34" tIns="45717" rIns="91434" bIns="45717" rtlCol="0"/>
          <a:lstStyle>
            <a:lvl1pPr algn="r">
              <a:defRPr sz="1200"/>
            </a:lvl1pPr>
          </a:lstStyle>
          <a:p>
            <a:fld id="{BB84686B-E7F6-4341-B9A4-BE8FABB5A2FC}" type="datetimeFigureOut">
              <a:rPr kumimoji="1" lang="ja-JP" altLang="en-US" smtClean="0"/>
              <a:t>2019/7/4</a:t>
            </a:fld>
            <a:endParaRPr kumimoji="1" lang="ja-JP" altLang="en-US"/>
          </a:p>
        </p:txBody>
      </p:sp>
      <p:sp>
        <p:nvSpPr>
          <p:cNvPr id="4" name="スライド イメージ プレースホルダー 3"/>
          <p:cNvSpPr>
            <a:spLocks noGrp="1" noRot="1" noChangeAspect="1"/>
          </p:cNvSpPr>
          <p:nvPr>
            <p:ph type="sldImg" idx="2"/>
          </p:nvPr>
        </p:nvSpPr>
        <p:spPr>
          <a:xfrm>
            <a:off x="420688" y="1243013"/>
            <a:ext cx="5964237" cy="33543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34" tIns="45717" rIns="91434" bIns="45717" rtlCol="0" anchor="b"/>
          <a:lstStyle>
            <a:lvl1pPr algn="r">
              <a:defRPr sz="12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3</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6</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352541" y="1165225"/>
            <a:ext cx="10818564"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ケース⑩介護老人保健施設で食事中の誤嚥より死に至った</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パーキンソン病を患う</a:t>
            </a:r>
            <a:r>
              <a:rPr lang="en-US" altLang="ja-JP" sz="3200" dirty="0">
                <a:latin typeface="ＭＳ ゴシック" panose="020B0609070205080204" pitchFamily="49" charset="-128"/>
                <a:ea typeface="ＭＳ ゴシック" panose="020B0609070205080204" pitchFamily="49" charset="-128"/>
              </a:rPr>
              <a:t>86</a:t>
            </a:r>
            <a:r>
              <a:rPr lang="ja-JP" altLang="en-US" sz="3200" dirty="0">
                <a:latin typeface="ＭＳ ゴシック" panose="020B0609070205080204" pitchFamily="49" charset="-128"/>
                <a:ea typeface="ＭＳ ゴシック" panose="020B0609070205080204" pitchFamily="49" charset="-128"/>
              </a:rPr>
              <a:t>歳男性</a:t>
            </a:r>
          </a:p>
        </p:txBody>
      </p:sp>
      <p:pic>
        <p:nvPicPr>
          <p:cNvPr id="2" name="図 1">
            <a:extLst>
              <a:ext uri="{FF2B5EF4-FFF2-40B4-BE49-F238E27FC236}">
                <a16:creationId xmlns:a16="http://schemas.microsoft.com/office/drawing/2014/main" id="{E8F8021E-4911-404B-BA7F-AC6061F52999}"/>
              </a:ext>
            </a:extLst>
          </p:cNvPr>
          <p:cNvPicPr>
            <a:picLocks noChangeAspect="1"/>
          </p:cNvPicPr>
          <p:nvPr/>
        </p:nvPicPr>
        <p:blipFill>
          <a:blip r:embed="rId3"/>
          <a:stretch>
            <a:fillRect/>
          </a:stretch>
        </p:blipFill>
        <p:spPr>
          <a:xfrm>
            <a:off x="9893609" y="6481593"/>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339291" y="599064"/>
            <a:ext cx="11049918" cy="5945655"/>
          </a:xfrm>
        </p:spPr>
        <p:txBody>
          <a:bodyPr>
            <a:normAutofit fontScale="25000" lnSpcReduction="20000"/>
          </a:bodyPr>
          <a:lstStyle/>
          <a:p>
            <a:pPr marL="0" indent="0">
              <a:buNone/>
            </a:pPr>
            <a:r>
              <a:rPr lang="ja-JP" altLang="en-US" sz="12000" u="sng" dirty="0">
                <a:latin typeface="ＭＳ ゴシック" panose="020B0609070205080204" pitchFamily="49" charset="-128"/>
                <a:ea typeface="ＭＳ ゴシック" panose="020B0609070205080204" pitchFamily="49" charset="-128"/>
              </a:rPr>
              <a:t>ケース</a:t>
            </a:r>
            <a:endParaRPr lang="en-US" altLang="ja-JP" sz="12000" u="sng" dirty="0">
              <a:latin typeface="ＭＳ ゴシック" panose="020B0609070205080204" pitchFamily="49" charset="-128"/>
              <a:ea typeface="ＭＳ ゴシック" panose="020B0609070205080204" pitchFamily="49" charset="-128"/>
            </a:endParaRPr>
          </a:p>
          <a:p>
            <a:pPr marL="0" indent="0">
              <a:buNone/>
            </a:pPr>
            <a:endParaRPr lang="en-US" altLang="ja-JP" sz="4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Ｆさんは</a:t>
            </a:r>
            <a:r>
              <a:rPr lang="en-US" altLang="ja-JP" sz="12000" dirty="0">
                <a:latin typeface="ＭＳ ゴシック" panose="020B0609070205080204" pitchFamily="49" charset="-128"/>
                <a:ea typeface="ＭＳ ゴシック" panose="020B0609070205080204" pitchFamily="49" charset="-128"/>
              </a:rPr>
              <a:t>86</a:t>
            </a:r>
            <a:r>
              <a:rPr lang="ja-JP" altLang="en-US" sz="12000" dirty="0">
                <a:latin typeface="ＭＳ ゴシック" panose="020B0609070205080204" pitchFamily="49" charset="-128"/>
                <a:ea typeface="ＭＳ ゴシック" panose="020B0609070205080204" pitchFamily="49" charset="-128"/>
              </a:rPr>
              <a:t>歳の男性でパーキンソン症候群を患っています。そ</a:t>
            </a: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の</a:t>
            </a:r>
            <a:r>
              <a:rPr lang="ja-JP" altLang="en-US" sz="11200" dirty="0">
                <a:latin typeface="ＭＳ ゴシック" panose="020B0609070205080204" pitchFamily="49" charset="-128"/>
                <a:ea typeface="ＭＳ ゴシック" panose="020B0609070205080204" pitchFamily="49" charset="-128"/>
              </a:rPr>
              <a:t>症状が進み、通常食を摂れない状態となりました。しかし被告施</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設では、Ｆさんが刺身とうなぎを常食で提供してほしいと希望して</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いること、Ｆさんの摂取状態は良好であり、常食の摂食は嚥下機能</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のリハビリテーションに資することからＦさんに</a:t>
            </a:r>
            <a:r>
              <a:rPr lang="en-US" altLang="ja-JP" sz="11200" dirty="0">
                <a:latin typeface="ＭＳ ゴシック" panose="020B0609070205080204" pitchFamily="49" charset="-128"/>
                <a:ea typeface="ＭＳ ゴシック" panose="020B0609070205080204" pitchFamily="49" charset="-128"/>
              </a:rPr>
              <a:t>4</a:t>
            </a:r>
            <a:r>
              <a:rPr lang="ja-JP" altLang="en-US" sz="11200" dirty="0">
                <a:latin typeface="ＭＳ ゴシック" panose="020B0609070205080204" pitchFamily="49" charset="-128"/>
                <a:ea typeface="ＭＳ ゴシック" panose="020B0609070205080204" pitchFamily="49" charset="-128"/>
              </a:rPr>
              <a:t>品目（寿司、刺身、</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err="1">
                <a:latin typeface="ＭＳ ゴシック" panose="020B0609070205080204" pitchFamily="49" charset="-128"/>
                <a:ea typeface="ＭＳ ゴシック" panose="020B0609070205080204" pitchFamily="49" charset="-128"/>
              </a:rPr>
              <a:t>うな</a:t>
            </a:r>
            <a:r>
              <a:rPr lang="ja-JP" altLang="en-US" sz="11200" dirty="0">
                <a:latin typeface="ＭＳ ゴシック" panose="020B0609070205080204" pitchFamily="49" charset="-128"/>
                <a:ea typeface="ＭＳ ゴシック" panose="020B0609070205080204" pitchFamily="49" charset="-128"/>
              </a:rPr>
              <a:t>重、ねぎとろ）を常食で提供することを決定しました。被告施</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設は、その決定に基づき、Ｆさんに対し寿司を合計</a:t>
            </a:r>
            <a:r>
              <a:rPr lang="en-US" altLang="ja-JP" sz="11200" dirty="0">
                <a:latin typeface="ＭＳ ゴシック" panose="020B0609070205080204" pitchFamily="49" charset="-128"/>
                <a:ea typeface="ＭＳ ゴシック" panose="020B0609070205080204" pitchFamily="49" charset="-128"/>
              </a:rPr>
              <a:t>11</a:t>
            </a:r>
            <a:r>
              <a:rPr lang="ja-JP" altLang="en-US" sz="11200" dirty="0">
                <a:latin typeface="ＭＳ ゴシック" panose="020B0609070205080204" pitchFamily="49" charset="-128"/>
                <a:ea typeface="ＭＳ ゴシック" panose="020B0609070205080204" pitchFamily="49" charset="-128"/>
              </a:rPr>
              <a:t>回、刺身を合</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計</a:t>
            </a:r>
            <a:r>
              <a:rPr lang="en-US" altLang="ja-JP" sz="11200" dirty="0">
                <a:latin typeface="ＭＳ ゴシック" panose="020B0609070205080204" pitchFamily="49" charset="-128"/>
                <a:ea typeface="ＭＳ ゴシック" panose="020B0609070205080204" pitchFamily="49" charset="-128"/>
              </a:rPr>
              <a:t>13</a:t>
            </a:r>
            <a:r>
              <a:rPr lang="ja-JP" altLang="en-US" sz="11200" dirty="0">
                <a:latin typeface="ＭＳ ゴシック" panose="020B0609070205080204" pitchFamily="49" charset="-128"/>
                <a:ea typeface="ＭＳ ゴシック" panose="020B0609070205080204" pitchFamily="49" charset="-128"/>
              </a:rPr>
              <a:t>回、</a:t>
            </a:r>
            <a:r>
              <a:rPr lang="ja-JP" altLang="en-US" sz="11200" dirty="0" err="1">
                <a:latin typeface="ＭＳ ゴシック" panose="020B0609070205080204" pitchFamily="49" charset="-128"/>
                <a:ea typeface="ＭＳ ゴシック" panose="020B0609070205080204" pitchFamily="49" charset="-128"/>
              </a:rPr>
              <a:t>うな</a:t>
            </a:r>
            <a:r>
              <a:rPr lang="ja-JP" altLang="en-US" sz="11200" dirty="0">
                <a:latin typeface="ＭＳ ゴシック" panose="020B0609070205080204" pitchFamily="49" charset="-128"/>
                <a:ea typeface="ＭＳ ゴシック" panose="020B0609070205080204" pitchFamily="49" charset="-128"/>
              </a:rPr>
              <a:t>重を合計</a:t>
            </a:r>
            <a:r>
              <a:rPr lang="en-US" altLang="ja-JP" sz="11200" dirty="0">
                <a:latin typeface="ＭＳ ゴシック" panose="020B0609070205080204" pitchFamily="49" charset="-128"/>
                <a:ea typeface="ＭＳ ゴシック" panose="020B0609070205080204" pitchFamily="49" charset="-128"/>
              </a:rPr>
              <a:t>6</a:t>
            </a:r>
            <a:r>
              <a:rPr lang="ja-JP" altLang="en-US" sz="11200" dirty="0">
                <a:latin typeface="ＭＳ ゴシック" panose="020B0609070205080204" pitchFamily="49" charset="-128"/>
                <a:ea typeface="ＭＳ ゴシック" panose="020B0609070205080204" pitchFamily="49" charset="-128"/>
              </a:rPr>
              <a:t>回、ねぎとろを合計</a:t>
            </a:r>
            <a:r>
              <a:rPr lang="en-US" altLang="ja-JP" sz="11200" dirty="0">
                <a:latin typeface="ＭＳ ゴシック" panose="020B0609070205080204" pitchFamily="49" charset="-128"/>
                <a:ea typeface="ＭＳ ゴシック" panose="020B0609070205080204" pitchFamily="49" charset="-128"/>
              </a:rPr>
              <a:t>5</a:t>
            </a:r>
            <a:r>
              <a:rPr lang="ja-JP" altLang="en-US" sz="11200" dirty="0">
                <a:latin typeface="ＭＳ ゴシック" panose="020B0609070205080204" pitchFamily="49" charset="-128"/>
                <a:ea typeface="ＭＳ ゴシック" panose="020B0609070205080204" pitchFamily="49" charset="-128"/>
              </a:rPr>
              <a:t>回それぞれ常食で提供</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し、Ｆさんはこれらをほぼ全て食べていました。</a:t>
            </a:r>
            <a:endParaRPr lang="en-US" altLang="ja-JP" sz="11200" dirty="0">
              <a:latin typeface="ＭＳ ゴシック" panose="020B0609070205080204" pitchFamily="49" charset="-128"/>
              <a:ea typeface="ＭＳ ゴシック" panose="020B0609070205080204" pitchFamily="49" charset="-128"/>
            </a:endParaRPr>
          </a:p>
          <a:p>
            <a:pPr marL="0" indent="0">
              <a:buNone/>
            </a:pPr>
            <a:endParaRPr lang="en-US" altLang="ja-JP" sz="112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27A60B2D-9A13-4823-8688-9E4A6A59571A}"/>
              </a:ext>
            </a:extLst>
          </p:cNvPr>
          <p:cNvPicPr>
            <a:picLocks noChangeAspect="1"/>
          </p:cNvPicPr>
          <p:nvPr/>
        </p:nvPicPr>
        <p:blipFill>
          <a:blip r:embed="rId3"/>
          <a:stretch>
            <a:fillRect/>
          </a:stretch>
        </p:blipFill>
        <p:spPr>
          <a:xfrm>
            <a:off x="9893609" y="6426791"/>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275422" y="488197"/>
            <a:ext cx="11578727" cy="6232092"/>
          </a:xfrm>
        </p:spPr>
        <p:txBody>
          <a:bodyPr>
            <a:normAutofit fontScale="25000" lnSpcReduction="20000"/>
          </a:bodyPr>
          <a:lstStyle/>
          <a:p>
            <a:pPr marL="0" indent="0">
              <a:buNone/>
            </a:pPr>
            <a:r>
              <a:rPr lang="ja-JP" altLang="en-US" sz="11200" u="sng" dirty="0">
                <a:latin typeface="ＭＳ ゴシック" panose="020B0609070205080204" pitchFamily="49" charset="-128"/>
                <a:ea typeface="ＭＳ ゴシック" panose="020B0609070205080204" pitchFamily="49" charset="-128"/>
              </a:rPr>
              <a:t>ケース（続き）</a:t>
            </a:r>
            <a:endParaRPr lang="en-US" altLang="ja-JP" sz="11200" u="sng" dirty="0">
              <a:latin typeface="ＭＳ ゴシック" panose="020B0609070205080204" pitchFamily="49" charset="-128"/>
              <a:ea typeface="ＭＳ ゴシック" panose="020B0609070205080204" pitchFamily="49" charset="-128"/>
            </a:endParaRPr>
          </a:p>
          <a:p>
            <a:pPr marL="0" indent="0">
              <a:buNone/>
            </a:pP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本件事故当時、</a:t>
            </a:r>
            <a:r>
              <a:rPr lang="en-US" altLang="ja-JP" sz="11200" dirty="0">
                <a:latin typeface="ＭＳ ゴシック" panose="020B0609070205080204" pitchFamily="49" charset="-128"/>
                <a:ea typeface="ＭＳ ゴシック" panose="020B0609070205080204" pitchFamily="49" charset="-128"/>
              </a:rPr>
              <a:t>85</a:t>
            </a:r>
            <a:r>
              <a:rPr lang="ja-JP" altLang="en-US" sz="11200" dirty="0">
                <a:latin typeface="ＭＳ ゴシック" panose="020B0609070205080204" pitchFamily="49" charset="-128"/>
                <a:ea typeface="ＭＳ ゴシック" panose="020B0609070205080204" pitchFamily="49" charset="-128"/>
              </a:rPr>
              <a:t>名が食堂において昼食を摂っていました。</a:t>
            </a:r>
            <a:r>
              <a:rPr lang="en-US" altLang="ja-JP" sz="11200" dirty="0">
                <a:latin typeface="ＭＳ ゴシック" panose="020B0609070205080204" pitchFamily="49" charset="-128"/>
                <a:ea typeface="ＭＳ ゴシック" panose="020B0609070205080204" pitchFamily="49" charset="-128"/>
              </a:rPr>
              <a:t>5</a:t>
            </a:r>
            <a:r>
              <a:rPr lang="ja-JP" altLang="en-US" sz="11200" dirty="0">
                <a:latin typeface="ＭＳ ゴシック" panose="020B0609070205080204" pitchFamily="49" charset="-128"/>
                <a:ea typeface="ＭＳ ゴシック" panose="020B0609070205080204" pitchFamily="49" charset="-128"/>
              </a:rPr>
              <a:t>名の職員</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が食堂内を巡回するように見回りをしていました。被告施設において、</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食堂で食事を提供する際、誤嚥やむせの危険がある入所者を職員の目</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が届きやすいようにまとめて着席させていました。すると食事中、Ｆさ</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err="1">
                <a:latin typeface="ＭＳ ゴシック" panose="020B0609070205080204" pitchFamily="49" charset="-128"/>
                <a:ea typeface="ＭＳ ゴシック" panose="020B0609070205080204" pitchFamily="49" charset="-128"/>
              </a:rPr>
              <a:t>んの</a:t>
            </a:r>
            <a:r>
              <a:rPr lang="ja-JP" altLang="en-US" sz="11200" dirty="0">
                <a:latin typeface="ＭＳ ゴシック" panose="020B0609070205080204" pitchFamily="49" charset="-128"/>
                <a:ea typeface="ＭＳ ゴシック" panose="020B0609070205080204" pitchFamily="49" charset="-128"/>
              </a:rPr>
              <a:t>顔色が悪くなり、異変後、看護師はＦさんの咽頭内に手を入れて義</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歯とまぐろの刺身一切れを取り出した後、Ｆさんを居室に移動させ、吸</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引機で吸引を施行しましたが、異物の確認はできませんでした。その後</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職員らはＦさんをストレッチャーに臥床させ、心臓マッサージ、酸素吸</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入を開始するとともに、隣接する病院の医師を呼び出し、医師はＦさん</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に吸引を施行して気道内にあったはまちの刺身一切れを除去し、気管内</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挿管を行いましたが、Ｆさんは意識を回復することなく植物状態となり、</a:t>
            </a:r>
            <a:endParaRPr lang="en-US" altLang="ja-JP" sz="11200" dirty="0">
              <a:latin typeface="ＭＳ ゴシック" panose="020B0609070205080204" pitchFamily="49" charset="-128"/>
              <a:ea typeface="ＭＳ ゴシック" panose="020B0609070205080204" pitchFamily="49" charset="-128"/>
            </a:endParaRPr>
          </a:p>
          <a:p>
            <a:pPr marL="0" indent="0">
              <a:buNone/>
            </a:pPr>
            <a:r>
              <a:rPr lang="ja-JP" altLang="en-US" sz="11200" dirty="0">
                <a:latin typeface="ＭＳ ゴシック" panose="020B0609070205080204" pitchFamily="49" charset="-128"/>
                <a:ea typeface="ＭＳ ゴシック" panose="020B0609070205080204" pitchFamily="49" charset="-128"/>
              </a:rPr>
              <a:t>死亡しました。</a:t>
            </a:r>
          </a:p>
          <a:p>
            <a:pPr marL="0" indent="0">
              <a:buNone/>
            </a:pPr>
            <a:endParaRPr lang="ja-JP" altLang="en-US"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9592B906-01F2-40C3-9626-428AB8E8F066}"/>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1021464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D910F2-4EC9-48F9-8F0A-9182568BFC89}"/>
              </a:ext>
            </a:extLst>
          </p:cNvPr>
          <p:cNvSpPr>
            <a:spLocks noGrp="1"/>
          </p:cNvSpPr>
          <p:nvPr>
            <p:ph idx="1"/>
          </p:nvPr>
        </p:nvSpPr>
        <p:spPr>
          <a:xfrm>
            <a:off x="838199" y="870333"/>
            <a:ext cx="10749455" cy="5306630"/>
          </a:xfrm>
        </p:spPr>
        <p:txBody>
          <a:bodyPr>
            <a:normAutofit/>
          </a:bodyPr>
          <a:lstStyle/>
          <a:p>
            <a:pPr marL="0" indent="0">
              <a:buNone/>
            </a:pPr>
            <a:r>
              <a:rPr lang="ja-JP" altLang="en-US" sz="3000" u="sng" dirty="0">
                <a:latin typeface="ＭＳ ゴシック" panose="020B0609070205080204" pitchFamily="49" charset="-128"/>
                <a:ea typeface="ＭＳ ゴシック" panose="020B0609070205080204" pitchFamily="49" charset="-128"/>
              </a:rPr>
              <a:t>ワーク</a:t>
            </a:r>
            <a:endParaRPr lang="en-US" altLang="ja-JP" sz="3000" u="sng" dirty="0">
              <a:latin typeface="ＭＳ ゴシック" panose="020B0609070205080204" pitchFamily="49" charset="-128"/>
              <a:ea typeface="ＭＳ ゴシック" panose="020B0609070205080204" pitchFamily="49" charset="-128"/>
            </a:endParaRPr>
          </a:p>
          <a:p>
            <a:pPr marL="0" indent="0">
              <a:buNone/>
            </a:pPr>
            <a:endParaRPr lang="en-US" altLang="ja-JP" sz="3300" dirty="0">
              <a:latin typeface="ＭＳ ゴシック" panose="020B0609070205080204" pitchFamily="49" charset="-128"/>
              <a:ea typeface="ＭＳ ゴシック" panose="020B0609070205080204" pitchFamily="49" charset="-128"/>
            </a:endParaRPr>
          </a:p>
          <a:p>
            <a:pPr marL="0" indent="0" algn="ctr">
              <a:buNone/>
            </a:pPr>
            <a:r>
              <a:rPr lang="ja-JP" altLang="en-US" sz="3300" dirty="0">
                <a:latin typeface="ＭＳ ゴシック" panose="020B0609070205080204" pitchFamily="49" charset="-128"/>
                <a:ea typeface="ＭＳ ゴシック" panose="020B0609070205080204" pitchFamily="49" charset="-128"/>
              </a:rPr>
              <a:t>裁判所はどのような判断をしたでしょうか？</a:t>
            </a:r>
            <a:endParaRPr lang="en-US" altLang="ja-JP" sz="3300" dirty="0">
              <a:latin typeface="ＭＳ ゴシック" panose="020B0609070205080204" pitchFamily="49" charset="-128"/>
              <a:ea typeface="ＭＳ ゴシック" panose="020B0609070205080204" pitchFamily="49" charset="-128"/>
            </a:endParaRPr>
          </a:p>
          <a:p>
            <a:pPr marL="0" indent="0" algn="ctr">
              <a:buNone/>
            </a:pPr>
            <a:r>
              <a:rPr lang="ja-JP" altLang="en-US" sz="3300" dirty="0">
                <a:latin typeface="ＭＳ ゴシック" panose="020B0609070205080204" pitchFamily="49" charset="-128"/>
                <a:ea typeface="ＭＳ ゴシック" panose="020B0609070205080204" pitchFamily="49" charset="-128"/>
              </a:rPr>
              <a:t>グループで話し合ってみましょう。</a:t>
            </a:r>
            <a:endParaRPr lang="en-US" altLang="ja-JP" sz="3300" dirty="0">
              <a:latin typeface="ＭＳ ゴシック" panose="020B0609070205080204" pitchFamily="49" charset="-128"/>
              <a:ea typeface="ＭＳ ゴシック" panose="020B0609070205080204" pitchFamily="49" charset="-128"/>
            </a:endParaRPr>
          </a:p>
          <a:p>
            <a:pPr marL="0" indent="0" algn="ctr">
              <a:buNone/>
            </a:pPr>
            <a:endParaRPr lang="en-US" altLang="ja-JP" sz="3300" dirty="0">
              <a:latin typeface="ＭＳ ゴシック" panose="020B0609070205080204" pitchFamily="49" charset="-128"/>
              <a:ea typeface="ＭＳ ゴシック" panose="020B0609070205080204" pitchFamily="49" charset="-128"/>
            </a:endParaRPr>
          </a:p>
          <a:p>
            <a:pPr marL="0" indent="0" algn="ctr">
              <a:buNone/>
            </a:pPr>
            <a:endParaRPr lang="en-US" altLang="ja-JP" sz="3300" dirty="0">
              <a:latin typeface="ＭＳ ゴシック" panose="020B0609070205080204" pitchFamily="49" charset="-128"/>
              <a:ea typeface="ＭＳ ゴシック" panose="020B0609070205080204" pitchFamily="49" charset="-128"/>
            </a:endParaRPr>
          </a:p>
          <a:p>
            <a:pPr marL="0" indent="0" algn="ctr">
              <a:buNone/>
            </a:pPr>
            <a:r>
              <a:rPr lang="ja-JP" altLang="en-US" sz="3300" dirty="0">
                <a:latin typeface="ＭＳ ゴシック" panose="020B0609070205080204" pitchFamily="49" charset="-128"/>
                <a:ea typeface="ＭＳ ゴシック" panose="020B0609070205080204" pitchFamily="49" charset="-128"/>
              </a:rPr>
              <a:t>ポイント　事故後の対応は問題とされませんでした。</a:t>
            </a:r>
          </a:p>
          <a:p>
            <a:pPr marL="0" indent="0">
              <a:buNone/>
            </a:pPr>
            <a:endParaRPr lang="ja-JP" altLang="en-US" sz="33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291C5C23-45DE-4F3A-AE26-9DB409C41063}"/>
              </a:ext>
            </a:extLst>
          </p:cNvPr>
          <p:cNvPicPr>
            <a:picLocks noChangeAspect="1"/>
          </p:cNvPicPr>
          <p:nvPr/>
        </p:nvPicPr>
        <p:blipFill>
          <a:blip r:embed="rId2"/>
          <a:stretch>
            <a:fillRect/>
          </a:stretch>
        </p:blipFill>
        <p:spPr>
          <a:xfrm>
            <a:off x="9893609" y="6438514"/>
            <a:ext cx="2298391" cy="390178"/>
          </a:xfrm>
          <a:prstGeom prst="rect">
            <a:avLst/>
          </a:prstGeom>
        </p:spPr>
      </p:pic>
    </p:spTree>
    <p:extLst>
      <p:ext uri="{BB962C8B-B14F-4D97-AF65-F5344CB8AC3E}">
        <p14:creationId xmlns:p14="http://schemas.microsoft.com/office/powerpoint/2010/main" val="1391739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B562F07-ECD9-4627-AC2A-4BE2A3FE2F5E}"/>
              </a:ext>
            </a:extLst>
          </p:cNvPr>
          <p:cNvSpPr>
            <a:spLocks noGrp="1"/>
          </p:cNvSpPr>
          <p:nvPr>
            <p:ph type="subTitle" idx="1"/>
          </p:nvPr>
        </p:nvSpPr>
        <p:spPr>
          <a:xfrm>
            <a:off x="1046601" y="396606"/>
            <a:ext cx="9915181" cy="5706737"/>
          </a:xfrm>
        </p:spPr>
        <p:txBody>
          <a:bodyPr>
            <a:noAutofit/>
          </a:bodyPr>
          <a:lstStyle/>
          <a:p>
            <a:pPr algn="l"/>
            <a:r>
              <a:rPr kumimoji="1" lang="ja-JP" altLang="en-US" u="sng" dirty="0">
                <a:latin typeface="ＭＳ ゴシック" panose="020B0609070205080204" pitchFamily="49" charset="-128"/>
                <a:ea typeface="ＭＳ ゴシック" panose="020B0609070205080204" pitchFamily="49" charset="-128"/>
              </a:rPr>
              <a:t>判決および判決</a:t>
            </a:r>
            <a:r>
              <a:rPr lang="ja-JP" altLang="en-US" u="sng" dirty="0">
                <a:latin typeface="ＭＳ ゴシック" panose="020B0609070205080204" pitchFamily="49" charset="-128"/>
                <a:ea typeface="ＭＳ ゴシック" panose="020B0609070205080204" pitchFamily="49" charset="-128"/>
              </a:rPr>
              <a:t>理由</a:t>
            </a:r>
            <a:endParaRPr kumimoji="1" lang="en-US" altLang="ja-JP" u="sng" dirty="0">
              <a:latin typeface="ＭＳ ゴシック" panose="020B0609070205080204" pitchFamily="49" charset="-128"/>
              <a:ea typeface="ＭＳ ゴシック" panose="020B0609070205080204" pitchFamily="49" charset="-128"/>
            </a:endParaRPr>
          </a:p>
          <a:p>
            <a:pPr algn="l"/>
            <a:endParaRPr lang="en-US" altLang="ja-JP" sz="1000"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請求額</a:t>
            </a:r>
            <a:r>
              <a:rPr lang="en-US" altLang="ja-JP" dirty="0">
                <a:latin typeface="ＭＳ ゴシック" panose="020B0609070205080204" pitchFamily="49" charset="-128"/>
                <a:ea typeface="ＭＳ ゴシック" panose="020B0609070205080204" pitchFamily="49" charset="-128"/>
              </a:rPr>
              <a:t>4638</a:t>
            </a:r>
            <a:r>
              <a:rPr lang="ja-JP" altLang="en-US" dirty="0">
                <a:latin typeface="ＭＳ ゴシック" panose="020B0609070205080204" pitchFamily="49" charset="-128"/>
                <a:ea typeface="ＭＳ ゴシック" panose="020B0609070205080204" pitchFamily="49" charset="-128"/>
              </a:rPr>
              <a:t>万円のうち遺族側に</a:t>
            </a:r>
            <a:r>
              <a:rPr lang="en-US" altLang="ja-JP" dirty="0">
                <a:latin typeface="ＭＳ ゴシック" panose="020B0609070205080204" pitchFamily="49" charset="-128"/>
                <a:ea typeface="ＭＳ ゴシック" panose="020B0609070205080204" pitchFamily="49" charset="-128"/>
              </a:rPr>
              <a:t>2938</a:t>
            </a:r>
            <a:r>
              <a:rPr lang="ja-JP" altLang="en-US" dirty="0">
                <a:latin typeface="ＭＳ ゴシック" panose="020B0609070205080204" pitchFamily="49" charset="-128"/>
                <a:ea typeface="ＭＳ ゴシック" panose="020B0609070205080204" pitchFamily="49" charset="-128"/>
              </a:rPr>
              <a:t>万円が認容されました。</a:t>
            </a:r>
            <a:endParaRPr lang="en-US" altLang="ja-JP" dirty="0">
              <a:latin typeface="ＭＳ ゴシック" panose="020B0609070205080204" pitchFamily="49" charset="-128"/>
              <a:ea typeface="ＭＳ ゴシック" panose="020B0609070205080204" pitchFamily="49" charset="-128"/>
            </a:endParaRPr>
          </a:p>
          <a:p>
            <a:pPr algn="l"/>
            <a:endParaRPr lang="en-US" altLang="ja-JP" sz="1000"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本件事故日にＦさんに提供されたまぐろ及びはまちの刺身の大きさは</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健常人が食べるのとそれほど異ならない大きさであるが、被告施設は</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嚥下しやすくするための工夫を特段講じたとは本件証拠上認められな</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い。刺身、特にまぐろは筋がある場合には咀嚼しづらく噛み切れない</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こともあるため、嚥下能力が劣る高齢の入所者に提供するのに適した</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食物とはいい難く、職員は、Ｆさんの嚥下機能の低下、誤嚥の危険性</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に照らせば、Ｆさんに対しそのような刺身を提供すれば、誤嚥する危</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険性が高いことを十分予想し得たと認められる。</a:t>
            </a:r>
          </a:p>
          <a:p>
            <a:pPr algn="l"/>
            <a:r>
              <a:rPr lang="ja-JP" altLang="en-US" dirty="0">
                <a:latin typeface="ＭＳ ゴシック" panose="020B0609070205080204" pitchFamily="49" charset="-128"/>
                <a:ea typeface="ＭＳ ゴシック" panose="020B0609070205080204" pitchFamily="49" charset="-128"/>
              </a:rPr>
              <a:t>以上のことなどから、被告施設がＦさんに対し刺身を常食で提供した</a:t>
            </a:r>
            <a:endParaRPr lang="en-US" altLang="ja-JP" dirty="0">
              <a:latin typeface="ＭＳ ゴシック" panose="020B0609070205080204" pitchFamily="49" charset="-128"/>
              <a:ea typeface="ＭＳ ゴシック" panose="020B0609070205080204" pitchFamily="49" charset="-128"/>
            </a:endParaRPr>
          </a:p>
          <a:p>
            <a:pPr algn="l"/>
            <a:r>
              <a:rPr lang="ja-JP" altLang="en-US" dirty="0">
                <a:latin typeface="ＭＳ ゴシック" panose="020B0609070205080204" pitchFamily="49" charset="-128"/>
                <a:ea typeface="ＭＳ ゴシック" panose="020B0609070205080204" pitchFamily="49" charset="-128"/>
              </a:rPr>
              <a:t>ことについて、介護契約上の安全配慮義務違反、過失が認められる。</a:t>
            </a:r>
            <a:endParaRPr kumimoji="1" lang="ja-JP" altLang="en-US" u="sng"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3835EE54-D59C-4E80-8AE0-63FC09116AA7}"/>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871553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838199" y="228600"/>
            <a:ext cx="10906125" cy="6427921"/>
          </a:xfrm>
        </p:spPr>
        <p:txBody>
          <a:bodyPr>
            <a:normAutofit fontScale="85000" lnSpcReduction="20000"/>
          </a:bodyPr>
          <a:lstStyle/>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本件では食事介助中の介護職員の介助方法や事故後の職員の対応は裁判</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所は問題としませんでした。よくある誤嚥事故と異なるのは「刺身を常</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食で提供したこと」自体に過失を認めた点です。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なおこのケースでは、Ｆさんに</a:t>
            </a:r>
            <a:r>
              <a:rPr lang="en-US" altLang="ja-JP" sz="3000" dirty="0">
                <a:latin typeface="ＭＳ ゴシック" panose="020B0609070205080204" pitchFamily="49" charset="-128"/>
                <a:ea typeface="ＭＳ ゴシック" panose="020B0609070205080204" pitchFamily="49" charset="-128"/>
              </a:rPr>
              <a:t>4</a:t>
            </a:r>
            <a:r>
              <a:rPr lang="ja-JP" altLang="en-US" sz="3000" dirty="0">
                <a:latin typeface="ＭＳ ゴシック" panose="020B0609070205080204" pitchFamily="49" charset="-128"/>
                <a:ea typeface="ＭＳ ゴシック" panose="020B0609070205080204" pitchFamily="49" charset="-128"/>
              </a:rPr>
              <a:t>品目を常食で提供することを、サービ</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ス担当者会議でケアプランの見直し等に諮るなどしていませんでした。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また家族も ４品目が常食で提供されていることを知りませんでした。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本件はケアプランを、家族を含めた全職員の共通認識とすることの重要</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性を指摘しています。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みなさんの日常業務を振り返って改善すべきことが無いか？</a:t>
            </a:r>
          </a:p>
          <a:p>
            <a:pPr marL="0" indent="0">
              <a:buNone/>
            </a:pPr>
            <a:r>
              <a:rPr lang="ja-JP" altLang="en-US" sz="3000" dirty="0">
                <a:latin typeface="ＭＳ ゴシック" panose="020B0609070205080204" pitchFamily="49" charset="-128"/>
                <a:ea typeface="ＭＳ ゴシック" panose="020B0609070205080204" pitchFamily="49" charset="-128"/>
              </a:rPr>
              <a:t>グループで話し合ってみましょう。</a:t>
            </a:r>
          </a:p>
          <a:p>
            <a:pPr marL="0" indent="0">
              <a:buNone/>
            </a:pPr>
            <a:r>
              <a:rPr lang="ja-JP" altLang="ja-JP" sz="3000" dirty="0">
                <a:latin typeface="ＭＳ ゴシック" panose="020B0609070205080204" pitchFamily="49" charset="-128"/>
                <a:ea typeface="ＭＳ ゴシック" panose="020B0609070205080204" pitchFamily="49" charset="-128"/>
              </a:rPr>
              <a:t> </a:t>
            </a:r>
          </a:p>
        </p:txBody>
      </p:sp>
      <p:pic>
        <p:nvPicPr>
          <p:cNvPr id="2" name="図 1">
            <a:extLst>
              <a:ext uri="{FF2B5EF4-FFF2-40B4-BE49-F238E27FC236}">
                <a16:creationId xmlns:a16="http://schemas.microsoft.com/office/drawing/2014/main" id="{6A5177BB-3A98-40D2-8B73-0FACCFDE7221}"/>
              </a:ext>
            </a:extLst>
          </p:cNvPr>
          <p:cNvPicPr>
            <a:picLocks noChangeAspect="1"/>
          </p:cNvPicPr>
          <p:nvPr/>
        </p:nvPicPr>
        <p:blipFill>
          <a:blip r:embed="rId3"/>
          <a:stretch>
            <a:fillRect/>
          </a:stretch>
        </p:blipFill>
        <p:spPr>
          <a:xfrm>
            <a:off x="9893609" y="6434311"/>
            <a:ext cx="2298391" cy="390178"/>
          </a:xfrm>
          <a:prstGeom prst="rect">
            <a:avLst/>
          </a:prstGeom>
        </p:spPr>
      </p:pic>
    </p:spTree>
    <p:extLst>
      <p:ext uri="{BB962C8B-B14F-4D97-AF65-F5344CB8AC3E}">
        <p14:creationId xmlns:p14="http://schemas.microsoft.com/office/powerpoint/2010/main" val="410696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）水戸地方裁判所判決／平成</a:t>
            </a:r>
            <a:r>
              <a:rPr lang="en-US" altLang="ja-JP" sz="2000" dirty="0">
                <a:latin typeface="ＭＳ ゴシック" panose="020B0609070205080204" pitchFamily="49" charset="-128"/>
                <a:ea typeface="ＭＳ ゴシック" panose="020B0609070205080204" pitchFamily="49" charset="-128"/>
              </a:rPr>
              <a:t>21</a:t>
            </a:r>
            <a:r>
              <a:rPr lang="ja-JP" altLang="en-US" sz="2000" dirty="0">
                <a:latin typeface="ＭＳ ゴシック" panose="020B0609070205080204" pitchFamily="49" charset="-128"/>
                <a:ea typeface="ＭＳ ゴシック" panose="020B0609070205080204" pitchFamily="49" charset="-128"/>
              </a:rPr>
              <a:t>年（ワ）第</a:t>
            </a:r>
            <a:r>
              <a:rPr lang="en-US" altLang="ja-JP" sz="2000" dirty="0">
                <a:latin typeface="ＭＳ ゴシック" panose="020B0609070205080204" pitchFamily="49" charset="-128"/>
                <a:ea typeface="ＭＳ ゴシック" panose="020B0609070205080204" pitchFamily="49" charset="-128"/>
              </a:rPr>
              <a:t>103</a:t>
            </a:r>
            <a:r>
              <a:rPr lang="ja-JP" altLang="en-US"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23</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6</a:t>
            </a:r>
            <a:r>
              <a:rPr lang="ja-JP" altLang="en-US"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16</a:t>
            </a:r>
            <a:r>
              <a:rPr lang="ja-JP" altLang="en-US" sz="2000" dirty="0">
                <a:latin typeface="ＭＳ ゴシック" panose="020B0609070205080204" pitchFamily="49" charset="-128"/>
                <a:ea typeface="ＭＳ ゴシック" panose="020B0609070205080204" pitchFamily="49" charset="-128"/>
              </a:rPr>
              <a:t>日</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zh-TW" altLang="en-US" sz="2000" dirty="0">
                <a:latin typeface="ＭＳ ゴシック" panose="020B0609070205080204" pitchFamily="49" charset="-128"/>
                <a:ea typeface="ＭＳ ゴシック" panose="020B0609070205080204" pitchFamily="49" charset="-128"/>
              </a:rPr>
              <a:t>判例時報</a:t>
            </a:r>
            <a:r>
              <a:rPr lang="en-US" altLang="zh-TW" sz="2000" dirty="0">
                <a:latin typeface="ＭＳ ゴシック" panose="020B0609070205080204" pitchFamily="49" charset="-128"/>
                <a:ea typeface="ＭＳ ゴシック" panose="020B0609070205080204" pitchFamily="49" charset="-128"/>
              </a:rPr>
              <a:t>2122</a:t>
            </a:r>
            <a:r>
              <a:rPr lang="zh-TW" altLang="en-US" sz="2000" dirty="0">
                <a:latin typeface="ＭＳ ゴシック" panose="020B0609070205080204" pitchFamily="49" charset="-128"/>
                <a:ea typeface="ＭＳ ゴシック" panose="020B0609070205080204" pitchFamily="49" charset="-128"/>
              </a:rPr>
              <a:t>号</a:t>
            </a:r>
            <a:r>
              <a:rPr lang="en-US" altLang="zh-TW" sz="2000" dirty="0">
                <a:latin typeface="ＭＳ ゴシック" panose="020B0609070205080204" pitchFamily="49" charset="-128"/>
                <a:ea typeface="ＭＳ ゴシック" panose="020B0609070205080204" pitchFamily="49" charset="-128"/>
              </a:rPr>
              <a:t>109</a:t>
            </a:r>
            <a:r>
              <a:rPr lang="zh-TW" altLang="en-US" sz="2000" dirty="0">
                <a:latin typeface="ＭＳ ゴシック" panose="020B0609070205080204" pitchFamily="49" charset="-128"/>
                <a:ea typeface="ＭＳ ゴシック" panose="020B0609070205080204" pitchFamily="49" charset="-128"/>
              </a:rPr>
              <a:t>頁</a:t>
            </a:r>
            <a:endParaRPr lang="ja-JP" altLang="en-US"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4427AD55-ECD8-4F11-9089-E9C2A4878D2A}"/>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97CA3CB4-325D-487C-80D4-455C834B6CA3}"/>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7442</TotalTime>
  <Words>790</Words>
  <Application>Microsoft Office PowerPoint</Application>
  <PresentationFormat>ワイド画面</PresentationFormat>
  <Paragraphs>89</Paragraphs>
  <Slides>8</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Ｐゴシック</vt:lpstr>
      <vt:lpstr>ＭＳ 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71</cp:revision>
  <cp:lastPrinted>2019-05-08T02:24:53Z</cp:lastPrinted>
  <dcterms:created xsi:type="dcterms:W3CDTF">2018-10-03T01:38:40Z</dcterms:created>
  <dcterms:modified xsi:type="dcterms:W3CDTF">2019-07-04T04:27:59Z</dcterms:modified>
</cp:coreProperties>
</file>