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4" r:id="rId2"/>
    <p:sldId id="265" r:id="rId3"/>
    <p:sldId id="257" r:id="rId4"/>
    <p:sldId id="258" r:id="rId5"/>
    <p:sldId id="259" r:id="rId6"/>
    <p:sldId id="260" r:id="rId7"/>
    <p:sldId id="261" r:id="rId8"/>
    <p:sldId id="263" r:id="rId9"/>
    <p:sldId id="262" r:id="rId1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varScale="1">
        <p:scale>
          <a:sx n="75" d="100"/>
          <a:sy n="75" d="100"/>
        </p:scale>
        <p:origin x="32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84686B-E7F6-4341-B9A4-BE8FABB5A2FC}" type="datetimeFigureOut">
              <a:rPr kumimoji="1" lang="ja-JP" altLang="en-US" smtClean="0"/>
              <a:t>2018/11/1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985F5A-8E9E-4C5D-8663-E26BE9942712}" type="slidenum">
              <a:rPr kumimoji="1" lang="ja-JP" altLang="en-US" smtClean="0"/>
              <a:t>‹#›</a:t>
            </a:fld>
            <a:endParaRPr kumimoji="1" lang="ja-JP" altLang="en-US"/>
          </a:p>
        </p:txBody>
      </p:sp>
    </p:spTree>
    <p:extLst>
      <p:ext uri="{BB962C8B-B14F-4D97-AF65-F5344CB8AC3E}">
        <p14:creationId xmlns:p14="http://schemas.microsoft.com/office/powerpoint/2010/main" val="27710055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a:t>
            </a:fld>
            <a:endParaRPr kumimoji="1" lang="ja-JP" altLang="en-US"/>
          </a:p>
        </p:txBody>
      </p:sp>
    </p:spTree>
    <p:extLst>
      <p:ext uri="{BB962C8B-B14F-4D97-AF65-F5344CB8AC3E}">
        <p14:creationId xmlns:p14="http://schemas.microsoft.com/office/powerpoint/2010/main" val="1561275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2</a:t>
            </a:fld>
            <a:endParaRPr kumimoji="1" lang="ja-JP" altLang="en-US"/>
          </a:p>
        </p:txBody>
      </p:sp>
    </p:spTree>
    <p:extLst>
      <p:ext uri="{BB962C8B-B14F-4D97-AF65-F5344CB8AC3E}">
        <p14:creationId xmlns:p14="http://schemas.microsoft.com/office/powerpoint/2010/main" val="4002230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3</a:t>
            </a:fld>
            <a:endParaRPr kumimoji="1" lang="ja-JP" altLang="en-US"/>
          </a:p>
        </p:txBody>
      </p:sp>
    </p:spTree>
    <p:extLst>
      <p:ext uri="{BB962C8B-B14F-4D97-AF65-F5344CB8AC3E}">
        <p14:creationId xmlns:p14="http://schemas.microsoft.com/office/powerpoint/2010/main" val="1533791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4</a:t>
            </a:fld>
            <a:endParaRPr kumimoji="1" lang="ja-JP" altLang="en-US"/>
          </a:p>
        </p:txBody>
      </p:sp>
    </p:spTree>
    <p:extLst>
      <p:ext uri="{BB962C8B-B14F-4D97-AF65-F5344CB8AC3E}">
        <p14:creationId xmlns:p14="http://schemas.microsoft.com/office/powerpoint/2010/main" val="304576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5</a:t>
            </a:fld>
            <a:endParaRPr kumimoji="1" lang="ja-JP" altLang="en-US"/>
          </a:p>
        </p:txBody>
      </p:sp>
    </p:spTree>
    <p:extLst>
      <p:ext uri="{BB962C8B-B14F-4D97-AF65-F5344CB8AC3E}">
        <p14:creationId xmlns:p14="http://schemas.microsoft.com/office/powerpoint/2010/main" val="1194647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6</a:t>
            </a:fld>
            <a:endParaRPr kumimoji="1" lang="ja-JP" altLang="en-US"/>
          </a:p>
        </p:txBody>
      </p:sp>
    </p:spTree>
    <p:extLst>
      <p:ext uri="{BB962C8B-B14F-4D97-AF65-F5344CB8AC3E}">
        <p14:creationId xmlns:p14="http://schemas.microsoft.com/office/powerpoint/2010/main" val="387378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7</a:t>
            </a:fld>
            <a:endParaRPr kumimoji="1" lang="ja-JP" altLang="en-US"/>
          </a:p>
        </p:txBody>
      </p:sp>
    </p:spTree>
    <p:extLst>
      <p:ext uri="{BB962C8B-B14F-4D97-AF65-F5344CB8AC3E}">
        <p14:creationId xmlns:p14="http://schemas.microsoft.com/office/powerpoint/2010/main" val="17165854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8</a:t>
            </a:fld>
            <a:endParaRPr kumimoji="1" lang="ja-JP" altLang="en-US"/>
          </a:p>
        </p:txBody>
      </p:sp>
    </p:spTree>
    <p:extLst>
      <p:ext uri="{BB962C8B-B14F-4D97-AF65-F5344CB8AC3E}">
        <p14:creationId xmlns:p14="http://schemas.microsoft.com/office/powerpoint/2010/main" val="2415507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9</a:t>
            </a:fld>
            <a:endParaRPr kumimoji="1" lang="ja-JP" altLang="en-US"/>
          </a:p>
        </p:txBody>
      </p:sp>
    </p:spTree>
    <p:extLst>
      <p:ext uri="{BB962C8B-B14F-4D97-AF65-F5344CB8AC3E}">
        <p14:creationId xmlns:p14="http://schemas.microsoft.com/office/powerpoint/2010/main" val="2808966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14FE7-3E3C-4B6A-9968-2F411EFCE1A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F63A779-0DFA-48F8-BA6A-D28A2D3F56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43CD63F-C063-418A-A0B5-58828B13883B}"/>
              </a:ext>
            </a:extLst>
          </p:cNvPr>
          <p:cNvSpPr>
            <a:spLocks noGrp="1"/>
          </p:cNvSpPr>
          <p:nvPr>
            <p:ph type="dt" sz="half" idx="10"/>
          </p:nvPr>
        </p:nvSpPr>
        <p:spPr/>
        <p:txBody>
          <a:bodyPr/>
          <a:lstStyle/>
          <a:p>
            <a:fld id="{7F040441-5EF6-4D81-B8D3-3A19F0442DC0}"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7034037B-60E7-4373-A4A0-01607DD063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C959BD-9679-4752-BAF0-146AC5ECCA0C}"/>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32712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EBC43C-5577-4EC0-BDF9-3FC62CDB37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F82D9D-F6AD-4E21-8391-AF2459D7F2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27F2C0A-DCB4-478C-B167-E572F5B09E32}"/>
              </a:ext>
            </a:extLst>
          </p:cNvPr>
          <p:cNvSpPr>
            <a:spLocks noGrp="1"/>
          </p:cNvSpPr>
          <p:nvPr>
            <p:ph type="dt" sz="half" idx="10"/>
          </p:nvPr>
        </p:nvSpPr>
        <p:spPr/>
        <p:txBody>
          <a:bodyPr/>
          <a:lstStyle/>
          <a:p>
            <a:fld id="{7F040441-5EF6-4D81-B8D3-3A19F0442DC0}"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FC0C569B-64B0-4CC7-8734-B8A940C98B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0BBAC0-2B1E-4BFB-81BA-5003CA235E1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155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56A5D27-0F3E-4AB8-9675-4DF9ECFC800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6C0CAA-9839-49AB-A309-171F069B23F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F91125-39AD-47EE-B5BE-C866F4C0B62F}"/>
              </a:ext>
            </a:extLst>
          </p:cNvPr>
          <p:cNvSpPr>
            <a:spLocks noGrp="1"/>
          </p:cNvSpPr>
          <p:nvPr>
            <p:ph type="dt" sz="half" idx="10"/>
          </p:nvPr>
        </p:nvSpPr>
        <p:spPr/>
        <p:txBody>
          <a:bodyPr/>
          <a:lstStyle/>
          <a:p>
            <a:fld id="{7F040441-5EF6-4D81-B8D3-3A19F0442DC0}"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71C7358C-2DFF-402D-AB35-51E6208A748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5AF6B1-AE20-4177-9ED2-3F45F53421E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37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05730B-6D8E-49F3-8421-F8317959192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4E7240A-2AF7-4D2A-A441-9273B4EAF81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D35681-54DB-4E32-BAE1-A6BD735684CA}"/>
              </a:ext>
            </a:extLst>
          </p:cNvPr>
          <p:cNvSpPr>
            <a:spLocks noGrp="1"/>
          </p:cNvSpPr>
          <p:nvPr>
            <p:ph type="dt" sz="half" idx="10"/>
          </p:nvPr>
        </p:nvSpPr>
        <p:spPr/>
        <p:txBody>
          <a:bodyPr/>
          <a:lstStyle/>
          <a:p>
            <a:fld id="{7F040441-5EF6-4D81-B8D3-3A19F0442DC0}"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60CB0D17-D439-4D96-B79A-5FE4BDA3F0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BCB70F-85D5-4816-AA6D-276CB6EB9CA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84999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5358CF-C7E3-46FB-845F-C628CCADB65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6EB572-E0B4-4C81-9A6A-C8571D523D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E678A9E-5C5E-4631-9ECE-0156B800A2EB}"/>
              </a:ext>
            </a:extLst>
          </p:cNvPr>
          <p:cNvSpPr>
            <a:spLocks noGrp="1"/>
          </p:cNvSpPr>
          <p:nvPr>
            <p:ph type="dt" sz="half" idx="10"/>
          </p:nvPr>
        </p:nvSpPr>
        <p:spPr/>
        <p:txBody>
          <a:bodyPr/>
          <a:lstStyle/>
          <a:p>
            <a:fld id="{7F040441-5EF6-4D81-B8D3-3A19F0442DC0}"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38855DEC-3B5F-46E6-AF57-F3CEACE99B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D851C3-2EA2-490E-A7EE-D2FD187EC4F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22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A9BB8F-E720-4CB1-BD2A-A6C191CA768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C6E904-D64A-411B-9DF6-922561BCBD5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17BF9AB-07A6-4101-AC7D-7D3F40EF3D5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C18C187-98B1-466A-A40E-636B5EF1DB00}"/>
              </a:ext>
            </a:extLst>
          </p:cNvPr>
          <p:cNvSpPr>
            <a:spLocks noGrp="1"/>
          </p:cNvSpPr>
          <p:nvPr>
            <p:ph type="dt" sz="half" idx="10"/>
          </p:nvPr>
        </p:nvSpPr>
        <p:spPr/>
        <p:txBody>
          <a:bodyPr/>
          <a:lstStyle/>
          <a:p>
            <a:fld id="{7F040441-5EF6-4D81-B8D3-3A19F0442DC0}" type="datetimeFigureOut">
              <a:rPr kumimoji="1" lang="ja-JP" altLang="en-US" smtClean="0"/>
              <a:t>2018/11/1</a:t>
            </a:fld>
            <a:endParaRPr kumimoji="1" lang="ja-JP" altLang="en-US"/>
          </a:p>
        </p:txBody>
      </p:sp>
      <p:sp>
        <p:nvSpPr>
          <p:cNvPr id="6" name="フッター プレースホルダー 5">
            <a:extLst>
              <a:ext uri="{FF2B5EF4-FFF2-40B4-BE49-F238E27FC236}">
                <a16:creationId xmlns:a16="http://schemas.microsoft.com/office/drawing/2014/main" id="{19C54532-8BF1-494B-A674-7A3BBBF90E1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98B8AD-C57C-4065-9EBD-85832EB7DA68}"/>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223687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09F7B4-61CA-4586-817E-665A16674F1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D4E953-40DB-4398-98D1-49ACFA5FFD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049504C-62A3-47A3-9AE6-33825ADCCD3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8EA9AC9-1C65-4A01-ABCE-2D8DFE9FC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D12D0D0-D18A-4AF7-923B-46AE4D25A9D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9A50EEC-8A9B-4A29-9C00-564436B2F2F8}"/>
              </a:ext>
            </a:extLst>
          </p:cNvPr>
          <p:cNvSpPr>
            <a:spLocks noGrp="1"/>
          </p:cNvSpPr>
          <p:nvPr>
            <p:ph type="dt" sz="half" idx="10"/>
          </p:nvPr>
        </p:nvSpPr>
        <p:spPr/>
        <p:txBody>
          <a:bodyPr/>
          <a:lstStyle/>
          <a:p>
            <a:fld id="{7F040441-5EF6-4D81-B8D3-3A19F0442DC0}" type="datetimeFigureOut">
              <a:rPr kumimoji="1" lang="ja-JP" altLang="en-US" smtClean="0"/>
              <a:t>2018/11/1</a:t>
            </a:fld>
            <a:endParaRPr kumimoji="1" lang="ja-JP" altLang="en-US"/>
          </a:p>
        </p:txBody>
      </p:sp>
      <p:sp>
        <p:nvSpPr>
          <p:cNvPr id="8" name="フッター プレースホルダー 7">
            <a:extLst>
              <a:ext uri="{FF2B5EF4-FFF2-40B4-BE49-F238E27FC236}">
                <a16:creationId xmlns:a16="http://schemas.microsoft.com/office/drawing/2014/main" id="{E5D5C7F0-2025-483C-A661-0577F4C852D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FAFB85E-5FA1-46BA-9DE6-90C4886B0CD1}"/>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459685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56E483-F470-4C71-975F-D0FD6285AE1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2D8C260-B119-4D52-BCF1-B4A682163AB0}"/>
              </a:ext>
            </a:extLst>
          </p:cNvPr>
          <p:cNvSpPr>
            <a:spLocks noGrp="1"/>
          </p:cNvSpPr>
          <p:nvPr>
            <p:ph type="dt" sz="half" idx="10"/>
          </p:nvPr>
        </p:nvSpPr>
        <p:spPr/>
        <p:txBody>
          <a:bodyPr/>
          <a:lstStyle/>
          <a:p>
            <a:fld id="{7F040441-5EF6-4D81-B8D3-3A19F0442DC0}" type="datetimeFigureOut">
              <a:rPr kumimoji="1" lang="ja-JP" altLang="en-US" smtClean="0"/>
              <a:t>2018/11/1</a:t>
            </a:fld>
            <a:endParaRPr kumimoji="1" lang="ja-JP" altLang="en-US"/>
          </a:p>
        </p:txBody>
      </p:sp>
      <p:sp>
        <p:nvSpPr>
          <p:cNvPr id="4" name="フッター プレースホルダー 3">
            <a:extLst>
              <a:ext uri="{FF2B5EF4-FFF2-40B4-BE49-F238E27FC236}">
                <a16:creationId xmlns:a16="http://schemas.microsoft.com/office/drawing/2014/main" id="{538B1492-74F9-400B-9486-C96B5CF67DB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B733C6F-FF5D-4495-8E66-1EA970BD969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999975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6704A6F-DA6E-4448-A6E5-1064D082FA79}"/>
              </a:ext>
            </a:extLst>
          </p:cNvPr>
          <p:cNvSpPr>
            <a:spLocks noGrp="1"/>
          </p:cNvSpPr>
          <p:nvPr>
            <p:ph type="dt" sz="half" idx="10"/>
          </p:nvPr>
        </p:nvSpPr>
        <p:spPr/>
        <p:txBody>
          <a:bodyPr/>
          <a:lstStyle/>
          <a:p>
            <a:fld id="{7F040441-5EF6-4D81-B8D3-3A19F0442DC0}" type="datetimeFigureOut">
              <a:rPr kumimoji="1" lang="ja-JP" altLang="en-US" smtClean="0"/>
              <a:t>2018/11/1</a:t>
            </a:fld>
            <a:endParaRPr kumimoji="1" lang="ja-JP" altLang="en-US"/>
          </a:p>
        </p:txBody>
      </p:sp>
      <p:sp>
        <p:nvSpPr>
          <p:cNvPr id="3" name="フッター プレースホルダー 2">
            <a:extLst>
              <a:ext uri="{FF2B5EF4-FFF2-40B4-BE49-F238E27FC236}">
                <a16:creationId xmlns:a16="http://schemas.microsoft.com/office/drawing/2014/main" id="{D94BD216-C901-4E7F-A7E1-5EA515CF06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3496493-157E-4A36-B164-8FA5BB43866E}"/>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89085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F40CC7-BE08-414E-A014-FB9EE8EE014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08F57F5-EE9D-4214-9830-C8E277F9A6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389A5E-EFD2-4C9A-A294-69C0BEC407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C7BEE7-68C5-41AC-80A8-6FE86C304AC3}"/>
              </a:ext>
            </a:extLst>
          </p:cNvPr>
          <p:cNvSpPr>
            <a:spLocks noGrp="1"/>
          </p:cNvSpPr>
          <p:nvPr>
            <p:ph type="dt" sz="half" idx="10"/>
          </p:nvPr>
        </p:nvSpPr>
        <p:spPr/>
        <p:txBody>
          <a:bodyPr/>
          <a:lstStyle/>
          <a:p>
            <a:fld id="{7F040441-5EF6-4D81-B8D3-3A19F0442DC0}" type="datetimeFigureOut">
              <a:rPr kumimoji="1" lang="ja-JP" altLang="en-US" smtClean="0"/>
              <a:t>2018/11/1</a:t>
            </a:fld>
            <a:endParaRPr kumimoji="1" lang="ja-JP" altLang="en-US"/>
          </a:p>
        </p:txBody>
      </p:sp>
      <p:sp>
        <p:nvSpPr>
          <p:cNvPr id="6" name="フッター プレースホルダー 5">
            <a:extLst>
              <a:ext uri="{FF2B5EF4-FFF2-40B4-BE49-F238E27FC236}">
                <a16:creationId xmlns:a16="http://schemas.microsoft.com/office/drawing/2014/main" id="{09F93D90-ED6D-4AA6-9BC5-5AC2D44232F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34BEE40-5DC5-4439-9E22-5F1529977B4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333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0CBEC-0F60-4FA0-9071-FAE98C4D943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DAB7CD0-9B6C-450C-866A-263C6D81BF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6099A92-5DAE-4837-BC67-EF925CD161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4730E0F-B520-4DA6-89D5-935B4C47242E}"/>
              </a:ext>
            </a:extLst>
          </p:cNvPr>
          <p:cNvSpPr>
            <a:spLocks noGrp="1"/>
          </p:cNvSpPr>
          <p:nvPr>
            <p:ph type="dt" sz="half" idx="10"/>
          </p:nvPr>
        </p:nvSpPr>
        <p:spPr/>
        <p:txBody>
          <a:bodyPr/>
          <a:lstStyle/>
          <a:p>
            <a:fld id="{7F040441-5EF6-4D81-B8D3-3A19F0442DC0}" type="datetimeFigureOut">
              <a:rPr kumimoji="1" lang="ja-JP" altLang="en-US" smtClean="0"/>
              <a:t>2018/11/1</a:t>
            </a:fld>
            <a:endParaRPr kumimoji="1" lang="ja-JP" altLang="en-US"/>
          </a:p>
        </p:txBody>
      </p:sp>
      <p:sp>
        <p:nvSpPr>
          <p:cNvPr id="6" name="フッター プレースホルダー 5">
            <a:extLst>
              <a:ext uri="{FF2B5EF4-FFF2-40B4-BE49-F238E27FC236}">
                <a16:creationId xmlns:a16="http://schemas.microsoft.com/office/drawing/2014/main" id="{537EB09C-E4D2-4557-A16D-844ADA24F75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D12948-ACCF-421B-9B6D-3C8A32CB676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477242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095F170-779C-4476-84E7-B191DF613B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C740C5-5543-4EE3-8AB5-F5C1F5ABD5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9B38E9-B771-4365-ABBF-3151D2163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40441-5EF6-4D81-B8D3-3A19F0442DC0}"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C1C368C6-47A5-4977-892F-16805E7F0F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746F485-7063-451C-A5DF-8E979BB5F8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5041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781EC2E-3BBB-48EF-AC36-30F5E99650A4}"/>
              </a:ext>
            </a:extLst>
          </p:cNvPr>
          <p:cNvSpPr>
            <a:spLocks noGrp="1"/>
          </p:cNvSpPr>
          <p:nvPr>
            <p:ph idx="1"/>
          </p:nvPr>
        </p:nvSpPr>
        <p:spPr>
          <a:xfrm>
            <a:off x="838200" y="1165225"/>
            <a:ext cx="10515600" cy="4351338"/>
          </a:xfrm>
        </p:spPr>
        <p:txBody>
          <a:bodyPr/>
          <a:lstStyle/>
          <a:p>
            <a:pPr marL="0" indent="0">
              <a:buNone/>
            </a:pPr>
            <a:endParaRPr kumimoji="1" lang="en-US" altLang="ja-JP" dirty="0"/>
          </a:p>
          <a:p>
            <a:pPr marL="0" indent="0" algn="ctr">
              <a:buNone/>
            </a:pPr>
            <a:r>
              <a:rPr lang="ja-JP" altLang="en-US" sz="3200" u="sng" dirty="0">
                <a:latin typeface="ＭＳ ゴシック" panose="020B0609070205080204" pitchFamily="49" charset="-128"/>
                <a:ea typeface="ＭＳ ゴシック" panose="020B0609070205080204" pitchFamily="49" charset="-128"/>
              </a:rPr>
              <a:t>判例に学ぶ事故防止と事故後対応</a:t>
            </a:r>
            <a:endParaRPr lang="en-US" altLang="ja-JP" sz="3200" u="sng" dirty="0">
              <a:latin typeface="ＭＳ ゴシック" panose="020B0609070205080204" pitchFamily="49" charset="-128"/>
              <a:ea typeface="ＭＳ ゴシック" panose="020B0609070205080204" pitchFamily="49" charset="-128"/>
            </a:endParaRPr>
          </a:p>
          <a:p>
            <a:pPr marL="0" indent="0" algn="ctr">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ケース①</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kumimoji="1" lang="ja-JP" altLang="en-US" sz="3200" dirty="0">
                <a:latin typeface="ＭＳ ゴシック" panose="020B0609070205080204" pitchFamily="49" charset="-128"/>
                <a:ea typeface="ＭＳ ゴシック" panose="020B0609070205080204" pitchFamily="49" charset="-128"/>
              </a:rPr>
              <a:t>ポータブルトイレの排泄物を自ら処理しようとして</a:t>
            </a:r>
            <a:r>
              <a:rPr lang="ja-JP" altLang="en-US" sz="3200" dirty="0">
                <a:latin typeface="ＭＳ ゴシック" panose="020B0609070205080204" pitchFamily="49" charset="-128"/>
                <a:ea typeface="ＭＳ ゴシック" panose="020B0609070205080204" pitchFamily="49" charset="-128"/>
              </a:rPr>
              <a:t>、</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kumimoji="1" lang="ja-JP" altLang="en-US" sz="3200" dirty="0">
                <a:latin typeface="ＭＳ ゴシック" panose="020B0609070205080204" pitchFamily="49" charset="-128"/>
                <a:ea typeface="ＭＳ ゴシック" panose="020B0609070205080204" pitchFamily="49" charset="-128"/>
              </a:rPr>
              <a:t>転倒・骨折した</a:t>
            </a:r>
            <a:r>
              <a:rPr kumimoji="1" lang="en-US" altLang="ja-JP" sz="3200" dirty="0">
                <a:latin typeface="ＭＳ ゴシック" panose="020B0609070205080204" pitchFamily="49" charset="-128"/>
                <a:ea typeface="ＭＳ ゴシック" panose="020B0609070205080204" pitchFamily="49" charset="-128"/>
              </a:rPr>
              <a:t>92</a:t>
            </a:r>
            <a:r>
              <a:rPr kumimoji="1" lang="ja-JP" altLang="en-US" sz="3200" dirty="0">
                <a:latin typeface="ＭＳ ゴシック" panose="020B0609070205080204" pitchFamily="49" charset="-128"/>
                <a:ea typeface="ＭＳ ゴシック" panose="020B0609070205080204" pitchFamily="49" charset="-128"/>
              </a:rPr>
              <a:t>歳の女性</a:t>
            </a:r>
            <a:endParaRPr kumimoji="1" lang="en-US" altLang="ja-JP" sz="3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3522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717338D-DD48-4B78-89CF-E31555B29582}"/>
              </a:ext>
            </a:extLst>
          </p:cNvPr>
          <p:cNvSpPr>
            <a:spLocks noGrp="1"/>
          </p:cNvSpPr>
          <p:nvPr>
            <p:ph idx="1"/>
          </p:nvPr>
        </p:nvSpPr>
        <p:spPr>
          <a:xfrm>
            <a:off x="746760" y="1063625"/>
            <a:ext cx="10515600" cy="4351338"/>
          </a:xfrm>
        </p:spPr>
        <p:txBody>
          <a:bodyPr>
            <a:normAutofit/>
          </a:bodyPr>
          <a:lstStyle/>
          <a:p>
            <a:pPr marL="0" indent="0">
              <a:buNone/>
            </a:pPr>
            <a:r>
              <a:rPr lang="ja-JP" altLang="en-US" sz="3000" u="sng" dirty="0">
                <a:latin typeface="ＭＳ ゴシック" panose="020B0609070205080204" pitchFamily="49" charset="-128"/>
                <a:ea typeface="ＭＳ ゴシック" panose="020B0609070205080204" pitchFamily="49" charset="-128"/>
              </a:rPr>
              <a:t>ケース</a:t>
            </a:r>
            <a:endParaRPr lang="en-US" altLang="ja-JP" sz="3000" u="sng"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介護老人保健施設</a:t>
            </a:r>
            <a:r>
              <a:rPr lang="en-US" altLang="ja-JP" sz="3000" dirty="0">
                <a:latin typeface="ＭＳ ゴシック" panose="020B0609070205080204" pitchFamily="49" charset="-128"/>
                <a:ea typeface="ＭＳ ゴシック" panose="020B0609070205080204" pitchFamily="49" charset="-128"/>
              </a:rPr>
              <a:t>(</a:t>
            </a:r>
            <a:r>
              <a:rPr lang="ja-JP" altLang="en-US" sz="3000" dirty="0">
                <a:latin typeface="ＭＳ ゴシック" panose="020B0609070205080204" pitchFamily="49" charset="-128"/>
                <a:ea typeface="ＭＳ ゴシック" panose="020B0609070205080204" pitchFamily="49" charset="-128"/>
              </a:rPr>
              <a:t>定員</a:t>
            </a:r>
            <a:r>
              <a:rPr lang="en-US" altLang="ja-JP" sz="3000" dirty="0">
                <a:latin typeface="ＭＳ ゴシック" panose="020B0609070205080204" pitchFamily="49" charset="-128"/>
                <a:ea typeface="ＭＳ ゴシック" panose="020B0609070205080204" pitchFamily="49" charset="-128"/>
              </a:rPr>
              <a:t>100</a:t>
            </a:r>
            <a:r>
              <a:rPr lang="ja-JP" altLang="en-US" sz="3000" dirty="0">
                <a:latin typeface="ＭＳ ゴシック" panose="020B0609070205080204" pitchFamily="49" charset="-128"/>
                <a:ea typeface="ＭＳ ゴシック" panose="020B0609070205080204" pitchFamily="49" charset="-128"/>
              </a:rPr>
              <a:t>名</a:t>
            </a:r>
            <a:r>
              <a:rPr lang="en-US" altLang="ja-JP" sz="3000" dirty="0">
                <a:latin typeface="ＭＳ ゴシック" panose="020B0609070205080204" pitchFamily="49" charset="-128"/>
                <a:ea typeface="ＭＳ ゴシック" panose="020B0609070205080204" pitchFamily="49" charset="-128"/>
              </a:rPr>
              <a:t>)</a:t>
            </a:r>
            <a:r>
              <a:rPr lang="ja-JP" altLang="en-US" sz="3000" dirty="0">
                <a:latin typeface="ＭＳ ゴシック" panose="020B0609070205080204" pitchFamily="49" charset="-128"/>
                <a:ea typeface="ＭＳ ゴシック" panose="020B0609070205080204" pitchFamily="49" charset="-128"/>
              </a:rPr>
              <a:t>において、介護サービスの内</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容として明記されていたポータブルトイレの清掃義務を施設</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側が怠ったため、当時</a:t>
            </a:r>
            <a:r>
              <a:rPr lang="en-US" altLang="ja-JP" sz="3000" dirty="0">
                <a:latin typeface="ＭＳ ゴシック" panose="020B0609070205080204" pitchFamily="49" charset="-128"/>
                <a:ea typeface="ＭＳ ゴシック" panose="020B0609070205080204" pitchFamily="49" charset="-128"/>
              </a:rPr>
              <a:t>95</a:t>
            </a:r>
            <a:r>
              <a:rPr lang="ja-JP" altLang="en-US" sz="3000" dirty="0">
                <a:latin typeface="ＭＳ ゴシック" panose="020B0609070205080204" pitchFamily="49" charset="-128"/>
                <a:ea typeface="ＭＳ ゴシック" panose="020B0609070205080204" pitchFamily="49" charset="-128"/>
              </a:rPr>
              <a:t>歳の要介護度</a:t>
            </a:r>
            <a:r>
              <a:rPr lang="en-US" altLang="ja-JP" sz="3000" dirty="0">
                <a:latin typeface="ＭＳ ゴシック" panose="020B0609070205080204" pitchFamily="49" charset="-128"/>
                <a:ea typeface="ＭＳ ゴシック" panose="020B0609070205080204" pitchFamily="49" charset="-128"/>
              </a:rPr>
              <a:t>Ⅱ</a:t>
            </a:r>
            <a:r>
              <a:rPr lang="ja-JP" altLang="en-US" sz="3000" dirty="0">
                <a:latin typeface="ＭＳ ゴシック" panose="020B0609070205080204" pitchFamily="49" charset="-128"/>
                <a:ea typeface="ＭＳ ゴシック" panose="020B0609070205080204" pitchFamily="49" charset="-128"/>
              </a:rPr>
              <a:t>の女性が自らこれを</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清掃しようとして、利用者の立ち入りを予定していないトイ</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レ併設の洗い場に赴いた際に、洗い場入り口の仕切りに</a:t>
            </a:r>
            <a:r>
              <a:rPr lang="ja-JP" altLang="en-US" sz="3000" dirty="0" err="1">
                <a:latin typeface="ＭＳ ゴシック" panose="020B0609070205080204" pitchFamily="49" charset="-128"/>
                <a:ea typeface="ＭＳ ゴシック" panose="020B0609070205080204" pitchFamily="49" charset="-128"/>
              </a:rPr>
              <a:t>つま</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ずいて転倒し、要介護度</a:t>
            </a:r>
            <a:r>
              <a:rPr lang="en-US" altLang="ja-JP" sz="3000" dirty="0">
                <a:latin typeface="ＭＳ ゴシック" panose="020B0609070205080204" pitchFamily="49" charset="-128"/>
                <a:ea typeface="ＭＳ ゴシック" panose="020B0609070205080204" pitchFamily="49" charset="-128"/>
              </a:rPr>
              <a:t>Ⅲ</a:t>
            </a:r>
            <a:r>
              <a:rPr lang="ja-JP" altLang="en-US" sz="3000" dirty="0">
                <a:latin typeface="ＭＳ ゴシック" panose="020B0609070205080204" pitchFamily="49" charset="-128"/>
                <a:ea typeface="ＭＳ ゴシック" panose="020B0609070205080204" pitchFamily="49" charset="-128"/>
              </a:rPr>
              <a:t>になった。</a:t>
            </a:r>
            <a:endParaRPr kumimoji="1" lang="ja-JP" altLang="en-US" sz="3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607488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F1856B5-2863-4B6E-86D8-E52B445C4896}"/>
              </a:ext>
            </a:extLst>
          </p:cNvPr>
          <p:cNvSpPr>
            <a:spLocks noGrp="1"/>
          </p:cNvSpPr>
          <p:nvPr>
            <p:ph idx="1"/>
          </p:nvPr>
        </p:nvSpPr>
        <p:spPr>
          <a:xfrm>
            <a:off x="838200" y="194553"/>
            <a:ext cx="10515600" cy="6468894"/>
          </a:xfrm>
        </p:spPr>
        <p:txBody>
          <a:bodyPr>
            <a:normAutofit fontScale="92500" lnSpcReduction="20000"/>
          </a:bodyPr>
          <a:lstStyle/>
          <a:p>
            <a:pPr marL="0" indent="0">
              <a:buNone/>
            </a:pPr>
            <a:r>
              <a:rPr kumimoji="1" lang="ja-JP" altLang="en-US" sz="3000" u="sng" dirty="0">
                <a:latin typeface="ＭＳ ゴシック" panose="020B0609070205080204" pitchFamily="49" charset="-128"/>
                <a:ea typeface="ＭＳ ゴシック" panose="020B0609070205080204" pitchFamily="49" charset="-128"/>
              </a:rPr>
              <a:t>施設側の主張</a:t>
            </a:r>
            <a:endParaRPr kumimoji="1" lang="en-US" altLang="ja-JP" sz="3000" u="sng" dirty="0">
              <a:latin typeface="ＭＳ ゴシック" panose="020B0609070205080204" pitchFamily="49" charset="-128"/>
              <a:ea typeface="ＭＳ ゴシック" panose="020B0609070205080204" pitchFamily="49" charset="-128"/>
            </a:endParaRPr>
          </a:p>
          <a:p>
            <a:pPr marL="0" indent="0">
              <a:buNone/>
            </a:pPr>
            <a:endParaRPr lang="en-US" altLang="ja-JP" sz="19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施設では、足下のおぼつかないような要介護者に対しては、ポー</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タブルトイレの汚物処理は介護要員に任せ、自ら行わないように</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との指導をしていた。</a:t>
            </a:r>
          </a:p>
          <a:p>
            <a:pPr marL="0" indent="0">
              <a:buNone/>
            </a:pPr>
            <a:endParaRPr lang="en-US" altLang="ja-JP" sz="13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仮にポータブルトイレの清掃がなされていなかったとしても、自</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らポータブルトイレの排泄物容器を処理しようとする必要性は</a:t>
            </a:r>
            <a:r>
              <a:rPr lang="ja-JP" altLang="en-US" sz="3000" dirty="0" err="1">
                <a:latin typeface="ＭＳ ゴシック" panose="020B0609070205080204" pitchFamily="49" charset="-128"/>
                <a:ea typeface="ＭＳ ゴシック" panose="020B0609070205080204" pitchFamily="49" charset="-128"/>
              </a:rPr>
              <a:t>な</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く、ナースコールで介護要員に連絡して処理をしてもらうことが</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できたはずである。</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13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事故発生日に利用者が介護要員にポータブルトイレの清掃を</a:t>
            </a:r>
            <a:r>
              <a:rPr lang="ja-JP" altLang="en-US" sz="3000" dirty="0" err="1">
                <a:latin typeface="ＭＳ ゴシック" panose="020B0609070205080204" pitchFamily="49" charset="-128"/>
                <a:ea typeface="ＭＳ ゴシック" panose="020B0609070205080204" pitchFamily="49" charset="-128"/>
              </a:rPr>
              <a:t>頼ん</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だ事実はない。</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13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洗い場は、入所者・要介護者が出入りすることが予定されていな</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い場所であった。</a:t>
            </a:r>
            <a:endParaRPr kumimoji="1" lang="ja-JP" altLang="en-US" dirty="0"/>
          </a:p>
        </p:txBody>
      </p:sp>
    </p:spTree>
    <p:extLst>
      <p:ext uri="{BB962C8B-B14F-4D97-AF65-F5344CB8AC3E}">
        <p14:creationId xmlns:p14="http://schemas.microsoft.com/office/powerpoint/2010/main" val="570251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5E05DE9-2049-4BF2-86B1-79096B78417C}"/>
              </a:ext>
            </a:extLst>
          </p:cNvPr>
          <p:cNvSpPr>
            <a:spLocks noGrp="1"/>
          </p:cNvSpPr>
          <p:nvPr>
            <p:ph idx="1"/>
          </p:nvPr>
        </p:nvSpPr>
        <p:spPr>
          <a:xfrm>
            <a:off x="741355" y="269722"/>
            <a:ext cx="10515600" cy="5978677"/>
          </a:xfrm>
        </p:spPr>
        <p:txBody>
          <a:bodyPr>
            <a:normAutofit fontScale="92500" lnSpcReduction="10000"/>
          </a:bodyPr>
          <a:lstStyle/>
          <a:p>
            <a:pPr marL="0" indent="0">
              <a:buNone/>
            </a:pPr>
            <a:endParaRPr lang="en-US" altLang="ja-JP" u="sng" dirty="0">
              <a:latin typeface="ＭＳ ゴシック" panose="020B0609070205080204" pitchFamily="49" charset="-128"/>
              <a:ea typeface="ＭＳ ゴシック" panose="020B0609070205080204" pitchFamily="49" charset="-128"/>
            </a:endParaRPr>
          </a:p>
          <a:p>
            <a:pPr marL="0" indent="0">
              <a:buNone/>
            </a:pPr>
            <a:r>
              <a:rPr lang="ja-JP" altLang="en-US" u="sng" dirty="0">
                <a:latin typeface="ＭＳ ゴシック" panose="020B0609070205080204" pitchFamily="49" charset="-128"/>
                <a:ea typeface="ＭＳ ゴシック" panose="020B0609070205080204" pitchFamily="49" charset="-128"/>
              </a:rPr>
              <a:t>ワーク</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p>
          <a:p>
            <a:pPr marL="0" indent="0">
              <a:buNone/>
            </a:pPr>
            <a:r>
              <a:rPr lang="ja-JP" altLang="en-US" sz="4000" dirty="0">
                <a:latin typeface="ＭＳ ゴシック" panose="020B0609070205080204" pitchFamily="49" charset="-128"/>
                <a:ea typeface="ＭＳ ゴシック" panose="020B0609070205080204" pitchFamily="49" charset="-128"/>
              </a:rPr>
              <a:t>裁判所はどのような判断をしたでしょうか？</a:t>
            </a:r>
            <a:endParaRPr lang="en-US" altLang="ja-JP" sz="4000" dirty="0">
              <a:latin typeface="ＭＳ ゴシック" panose="020B0609070205080204" pitchFamily="49" charset="-128"/>
              <a:ea typeface="ＭＳ ゴシック" panose="020B0609070205080204" pitchFamily="49" charset="-128"/>
            </a:endParaRPr>
          </a:p>
          <a:p>
            <a:pPr marL="0" indent="0">
              <a:buNone/>
            </a:pPr>
            <a:endParaRPr kumimoji="1" lang="en-US" altLang="ja-JP" sz="4000" dirty="0">
              <a:latin typeface="ＭＳ ゴシック" panose="020B0609070205080204" pitchFamily="49" charset="-128"/>
              <a:ea typeface="ＭＳ ゴシック" panose="020B0609070205080204" pitchFamily="49" charset="-128"/>
            </a:endParaRPr>
          </a:p>
          <a:p>
            <a:pPr marL="0" indent="0">
              <a:buNone/>
            </a:pPr>
            <a:r>
              <a:rPr lang="ja-JP" altLang="en-US" sz="4000" dirty="0">
                <a:latin typeface="ＭＳ ゴシック" panose="020B0609070205080204" pitchFamily="49" charset="-128"/>
                <a:ea typeface="ＭＳ ゴシック" panose="020B0609070205080204" pitchFamily="49" charset="-128"/>
              </a:rPr>
              <a:t>　　　</a:t>
            </a:r>
            <a:r>
              <a:rPr kumimoji="1" lang="ja-JP" altLang="en-US" sz="4000" dirty="0">
                <a:latin typeface="ＭＳ ゴシック" panose="020B0609070205080204" pitchFamily="49" charset="-128"/>
                <a:ea typeface="ＭＳ ゴシック" panose="020B0609070205080204" pitchFamily="49" charset="-128"/>
              </a:rPr>
              <a:t>グループで話し合ってみましょう。</a:t>
            </a:r>
            <a:endParaRPr kumimoji="1" lang="en-US" altLang="ja-JP" sz="4000" dirty="0">
              <a:latin typeface="ＭＳ ゴシック" panose="020B0609070205080204" pitchFamily="49" charset="-128"/>
              <a:ea typeface="ＭＳ ゴシック" panose="020B0609070205080204" pitchFamily="49" charset="-128"/>
            </a:endParaRPr>
          </a:p>
          <a:p>
            <a:pPr marL="0" indent="0">
              <a:buNone/>
            </a:pPr>
            <a:endParaRPr lang="en-US" altLang="ja-JP" sz="4000" dirty="0">
              <a:latin typeface="ＭＳ ゴシック" panose="020B0609070205080204" pitchFamily="49" charset="-128"/>
              <a:ea typeface="ＭＳ ゴシック" panose="020B0609070205080204" pitchFamily="49" charset="-128"/>
            </a:endParaRPr>
          </a:p>
          <a:p>
            <a:pPr marL="0" indent="0">
              <a:buNone/>
            </a:pPr>
            <a:endParaRPr lang="en-US" altLang="ja-JP" sz="40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ポイント </a:t>
            </a:r>
            <a:r>
              <a:rPr kumimoji="1" lang="ja-JP" altLang="en-US" sz="3200" dirty="0">
                <a:latin typeface="ＭＳ ゴシック" panose="020B0609070205080204" pitchFamily="49" charset="-128"/>
                <a:ea typeface="ＭＳ ゴシック" panose="020B0609070205080204" pitchFamily="49" charset="-128"/>
              </a:rPr>
              <a:t>①ポータブルトイレの清掃をしていなかった</a:t>
            </a:r>
            <a:endParaRPr kumimoji="1"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②利用者には自分で処理しないよう伝えていた</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kumimoji="1" lang="ja-JP" altLang="en-US" sz="3200" dirty="0">
                <a:latin typeface="ＭＳ ゴシック" panose="020B0609070205080204" pitchFamily="49" charset="-128"/>
                <a:ea typeface="ＭＳ ゴシック" panose="020B0609070205080204" pitchFamily="49" charset="-128"/>
              </a:rPr>
              <a:t>　　　　 ③転倒したのは通常は利用者が立ち入らない場所</a:t>
            </a:r>
          </a:p>
        </p:txBody>
      </p:sp>
    </p:spTree>
    <p:extLst>
      <p:ext uri="{BB962C8B-B14F-4D97-AF65-F5344CB8AC3E}">
        <p14:creationId xmlns:p14="http://schemas.microsoft.com/office/powerpoint/2010/main" val="2497895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9959E60-DEEA-4921-BAF2-C3A73AAC8A52}"/>
              </a:ext>
            </a:extLst>
          </p:cNvPr>
          <p:cNvSpPr>
            <a:spLocks noGrp="1"/>
          </p:cNvSpPr>
          <p:nvPr>
            <p:ph idx="1"/>
          </p:nvPr>
        </p:nvSpPr>
        <p:spPr>
          <a:xfrm>
            <a:off x="466928" y="651753"/>
            <a:ext cx="11070076" cy="5525210"/>
          </a:xfrm>
        </p:spPr>
        <p:txBody>
          <a:bodyPr/>
          <a:lstStyle/>
          <a:p>
            <a:pPr marL="0" indent="0">
              <a:buNone/>
            </a:pPr>
            <a:endParaRPr kumimoji="1" lang="en-US" altLang="ja-JP" dirty="0"/>
          </a:p>
          <a:p>
            <a:pPr marL="0" indent="0">
              <a:buNone/>
            </a:pPr>
            <a:endParaRPr lang="en-US" altLang="ja-JP" dirty="0"/>
          </a:p>
          <a:p>
            <a:pPr marL="0" indent="0">
              <a:buNone/>
            </a:pPr>
            <a:r>
              <a:rPr kumimoji="1" lang="ja-JP" altLang="en-US" sz="3200" u="sng" dirty="0">
                <a:latin typeface="ＭＳ ゴシック" panose="020B0609070205080204" pitchFamily="49" charset="-128"/>
                <a:ea typeface="ＭＳ ゴシック" panose="020B0609070205080204" pitchFamily="49" charset="-128"/>
              </a:rPr>
              <a:t>判　決</a:t>
            </a:r>
            <a:endParaRPr kumimoji="1" lang="en-US" altLang="ja-JP" sz="3200" u="sng"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施設側の責任を認め、同施設を経営する社会福祉法人に、</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原告からの</a:t>
            </a:r>
            <a:r>
              <a:rPr lang="en-US" altLang="ja-JP" sz="3200" dirty="0">
                <a:latin typeface="ＭＳ ゴシック" panose="020B0609070205080204" pitchFamily="49" charset="-128"/>
                <a:ea typeface="ＭＳ ゴシック" panose="020B0609070205080204" pitchFamily="49" charset="-128"/>
              </a:rPr>
              <a:t>1054</a:t>
            </a:r>
            <a:r>
              <a:rPr lang="ja-JP" altLang="en-US" sz="3200" dirty="0">
                <a:latin typeface="ＭＳ ゴシック" panose="020B0609070205080204" pitchFamily="49" charset="-128"/>
                <a:ea typeface="ＭＳ ゴシック" panose="020B0609070205080204" pitchFamily="49" charset="-128"/>
              </a:rPr>
              <a:t>万</a:t>
            </a:r>
            <a:r>
              <a:rPr lang="en-US" altLang="ja-JP" sz="3200" dirty="0">
                <a:latin typeface="ＭＳ ゴシック" panose="020B0609070205080204" pitchFamily="49" charset="-128"/>
                <a:ea typeface="ＭＳ ゴシック" panose="020B0609070205080204" pitchFamily="49" charset="-128"/>
              </a:rPr>
              <a:t>7970</a:t>
            </a:r>
            <a:r>
              <a:rPr lang="ja-JP" altLang="en-US" sz="3200" dirty="0">
                <a:latin typeface="ＭＳ ゴシック" panose="020B0609070205080204" pitchFamily="49" charset="-128"/>
                <a:ea typeface="ＭＳ ゴシック" panose="020B0609070205080204" pitchFamily="49" charset="-128"/>
              </a:rPr>
              <a:t>円の損害賠償請求に対して、約</a:t>
            </a:r>
            <a:r>
              <a:rPr lang="en-US" altLang="ja-JP" sz="3200" dirty="0">
                <a:latin typeface="ＭＳ ゴシック" panose="020B0609070205080204" pitchFamily="49" charset="-128"/>
                <a:ea typeface="ＭＳ ゴシック" panose="020B0609070205080204" pitchFamily="49" charset="-128"/>
              </a:rPr>
              <a:t>537</a:t>
            </a:r>
            <a:r>
              <a:rPr lang="ja-JP" altLang="en-US" sz="3200" dirty="0">
                <a:latin typeface="ＭＳ ゴシック" panose="020B0609070205080204" pitchFamily="49" charset="-128"/>
                <a:ea typeface="ＭＳ ゴシック" panose="020B0609070205080204" pitchFamily="49" charset="-128"/>
              </a:rPr>
              <a:t>万</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円の賠償を命じた。</a:t>
            </a:r>
            <a:endParaRPr lang="en-US" altLang="ja-JP" sz="3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19719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8A33158-BC62-485D-878F-4F0BBFE7B4C0}"/>
              </a:ext>
            </a:extLst>
          </p:cNvPr>
          <p:cNvSpPr>
            <a:spLocks noGrp="1"/>
          </p:cNvSpPr>
          <p:nvPr>
            <p:ph idx="1"/>
          </p:nvPr>
        </p:nvSpPr>
        <p:spPr>
          <a:xfrm>
            <a:off x="838200" y="826851"/>
            <a:ext cx="10515600" cy="5554493"/>
          </a:xfrm>
        </p:spPr>
        <p:txBody>
          <a:bodyPr>
            <a:normAutofit/>
          </a:bodyPr>
          <a:lstStyle/>
          <a:p>
            <a:pPr marL="0" indent="0">
              <a:buNone/>
            </a:pPr>
            <a:r>
              <a:rPr kumimoji="1" lang="ja-JP" altLang="en-US" u="sng" dirty="0">
                <a:latin typeface="ＭＳ ゴシック" panose="020B0609070205080204" pitchFamily="49" charset="-128"/>
                <a:ea typeface="ＭＳ ゴシック" panose="020B0609070205080204" pitchFamily="49" charset="-128"/>
              </a:rPr>
              <a:t>判決の理由</a:t>
            </a:r>
            <a:endParaRPr kumimoji="1"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sz="1000" u="sng"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介護サービスの内容に明記されているポータブルトイレの清掃が行われておらず、仮に利用者がその清掃を依頼したとしても、すぐに対応したかどうかは疑わしい。</a:t>
            </a:r>
            <a:endParaRPr kumimoji="1"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排泄物の処理は、特に遠慮しがちになりやすい事項であり、利用</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者自らが危険を冒して処理にあたったことから、利用者と施設側</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との間の信頼関係が構築されていないと考えられる。</a:t>
            </a:r>
            <a:endParaRPr lang="en-US" altLang="ja-JP" dirty="0">
              <a:latin typeface="ＭＳ ゴシック" panose="020B0609070205080204" pitchFamily="49" charset="-128"/>
              <a:ea typeface="ＭＳ ゴシック" panose="020B0609070205080204" pitchFamily="49" charset="-128"/>
            </a:endParaRPr>
          </a:p>
          <a:p>
            <a:pPr marL="0" indent="0">
              <a:buNone/>
            </a:pPr>
            <a:endParaRPr kumimoji="1"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介護老人施設であれば、その特質上、利用者の移動などに際して、</a:t>
            </a:r>
          </a:p>
          <a:p>
            <a:pPr marL="0" indent="0">
              <a:buNone/>
            </a:pPr>
            <a:r>
              <a:rPr lang="ja-JP" altLang="en-US" dirty="0">
                <a:latin typeface="ＭＳ ゴシック" panose="020B0609070205080204" pitchFamily="49" charset="-128"/>
                <a:ea typeface="ＭＳ ゴシック" panose="020B0609070205080204" pitchFamily="49" charset="-128"/>
              </a:rPr>
              <a:t>身体上の危険が生じないような建物構造・設備構造が求められる。</a:t>
            </a:r>
          </a:p>
          <a:p>
            <a:pPr marL="0" indent="0">
              <a:buNone/>
            </a:pPr>
            <a:endParaRPr kumimoji="1"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u="sng" dirty="0"/>
          </a:p>
          <a:p>
            <a:pPr marL="0" indent="0">
              <a:buNone/>
            </a:pPr>
            <a:endParaRPr kumimoji="1" lang="en-US" altLang="ja-JP" u="sng" dirty="0"/>
          </a:p>
          <a:p>
            <a:pPr marL="0" indent="0">
              <a:buNone/>
            </a:pPr>
            <a:endParaRPr kumimoji="1" lang="ja-JP" altLang="en-US" u="sng" dirty="0"/>
          </a:p>
        </p:txBody>
      </p:sp>
    </p:spTree>
    <p:extLst>
      <p:ext uri="{BB962C8B-B14F-4D97-AF65-F5344CB8AC3E}">
        <p14:creationId xmlns:p14="http://schemas.microsoft.com/office/powerpoint/2010/main" val="3620054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1E5E1E7-DADE-42AB-897E-9DB866B099A4}"/>
              </a:ext>
            </a:extLst>
          </p:cNvPr>
          <p:cNvSpPr>
            <a:spLocks noGrp="1"/>
          </p:cNvSpPr>
          <p:nvPr>
            <p:ph idx="1"/>
          </p:nvPr>
        </p:nvSpPr>
        <p:spPr>
          <a:xfrm>
            <a:off x="838200" y="739302"/>
            <a:ext cx="10515600" cy="4863729"/>
          </a:xfrm>
        </p:spPr>
        <p:txBody>
          <a:bodyPr>
            <a:normAutofit/>
          </a:bodyPr>
          <a:lstStyle/>
          <a:p>
            <a:pPr marL="0" indent="0">
              <a:buNone/>
            </a:pPr>
            <a:r>
              <a:rPr lang="ja-JP" altLang="en-US" u="sng" dirty="0">
                <a:latin typeface="ＭＳ ゴシック" panose="020B0609070205080204" pitchFamily="49" charset="-128"/>
                <a:ea typeface="ＭＳ ゴシック" panose="020B0609070205080204" pitchFamily="49" charset="-128"/>
              </a:rPr>
              <a:t>ワーク</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dirty="0"/>
          </a:p>
          <a:p>
            <a:pPr marL="0" indent="0">
              <a:buNone/>
            </a:pPr>
            <a:r>
              <a:rPr lang="ja-JP" altLang="en-US" sz="3000" dirty="0">
                <a:latin typeface="ＭＳ ゴシック" panose="020B0609070205080204" pitchFamily="49" charset="-128"/>
                <a:ea typeface="ＭＳ ゴシック" panose="020B0609070205080204" pitchFamily="49" charset="-128"/>
              </a:rPr>
              <a:t>ポータブルトイレの排泄物処理を職員に頼まず、利用者自ら</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の判断で、利用者の立ち入りが禁じられている処理場に行</a:t>
            </a:r>
            <a:r>
              <a:rPr lang="ja-JP" altLang="en-US" sz="3000" dirty="0" err="1">
                <a:latin typeface="ＭＳ ゴシック" panose="020B0609070205080204" pitchFamily="49" charset="-128"/>
                <a:ea typeface="ＭＳ ゴシック" panose="020B0609070205080204" pitchFamily="49" charset="-128"/>
              </a:rPr>
              <a:t>っ</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err="1">
                <a:latin typeface="ＭＳ ゴシック" panose="020B0609070205080204" pitchFamily="49" charset="-128"/>
                <a:ea typeface="ＭＳ ゴシック" panose="020B0609070205080204" pitchFamily="49" charset="-128"/>
              </a:rPr>
              <a:t>ての</a:t>
            </a:r>
            <a:r>
              <a:rPr lang="ja-JP" altLang="en-US" sz="3000" dirty="0">
                <a:latin typeface="ＭＳ ゴシック" panose="020B0609070205080204" pitchFamily="49" charset="-128"/>
                <a:ea typeface="ＭＳ ゴシック" panose="020B0609070205080204" pitchFamily="49" charset="-128"/>
              </a:rPr>
              <a:t>転倒・骨折の責任が施設にあるとされた判例です。</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dirty="0"/>
          </a:p>
          <a:p>
            <a:pPr marL="0" indent="0">
              <a:buNone/>
            </a:pPr>
            <a:r>
              <a:rPr kumimoji="1" lang="ja-JP" altLang="en-US" sz="3000" dirty="0">
                <a:latin typeface="ＭＳ ゴシック" panose="020B0609070205080204" pitchFamily="49" charset="-128"/>
                <a:ea typeface="ＭＳ ゴシック" panose="020B0609070205080204" pitchFamily="49" charset="-128"/>
              </a:rPr>
              <a:t>判決の結果をどのように考えますか？</a:t>
            </a:r>
            <a:endParaRPr kumimoji="1" lang="en-US" altLang="ja-JP" sz="3000" dirty="0">
              <a:latin typeface="ＭＳ ゴシック" panose="020B0609070205080204" pitchFamily="49" charset="-128"/>
              <a:ea typeface="ＭＳ ゴシック" panose="020B0609070205080204" pitchFamily="49" charset="-128"/>
            </a:endParaRPr>
          </a:p>
          <a:p>
            <a:pPr marL="0" indent="0">
              <a:buNone/>
            </a:pPr>
            <a:r>
              <a:rPr kumimoji="1" lang="ja-JP" altLang="en-US" sz="3000" dirty="0">
                <a:latin typeface="ＭＳ ゴシック" panose="020B0609070205080204" pitchFamily="49" charset="-128"/>
                <a:ea typeface="ＭＳ ゴシック" panose="020B0609070205080204" pitchFamily="49" charset="-128"/>
              </a:rPr>
              <a:t>みなさんの日常業務を振り返って改善すべきことが無いか？</a:t>
            </a:r>
            <a:endParaRPr kumimoji="1"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グループで話し合ってみましょう。</a:t>
            </a:r>
            <a:endParaRPr kumimoji="1" lang="ja-JP" altLang="en-US" sz="3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122612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62F667-9D54-43EB-BCED-7EF603A9AD59}"/>
              </a:ext>
            </a:extLst>
          </p:cNvPr>
          <p:cNvSpPr>
            <a:spLocks noGrp="1"/>
          </p:cNvSpPr>
          <p:nvPr>
            <p:ph idx="1"/>
          </p:nvPr>
        </p:nvSpPr>
        <p:spPr>
          <a:xfrm>
            <a:off x="838200" y="965200"/>
            <a:ext cx="10515600" cy="5211763"/>
          </a:xfrm>
        </p:spPr>
        <p:txBody>
          <a:bodyPr/>
          <a:lstStyle/>
          <a:p>
            <a:pPr marL="0" indent="0">
              <a:buNone/>
            </a:pPr>
            <a:endParaRPr lang="en-US" altLang="ja-JP" sz="2000" dirty="0"/>
          </a:p>
          <a:p>
            <a:pPr marL="0" indent="0">
              <a:buNone/>
            </a:pPr>
            <a:endParaRPr lang="en-US" altLang="ja-JP" sz="2000" dirty="0"/>
          </a:p>
          <a:p>
            <a:pPr marL="0" indent="0">
              <a:buNone/>
            </a:pPr>
            <a:r>
              <a:rPr lang="ja-JP" altLang="en-US" sz="2000" dirty="0">
                <a:latin typeface="ＭＳ ゴシック" panose="020B0609070205080204" pitchFamily="49" charset="-128"/>
                <a:ea typeface="ＭＳ ゴシック" panose="020B0609070205080204" pitchFamily="49" charset="-128"/>
              </a:rPr>
              <a:t>参考文献</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en-US" altLang="ja-JP" sz="2000" dirty="0">
                <a:latin typeface="ＭＳ ゴシック" panose="020B0609070205080204" pitchFamily="49" charset="-128"/>
                <a:ea typeface="ＭＳ ゴシック" panose="020B0609070205080204" pitchFamily="49" charset="-128"/>
              </a:rPr>
              <a:t>1</a:t>
            </a:r>
            <a:r>
              <a:rPr lang="ja-JP" altLang="en-US" sz="2000" dirty="0">
                <a:latin typeface="ＭＳ ゴシック" panose="020B0609070205080204" pitchFamily="49" charset="-128"/>
                <a:ea typeface="ＭＳ ゴシック" panose="020B0609070205080204" pitchFamily="49" charset="-128"/>
              </a:rPr>
              <a:t>）最高裁ホームページ（</a:t>
            </a:r>
            <a:r>
              <a:rPr lang="en-US" altLang="ja-JP" sz="2000" dirty="0">
                <a:latin typeface="ＭＳ ゴシック" panose="020B0609070205080204" pitchFamily="49" charset="-128"/>
                <a:ea typeface="ＭＳ ゴシック" panose="020B0609070205080204" pitchFamily="49" charset="-128"/>
              </a:rPr>
              <a:t>http://courtdomino2.courts.go.jp</a:t>
            </a:r>
            <a:r>
              <a:rPr lang="ja-JP" altLang="en-US" sz="2000" dirty="0">
                <a:latin typeface="ＭＳ ゴシック" panose="020B0609070205080204" pitchFamily="49" charset="-128"/>
                <a:ea typeface="ＭＳ ゴシック" panose="020B0609070205080204" pitchFamily="49" charset="-128"/>
              </a:rPr>
              <a:t>）判例時報</a:t>
            </a:r>
            <a:r>
              <a:rPr lang="en-US" altLang="ja-JP" sz="2000" dirty="0">
                <a:latin typeface="ＭＳ ゴシック" panose="020B0609070205080204" pitchFamily="49" charset="-128"/>
                <a:ea typeface="ＭＳ ゴシック" panose="020B0609070205080204" pitchFamily="49" charset="-128"/>
              </a:rPr>
              <a:t>1838</a:t>
            </a:r>
            <a:r>
              <a:rPr lang="ja-JP" altLang="en-US" sz="2000" dirty="0">
                <a:latin typeface="ＭＳ ゴシック" panose="020B0609070205080204" pitchFamily="49" charset="-128"/>
                <a:ea typeface="ＭＳ ゴシック" panose="020B0609070205080204" pitchFamily="49" charset="-128"/>
              </a:rPr>
              <a:t>号</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　　</a:t>
            </a:r>
            <a:r>
              <a:rPr lang="ja-JP" altLang="en-US" sz="2000" dirty="0" err="1">
                <a:latin typeface="ＭＳ ゴシック" panose="020B0609070205080204" pitchFamily="49" charset="-128"/>
                <a:ea typeface="ＭＳ ゴシック" panose="020B0609070205080204" pitchFamily="49" charset="-128"/>
              </a:rPr>
              <a:t>ｐ</a:t>
            </a:r>
            <a:r>
              <a:rPr lang="en-US" altLang="ja-JP" sz="2000" dirty="0">
                <a:latin typeface="ＭＳ ゴシック" panose="020B0609070205080204" pitchFamily="49" charset="-128"/>
                <a:ea typeface="ＭＳ ゴシック" panose="020B0609070205080204" pitchFamily="49" charset="-128"/>
              </a:rPr>
              <a:t>116</a:t>
            </a:r>
            <a:r>
              <a:rPr lang="ja-JP" altLang="en-US" sz="2000" dirty="0">
                <a:latin typeface="ＭＳ ゴシック" panose="020B0609070205080204" pitchFamily="49" charset="-128"/>
                <a:ea typeface="ＭＳ ゴシック" panose="020B0609070205080204" pitchFamily="49" charset="-128"/>
              </a:rPr>
              <a:t>～</a:t>
            </a:r>
            <a:r>
              <a:rPr lang="en-US" altLang="ja-JP" sz="2000" dirty="0">
                <a:latin typeface="ＭＳ ゴシック" panose="020B0609070205080204" pitchFamily="49" charset="-128"/>
                <a:ea typeface="ＭＳ ゴシック" panose="020B0609070205080204" pitchFamily="49" charset="-128"/>
              </a:rPr>
              <a:t>118</a:t>
            </a:r>
            <a:r>
              <a:rPr lang="ja-JP" altLang="en-US" sz="2000" dirty="0">
                <a:latin typeface="ＭＳ ゴシック" panose="020B0609070205080204" pitchFamily="49" charset="-128"/>
                <a:ea typeface="ＭＳ ゴシック" panose="020B0609070205080204" pitchFamily="49" charset="-128"/>
              </a:rPr>
              <a:t>　</a:t>
            </a:r>
            <a:r>
              <a:rPr lang="en-US" altLang="ja-JP" sz="2000" dirty="0">
                <a:latin typeface="ＭＳ ゴシック" panose="020B0609070205080204" pitchFamily="49" charset="-128"/>
                <a:ea typeface="ＭＳ ゴシック" panose="020B0609070205080204" pitchFamily="49" charset="-128"/>
              </a:rPr>
              <a:t>2003</a:t>
            </a:r>
            <a:r>
              <a:rPr lang="ja-JP" altLang="en-US" sz="2000" dirty="0">
                <a:latin typeface="ＭＳ ゴシック" panose="020B0609070205080204" pitchFamily="49" charset="-128"/>
                <a:ea typeface="ＭＳ ゴシック" panose="020B0609070205080204" pitchFamily="49" charset="-128"/>
              </a:rPr>
              <a:t>年　</a:t>
            </a:r>
          </a:p>
          <a:p>
            <a:pPr marL="0" indent="0">
              <a:buNone/>
            </a:pPr>
            <a:r>
              <a:rPr lang="en-US" altLang="ja-JP" sz="2000" dirty="0">
                <a:latin typeface="ＭＳ ゴシック" panose="020B0609070205080204" pitchFamily="49" charset="-128"/>
                <a:ea typeface="ＭＳ ゴシック" panose="020B0609070205080204" pitchFamily="49" charset="-128"/>
              </a:rPr>
              <a:t>2</a:t>
            </a:r>
            <a:r>
              <a:rPr lang="ja-JP" altLang="en-US" sz="2000" dirty="0">
                <a:latin typeface="ＭＳ ゴシック" panose="020B0609070205080204" pitchFamily="49" charset="-128"/>
                <a:ea typeface="ＭＳ ゴシック" panose="020B0609070205080204" pitchFamily="49" charset="-128"/>
              </a:rPr>
              <a:t>）最高裁ホームページ（</a:t>
            </a:r>
            <a:r>
              <a:rPr lang="en-US" altLang="ja-JP" sz="2000" dirty="0">
                <a:latin typeface="ＭＳ ゴシック" panose="020B0609070205080204" pitchFamily="49" charset="-128"/>
                <a:ea typeface="ＭＳ ゴシック" panose="020B0609070205080204" pitchFamily="49" charset="-128"/>
              </a:rPr>
              <a:t>http://courtdomino2.courts.go.jp</a:t>
            </a:r>
            <a:r>
              <a:rPr lang="ja-JP" altLang="en-US" sz="2000" dirty="0">
                <a:latin typeface="ＭＳ ゴシック" panose="020B0609070205080204" pitchFamily="49" charset="-128"/>
                <a:ea typeface="ＭＳ ゴシック" panose="020B0609070205080204" pitchFamily="49" charset="-128"/>
              </a:rPr>
              <a:t>）判例時報</a:t>
            </a:r>
            <a:r>
              <a:rPr lang="en-US" altLang="ja-JP" sz="2000" dirty="0">
                <a:latin typeface="ＭＳ ゴシック" panose="020B0609070205080204" pitchFamily="49" charset="-128"/>
                <a:ea typeface="ＭＳ ゴシック" panose="020B0609070205080204" pitchFamily="49" charset="-128"/>
              </a:rPr>
              <a:t>1838</a:t>
            </a:r>
            <a:r>
              <a:rPr lang="ja-JP" altLang="en-US" sz="2000" dirty="0">
                <a:latin typeface="ＭＳ ゴシック" panose="020B0609070205080204" pitchFamily="49" charset="-128"/>
                <a:ea typeface="ＭＳ ゴシック" panose="020B0609070205080204" pitchFamily="49" charset="-128"/>
              </a:rPr>
              <a:t>号</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　　</a:t>
            </a:r>
            <a:r>
              <a:rPr lang="ja-JP" altLang="en-US" sz="2000" dirty="0" err="1">
                <a:latin typeface="ＭＳ ゴシック" panose="020B0609070205080204" pitchFamily="49" charset="-128"/>
                <a:ea typeface="ＭＳ ゴシック" panose="020B0609070205080204" pitchFamily="49" charset="-128"/>
              </a:rPr>
              <a:t>ｐ</a:t>
            </a:r>
            <a:r>
              <a:rPr lang="en-US" altLang="ja-JP" sz="2000" dirty="0">
                <a:latin typeface="ＭＳ ゴシック" panose="020B0609070205080204" pitchFamily="49" charset="-128"/>
                <a:ea typeface="ＭＳ ゴシック" panose="020B0609070205080204" pitchFamily="49" charset="-128"/>
              </a:rPr>
              <a:t>116</a:t>
            </a:r>
            <a:r>
              <a:rPr lang="ja-JP" altLang="en-US" sz="2000" dirty="0">
                <a:latin typeface="ＭＳ ゴシック" panose="020B0609070205080204" pitchFamily="49" charset="-128"/>
                <a:ea typeface="ＭＳ ゴシック" panose="020B0609070205080204" pitchFamily="49" charset="-128"/>
              </a:rPr>
              <a:t>～</a:t>
            </a:r>
            <a:r>
              <a:rPr lang="en-US" altLang="ja-JP" sz="2000" dirty="0">
                <a:latin typeface="ＭＳ ゴシック" panose="020B0609070205080204" pitchFamily="49" charset="-128"/>
                <a:ea typeface="ＭＳ ゴシック" panose="020B0609070205080204" pitchFamily="49" charset="-128"/>
              </a:rPr>
              <a:t>118</a:t>
            </a:r>
            <a:r>
              <a:rPr lang="ja-JP" altLang="en-US" sz="2000" dirty="0">
                <a:latin typeface="ＭＳ ゴシック" panose="020B0609070205080204" pitchFamily="49" charset="-128"/>
                <a:ea typeface="ＭＳ ゴシック" panose="020B0609070205080204" pitchFamily="49" charset="-128"/>
              </a:rPr>
              <a:t>　</a:t>
            </a:r>
            <a:r>
              <a:rPr lang="en-US" altLang="ja-JP" sz="2000" dirty="0">
                <a:latin typeface="ＭＳ ゴシック" panose="020B0609070205080204" pitchFamily="49" charset="-128"/>
                <a:ea typeface="ＭＳ ゴシック" panose="020B0609070205080204" pitchFamily="49" charset="-128"/>
              </a:rPr>
              <a:t>2003</a:t>
            </a:r>
            <a:r>
              <a:rPr lang="ja-JP" altLang="en-US" sz="2000" dirty="0">
                <a:latin typeface="ＭＳ ゴシック" panose="020B0609070205080204" pitchFamily="49" charset="-128"/>
                <a:ea typeface="ＭＳ ゴシック" panose="020B0609070205080204" pitchFamily="49" charset="-128"/>
              </a:rPr>
              <a:t>年</a:t>
            </a: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教材作成</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東北福祉大学　総合福祉学部</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准教授　菅原好秀</a:t>
            </a:r>
          </a:p>
          <a:p>
            <a:pPr marL="0" indent="0">
              <a:buNone/>
            </a:pPr>
            <a:endParaRPr kumimoji="1" lang="en-US" altLang="ja-JP" dirty="0"/>
          </a:p>
          <a:p>
            <a:pPr marL="0" indent="0">
              <a:buNone/>
            </a:pPr>
            <a:endParaRPr lang="en-US" altLang="ja-JP" dirty="0"/>
          </a:p>
          <a:p>
            <a:pPr marL="0" indent="0">
              <a:buNone/>
            </a:pPr>
            <a:endParaRPr kumimoji="1" lang="ja-JP" altLang="en-US" dirty="0"/>
          </a:p>
        </p:txBody>
      </p:sp>
    </p:spTree>
    <p:extLst>
      <p:ext uri="{BB962C8B-B14F-4D97-AF65-F5344CB8AC3E}">
        <p14:creationId xmlns:p14="http://schemas.microsoft.com/office/powerpoint/2010/main" val="926583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3B915A-126F-4102-BADB-46C65F048279}"/>
              </a:ext>
            </a:extLst>
          </p:cNvPr>
          <p:cNvSpPr>
            <a:spLocks noGrp="1"/>
          </p:cNvSpPr>
          <p:nvPr>
            <p:ph idx="1"/>
          </p:nvPr>
        </p:nvSpPr>
        <p:spPr/>
        <p:txBody>
          <a:bodyPr/>
          <a:lstStyle/>
          <a:p>
            <a:pPr marL="0" indent="0">
              <a:buNone/>
            </a:pPr>
            <a:endParaRPr kumimoji="1" lang="en-US" altLang="ja-JP" dirty="0"/>
          </a:p>
          <a:p>
            <a:pPr marL="0" indent="0">
              <a:buNone/>
            </a:pPr>
            <a:endParaRPr lang="en-US" altLang="ja-JP" dirty="0"/>
          </a:p>
          <a:p>
            <a:pPr marL="0" indent="0" algn="ctr">
              <a:buNone/>
            </a:pPr>
            <a:r>
              <a:rPr kumimoji="1" lang="ja-JP" altLang="en-US" sz="4000" dirty="0">
                <a:latin typeface="ＭＳ ゴシック" panose="020B0609070205080204" pitchFamily="49" charset="-128"/>
                <a:ea typeface="ＭＳ ゴシック" panose="020B0609070205080204" pitchFamily="49" charset="-128"/>
              </a:rPr>
              <a:t>お疲れ様でした。</a:t>
            </a:r>
          </a:p>
        </p:txBody>
      </p:sp>
    </p:spTree>
    <p:extLst>
      <p:ext uri="{BB962C8B-B14F-4D97-AF65-F5344CB8AC3E}">
        <p14:creationId xmlns:p14="http://schemas.microsoft.com/office/powerpoint/2010/main" val="27031414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2682</TotalTime>
  <Words>465</Words>
  <Application>Microsoft Office PowerPoint</Application>
  <PresentationFormat>ワイド画面</PresentationFormat>
  <Paragraphs>94</Paragraphs>
  <Slides>9</Slides>
  <Notes>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ＭＳ 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介護老人保健施設(定員100名)において、介護サービスの内容として明記されていたポータブルトイレの清掃義務を施設側が怠ったため、当時95歳の要介護度Ⅱの女性が自らこれを清掃しようとして、利用者の立ち入りを予定していないトイレ併設の洗い場に赴いた際に、洗い場入り口の仕切りにつまずいて転倒し、要介護度３になった（平成15年）</dc:title>
  <dc:creator>吉田 敦</dc:creator>
  <cp:lastModifiedBy>吉田 敦</cp:lastModifiedBy>
  <cp:revision>14</cp:revision>
  <dcterms:created xsi:type="dcterms:W3CDTF">2018-10-03T01:38:40Z</dcterms:created>
  <dcterms:modified xsi:type="dcterms:W3CDTF">2018-11-01T04:48:24Z</dcterms:modified>
</cp:coreProperties>
</file>