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4" r:id="rId2"/>
    <p:sldId id="265" r:id="rId3"/>
    <p:sldId id="274" r:id="rId4"/>
    <p:sldId id="273" r:id="rId5"/>
    <p:sldId id="272" r:id="rId6"/>
    <p:sldId id="275" r:id="rId7"/>
    <p:sldId id="263" r:id="rId8"/>
    <p:sldId id="262" r:id="rId9"/>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74" d="100"/>
          <a:sy n="74" d="100"/>
        </p:scale>
        <p:origin x="71" y="17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8924" cy="511649"/>
          </a:xfrm>
          <a:prstGeom prst="rect">
            <a:avLst/>
          </a:prstGeom>
        </p:spPr>
        <p:txBody>
          <a:bodyPr vert="horz" lIns="94670" tIns="47335" rIns="94670" bIns="47335" rtlCol="0"/>
          <a:lstStyle>
            <a:lvl1pPr algn="l">
              <a:defRPr sz="1300"/>
            </a:lvl1pPr>
          </a:lstStyle>
          <a:p>
            <a:endParaRPr kumimoji="1" lang="ja-JP" altLang="en-US"/>
          </a:p>
        </p:txBody>
      </p:sp>
      <p:sp>
        <p:nvSpPr>
          <p:cNvPr id="3" name="日付プレースホルダー 2"/>
          <p:cNvSpPr>
            <a:spLocks noGrp="1"/>
          </p:cNvSpPr>
          <p:nvPr>
            <p:ph type="dt" sz="quarter" idx="1"/>
          </p:nvPr>
        </p:nvSpPr>
        <p:spPr>
          <a:xfrm>
            <a:off x="4023482" y="1"/>
            <a:ext cx="3078924" cy="511649"/>
          </a:xfrm>
          <a:prstGeom prst="rect">
            <a:avLst/>
          </a:prstGeom>
        </p:spPr>
        <p:txBody>
          <a:bodyPr vert="horz" lIns="94670" tIns="47335" rIns="94670" bIns="47335" rtlCol="0"/>
          <a:lstStyle>
            <a:lvl1pPr algn="r">
              <a:defRPr sz="1300"/>
            </a:lvl1pPr>
          </a:lstStyle>
          <a:p>
            <a:fld id="{B66CDFCE-E271-4CE4-A17B-E71FAF068257}" type="datetimeFigureOut">
              <a:rPr kumimoji="1" lang="ja-JP" altLang="en-US" smtClean="0"/>
              <a:t>2019/7/4</a:t>
            </a:fld>
            <a:endParaRPr kumimoji="1" lang="ja-JP" altLang="en-US"/>
          </a:p>
        </p:txBody>
      </p:sp>
      <p:sp>
        <p:nvSpPr>
          <p:cNvPr id="4" name="フッター プレースホルダー 3"/>
          <p:cNvSpPr>
            <a:spLocks noGrp="1"/>
          </p:cNvSpPr>
          <p:nvPr>
            <p:ph type="ftr" sz="quarter" idx="2"/>
          </p:nvPr>
        </p:nvSpPr>
        <p:spPr>
          <a:xfrm>
            <a:off x="0" y="9721330"/>
            <a:ext cx="3078924" cy="511648"/>
          </a:xfrm>
          <a:prstGeom prst="rect">
            <a:avLst/>
          </a:prstGeom>
        </p:spPr>
        <p:txBody>
          <a:bodyPr vert="horz" lIns="94670" tIns="47335" rIns="94670" bIns="47335" rtlCol="0" anchor="b"/>
          <a:lstStyle>
            <a:lvl1pPr algn="l">
              <a:defRPr sz="1300"/>
            </a:lvl1pPr>
          </a:lstStyle>
          <a:p>
            <a:endParaRPr kumimoji="1" lang="ja-JP" altLang="en-US"/>
          </a:p>
        </p:txBody>
      </p:sp>
      <p:sp>
        <p:nvSpPr>
          <p:cNvPr id="5" name="スライド番号プレースホルダー 4"/>
          <p:cNvSpPr>
            <a:spLocks noGrp="1"/>
          </p:cNvSpPr>
          <p:nvPr>
            <p:ph type="sldNum" sz="quarter" idx="3"/>
          </p:nvPr>
        </p:nvSpPr>
        <p:spPr>
          <a:xfrm>
            <a:off x="4023482" y="9721330"/>
            <a:ext cx="3078924" cy="511648"/>
          </a:xfrm>
          <a:prstGeom prst="rect">
            <a:avLst/>
          </a:prstGeom>
        </p:spPr>
        <p:txBody>
          <a:bodyPr vert="horz" lIns="94670" tIns="47335" rIns="94670" bIns="47335" rtlCol="0" anchor="b"/>
          <a:lstStyle>
            <a:lvl1pPr algn="r">
              <a:defRPr sz="1300"/>
            </a:lvl1pPr>
          </a:lstStyle>
          <a:p>
            <a:fld id="{0467BB16-FA5D-4F6B-8340-962B30185345}" type="slidenum">
              <a:rPr kumimoji="1" lang="ja-JP" altLang="en-US" smtClean="0"/>
              <a:t>‹#›</a:t>
            </a:fld>
            <a:endParaRPr kumimoji="1" lang="ja-JP" altLang="en-US"/>
          </a:p>
        </p:txBody>
      </p:sp>
    </p:spTree>
    <p:extLst>
      <p:ext uri="{BB962C8B-B14F-4D97-AF65-F5344CB8AC3E}">
        <p14:creationId xmlns:p14="http://schemas.microsoft.com/office/powerpoint/2010/main" val="4005453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3078428" cy="513508"/>
          </a:xfrm>
          <a:prstGeom prst="rect">
            <a:avLst/>
          </a:prstGeom>
        </p:spPr>
        <p:txBody>
          <a:bodyPr vert="horz" lIns="94670" tIns="47335" rIns="94670" bIns="47335"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992" y="2"/>
            <a:ext cx="3078428" cy="513508"/>
          </a:xfrm>
          <a:prstGeom prst="rect">
            <a:avLst/>
          </a:prstGeom>
        </p:spPr>
        <p:txBody>
          <a:bodyPr vert="horz" lIns="94670" tIns="47335" rIns="94670" bIns="47335" rtlCol="0"/>
          <a:lstStyle>
            <a:lvl1pPr algn="r">
              <a:defRPr sz="1300"/>
            </a:lvl1pPr>
          </a:lstStyle>
          <a:p>
            <a:fld id="{BB84686B-E7F6-4341-B9A4-BE8FABB5A2FC}" type="datetimeFigureOut">
              <a:rPr kumimoji="1" lang="ja-JP" altLang="en-US" smtClean="0"/>
              <a:t>2019/7/4</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42037" cy="3454400"/>
          </a:xfrm>
          <a:prstGeom prst="rect">
            <a:avLst/>
          </a:prstGeom>
          <a:noFill/>
          <a:ln w="12700">
            <a:solidFill>
              <a:prstClr val="black"/>
            </a:solidFill>
          </a:ln>
        </p:spPr>
        <p:txBody>
          <a:bodyPr vert="horz" lIns="94670" tIns="47335" rIns="94670" bIns="47335" rtlCol="0" anchor="ctr"/>
          <a:lstStyle/>
          <a:p>
            <a:endParaRPr lang="ja-JP" altLang="en-US"/>
          </a:p>
        </p:txBody>
      </p:sp>
      <p:sp>
        <p:nvSpPr>
          <p:cNvPr id="5" name="ノート プレースホルダー 4"/>
          <p:cNvSpPr>
            <a:spLocks noGrp="1"/>
          </p:cNvSpPr>
          <p:nvPr>
            <p:ph type="body" sz="quarter" idx="3"/>
          </p:nvPr>
        </p:nvSpPr>
        <p:spPr>
          <a:xfrm>
            <a:off x="710407" y="4925408"/>
            <a:ext cx="5683250" cy="4029878"/>
          </a:xfrm>
          <a:prstGeom prst="rect">
            <a:avLst/>
          </a:prstGeom>
        </p:spPr>
        <p:txBody>
          <a:bodyPr vert="horz" lIns="94670" tIns="47335" rIns="94670" bIns="473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107"/>
            <a:ext cx="3078428" cy="513507"/>
          </a:xfrm>
          <a:prstGeom prst="rect">
            <a:avLst/>
          </a:prstGeom>
        </p:spPr>
        <p:txBody>
          <a:bodyPr vert="horz" lIns="94670" tIns="47335" rIns="94670" bIns="47335"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992" y="9721107"/>
            <a:ext cx="3078428" cy="513507"/>
          </a:xfrm>
          <a:prstGeom prst="rect">
            <a:avLst/>
          </a:prstGeom>
        </p:spPr>
        <p:txBody>
          <a:bodyPr vert="horz" lIns="94670" tIns="47335" rIns="94670" bIns="47335" rtlCol="0" anchor="b"/>
          <a:lstStyle>
            <a:lvl1pPr algn="r">
              <a:defRPr sz="1300"/>
            </a:lvl1pPr>
          </a:lstStyle>
          <a:p>
            <a:fld id="{C5985F5A-8E9E-4C5D-8663-E26BE9942712}" type="slidenum">
              <a:rPr kumimoji="1" lang="ja-JP" altLang="en-US" smtClean="0"/>
              <a:t>‹#›</a:t>
            </a:fld>
            <a:endParaRPr kumimoji="1" lang="ja-JP" altLang="en-US"/>
          </a:p>
        </p:txBody>
      </p:sp>
    </p:spTree>
    <p:extLst>
      <p:ext uri="{BB962C8B-B14F-4D97-AF65-F5344CB8AC3E}">
        <p14:creationId xmlns:p14="http://schemas.microsoft.com/office/powerpoint/2010/main" val="2771005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1</a:t>
            </a:fld>
            <a:endParaRPr kumimoji="1" lang="ja-JP" altLang="en-US"/>
          </a:p>
        </p:txBody>
      </p:sp>
    </p:spTree>
    <p:extLst>
      <p:ext uri="{BB962C8B-B14F-4D97-AF65-F5344CB8AC3E}">
        <p14:creationId xmlns:p14="http://schemas.microsoft.com/office/powerpoint/2010/main" val="1561275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2</a:t>
            </a:fld>
            <a:endParaRPr kumimoji="1" lang="ja-JP" altLang="en-US"/>
          </a:p>
        </p:txBody>
      </p:sp>
    </p:spTree>
    <p:extLst>
      <p:ext uri="{BB962C8B-B14F-4D97-AF65-F5344CB8AC3E}">
        <p14:creationId xmlns:p14="http://schemas.microsoft.com/office/powerpoint/2010/main" val="4002230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5</a:t>
            </a:fld>
            <a:endParaRPr kumimoji="1" lang="ja-JP" altLang="en-US"/>
          </a:p>
        </p:txBody>
      </p:sp>
    </p:spTree>
    <p:extLst>
      <p:ext uri="{BB962C8B-B14F-4D97-AF65-F5344CB8AC3E}">
        <p14:creationId xmlns:p14="http://schemas.microsoft.com/office/powerpoint/2010/main" val="171658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7</a:t>
            </a:fld>
            <a:endParaRPr kumimoji="1" lang="ja-JP" altLang="en-US"/>
          </a:p>
        </p:txBody>
      </p:sp>
    </p:spTree>
    <p:extLst>
      <p:ext uri="{BB962C8B-B14F-4D97-AF65-F5344CB8AC3E}">
        <p14:creationId xmlns:p14="http://schemas.microsoft.com/office/powerpoint/2010/main" val="2415507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5985F5A-8E9E-4C5D-8663-E26BE9942712}" type="slidenum">
              <a:rPr kumimoji="1" lang="ja-JP" altLang="en-US" smtClean="0"/>
              <a:t>8</a:t>
            </a:fld>
            <a:endParaRPr kumimoji="1" lang="ja-JP" altLang="en-US"/>
          </a:p>
        </p:txBody>
      </p:sp>
    </p:spTree>
    <p:extLst>
      <p:ext uri="{BB962C8B-B14F-4D97-AF65-F5344CB8AC3E}">
        <p14:creationId xmlns:p14="http://schemas.microsoft.com/office/powerpoint/2010/main" val="2808966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14FE7-3E3C-4B6A-9968-2F411EFCE1A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F63A779-0DFA-48F8-BA6A-D28A2D3F56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43CD63F-C063-418A-A0B5-58828B13883B}"/>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7034037B-60E7-4373-A4A0-01607DD063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AC959BD-9679-4752-BAF0-146AC5ECCA0C}"/>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32712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BC43C-5577-4EC0-BDF9-3FC62CDB37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4F82D9D-F6AD-4E21-8391-AF2459D7F2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7F2C0A-DCB4-478C-B167-E572F5B09E32}"/>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FC0C569B-64B0-4CC7-8734-B8A940C98B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BBAC0-2B1E-4BFB-81BA-5003CA235E1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1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56A5D27-0F3E-4AB8-9675-4DF9ECFC80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6C0CAA-9839-49AB-A309-171F069B23F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F91125-39AD-47EE-B5BE-C866F4C0B62F}"/>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71C7358C-2DFF-402D-AB35-51E6208A748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5AF6B1-AE20-4177-9ED2-3F45F53421E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1937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05730B-6D8E-49F3-8421-F8317959192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E7240A-2AF7-4D2A-A441-9273B4EAF81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D35681-54DB-4E32-BAE1-A6BD735684CA}"/>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60CB0D17-D439-4D96-B79A-5FE4BDA3F0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BCB70F-85D5-4816-AA6D-276CB6EB9CA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8499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358CF-C7E3-46FB-845F-C628CCADB65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6EB572-E0B4-4C81-9A6A-C8571D523D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678A9E-5C5E-4631-9ECE-0156B800A2EB}"/>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38855DEC-3B5F-46E6-AF57-F3CEACE99B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3D851C3-2EA2-490E-A7EE-D2FD187EC4FB}"/>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22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A9BB8F-E720-4CB1-BD2A-A6C191CA76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C6E904-D64A-411B-9DF6-922561BCBD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7BF9AB-07A6-4101-AC7D-7D3F40EF3D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C18C187-98B1-466A-A40E-636B5EF1DB00}"/>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19C54532-8BF1-494B-A674-7A3BBBF90E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F98B8AD-C57C-4065-9EBD-85832EB7DA68}"/>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223687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09F7B4-61CA-4586-817E-665A16674F1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CD4E953-40DB-4398-98D1-49ACFA5FFD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049504C-62A3-47A3-9AE6-33825ADCCD3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8EA9AC9-1C65-4A01-ABCE-2D8DFE9FC1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D12D0D0-D18A-4AF7-923B-46AE4D25A9D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9A50EEC-8A9B-4A29-9C00-564436B2F2F8}"/>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8" name="フッター プレースホルダー 7">
            <a:extLst>
              <a:ext uri="{FF2B5EF4-FFF2-40B4-BE49-F238E27FC236}">
                <a16:creationId xmlns:a16="http://schemas.microsoft.com/office/drawing/2014/main" id="{E5D5C7F0-2025-483C-A661-0577F4C852D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FAFB85E-5FA1-46BA-9DE6-90C4886B0CD1}"/>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3459685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56E483-F470-4C71-975F-D0FD6285AE1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2D8C260-B119-4D52-BCF1-B4A682163AB0}"/>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4" name="フッター プレースホルダー 3">
            <a:extLst>
              <a:ext uri="{FF2B5EF4-FFF2-40B4-BE49-F238E27FC236}">
                <a16:creationId xmlns:a16="http://schemas.microsoft.com/office/drawing/2014/main" id="{538B1492-74F9-400B-9486-C96B5CF67DB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B733C6F-FF5D-4495-8E66-1EA970BD969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99997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6704A6F-DA6E-4448-A6E5-1064D082FA79}"/>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3" name="フッター プレースホルダー 2">
            <a:extLst>
              <a:ext uri="{FF2B5EF4-FFF2-40B4-BE49-F238E27FC236}">
                <a16:creationId xmlns:a16="http://schemas.microsoft.com/office/drawing/2014/main" id="{D94BD216-C901-4E7F-A7E1-5EA515CF06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3496493-157E-4A36-B164-8FA5BB43866E}"/>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8908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40CC7-BE08-414E-A014-FB9EE8EE014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8F57F5-EE9D-4214-9830-C8E277F9A6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389A5E-EFD2-4C9A-A294-69C0BEC407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FC7BEE7-68C5-41AC-80A8-6FE86C304AC3}"/>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09F93D90-ED6D-4AA6-9BC5-5AC2D44232F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34BEE40-5DC5-4439-9E22-5F1529977B47}"/>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2333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CBEC-0F60-4FA0-9071-FAE98C4D943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DAB7CD0-9B6C-450C-866A-263C6D81BF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6099A92-5DAE-4837-BC67-EF925CD161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4730E0F-B520-4DA6-89D5-935B4C47242E}"/>
              </a:ext>
            </a:extLst>
          </p:cNvPr>
          <p:cNvSpPr>
            <a:spLocks noGrp="1"/>
          </p:cNvSpPr>
          <p:nvPr>
            <p:ph type="dt" sz="half" idx="10"/>
          </p:nvPr>
        </p:nvSpPr>
        <p:spPr/>
        <p:txBody>
          <a:bodyPr/>
          <a:lstStyle/>
          <a:p>
            <a:fld id="{7F040441-5EF6-4D81-B8D3-3A19F0442DC0}" type="datetimeFigureOut">
              <a:rPr kumimoji="1" lang="ja-JP" altLang="en-US" smtClean="0"/>
              <a:t>2019/7/4</a:t>
            </a:fld>
            <a:endParaRPr kumimoji="1" lang="ja-JP" altLang="en-US"/>
          </a:p>
        </p:txBody>
      </p:sp>
      <p:sp>
        <p:nvSpPr>
          <p:cNvPr id="6" name="フッター プレースホルダー 5">
            <a:extLst>
              <a:ext uri="{FF2B5EF4-FFF2-40B4-BE49-F238E27FC236}">
                <a16:creationId xmlns:a16="http://schemas.microsoft.com/office/drawing/2014/main" id="{537EB09C-E4D2-4557-A16D-844ADA24F7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D12948-ACCF-421B-9B6D-3C8A32CB6769}"/>
              </a:ext>
            </a:extLst>
          </p:cNvPr>
          <p:cNvSpPr>
            <a:spLocks noGrp="1"/>
          </p:cNvSpPr>
          <p:nvPr>
            <p:ph type="sldNum" sz="quarter" idx="12"/>
          </p:nvPr>
        </p:nvSpPr>
        <p:spPr/>
        <p:txBody>
          <a:body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247724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095F170-779C-4476-84E7-B191DF613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C740C5-5543-4EE3-8AB5-F5C1F5ABD5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59B38E9-B771-4365-ABBF-3151D2163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040441-5EF6-4D81-B8D3-3A19F0442DC0}" type="datetimeFigureOut">
              <a:rPr kumimoji="1" lang="ja-JP" altLang="en-US" smtClean="0"/>
              <a:t>2019/7/4</a:t>
            </a:fld>
            <a:endParaRPr kumimoji="1" lang="ja-JP" altLang="en-US"/>
          </a:p>
        </p:txBody>
      </p:sp>
      <p:sp>
        <p:nvSpPr>
          <p:cNvPr id="5" name="フッター プレースホルダー 4">
            <a:extLst>
              <a:ext uri="{FF2B5EF4-FFF2-40B4-BE49-F238E27FC236}">
                <a16:creationId xmlns:a16="http://schemas.microsoft.com/office/drawing/2014/main" id="{C1C368C6-47A5-4977-892F-16805E7F0F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746F485-7063-451C-A5DF-8E979BB5F8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51D568-49B3-4B37-861A-C390F06FF9FA}" type="slidenum">
              <a:rPr kumimoji="1" lang="ja-JP" altLang="en-US" smtClean="0"/>
              <a:t>‹#›</a:t>
            </a:fld>
            <a:endParaRPr kumimoji="1" lang="ja-JP" altLang="en-US"/>
          </a:p>
        </p:txBody>
      </p:sp>
    </p:spTree>
    <p:extLst>
      <p:ext uri="{BB962C8B-B14F-4D97-AF65-F5344CB8AC3E}">
        <p14:creationId xmlns:p14="http://schemas.microsoft.com/office/powerpoint/2010/main" val="10504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781EC2E-3BBB-48EF-AC36-30F5E99650A4}"/>
              </a:ext>
            </a:extLst>
          </p:cNvPr>
          <p:cNvSpPr>
            <a:spLocks noGrp="1"/>
          </p:cNvSpPr>
          <p:nvPr>
            <p:ph idx="1"/>
          </p:nvPr>
        </p:nvSpPr>
        <p:spPr>
          <a:xfrm>
            <a:off x="705080" y="1165225"/>
            <a:ext cx="10466024" cy="4351338"/>
          </a:xfrm>
        </p:spPr>
        <p:txBody>
          <a:bodyPr/>
          <a:lstStyle/>
          <a:p>
            <a:pPr marL="0" indent="0">
              <a:buNone/>
            </a:pPr>
            <a:endParaRPr kumimoji="1" lang="en-US" altLang="ja-JP" dirty="0"/>
          </a:p>
          <a:p>
            <a:pPr marL="0" indent="0" algn="ctr">
              <a:buNone/>
            </a:pPr>
            <a:r>
              <a:rPr lang="ja-JP" altLang="en-US" sz="3200" u="sng" dirty="0">
                <a:latin typeface="ＭＳ ゴシック" panose="020B0609070205080204" pitchFamily="49" charset="-128"/>
                <a:ea typeface="ＭＳ ゴシック" panose="020B0609070205080204" pitchFamily="49" charset="-128"/>
              </a:rPr>
              <a:t>判例に学ぶ事故防止と事故後対応</a:t>
            </a:r>
            <a:endParaRPr lang="en-US" altLang="ja-JP" sz="3200" u="sng" dirty="0">
              <a:latin typeface="ＭＳ ゴシック" panose="020B0609070205080204" pitchFamily="49" charset="-128"/>
              <a:ea typeface="ＭＳ ゴシック" panose="020B0609070205080204" pitchFamily="49" charset="-128"/>
            </a:endParaRPr>
          </a:p>
          <a:p>
            <a:pPr marL="0" indent="0" algn="ctr">
              <a:buNone/>
            </a:pP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ケース⑨グループホームで自室のベッドから転落し受傷</a:t>
            </a:r>
            <a:endParaRPr lang="en-US" altLang="ja-JP" sz="3200" dirty="0">
              <a:latin typeface="ＭＳ ゴシック" panose="020B0609070205080204" pitchFamily="49" charset="-128"/>
              <a:ea typeface="ＭＳ ゴシック" panose="020B0609070205080204" pitchFamily="49" charset="-128"/>
            </a:endParaRPr>
          </a:p>
          <a:p>
            <a:pPr marL="0" indent="0">
              <a:buNone/>
            </a:pPr>
            <a:r>
              <a:rPr lang="ja-JP" altLang="en-US" sz="3200" dirty="0">
                <a:latin typeface="ＭＳ ゴシック" panose="020B0609070205080204" pitchFamily="49" charset="-128"/>
                <a:ea typeface="ＭＳ ゴシック" panose="020B0609070205080204" pitchFamily="49" charset="-128"/>
              </a:rPr>
              <a:t>　　　　した</a:t>
            </a:r>
            <a:r>
              <a:rPr lang="en-US" altLang="ja-JP" sz="3200" dirty="0">
                <a:latin typeface="ＭＳ ゴシック" panose="020B0609070205080204" pitchFamily="49" charset="-128"/>
                <a:ea typeface="ＭＳ ゴシック" panose="020B0609070205080204" pitchFamily="49" charset="-128"/>
              </a:rPr>
              <a:t>86</a:t>
            </a:r>
            <a:r>
              <a:rPr lang="ja-JP" altLang="en-US" sz="3200" dirty="0">
                <a:latin typeface="ＭＳ ゴシック" panose="020B0609070205080204" pitchFamily="49" charset="-128"/>
                <a:ea typeface="ＭＳ ゴシック" panose="020B0609070205080204" pitchFamily="49" charset="-128"/>
              </a:rPr>
              <a:t>歳女性</a:t>
            </a:r>
          </a:p>
        </p:txBody>
      </p:sp>
      <p:pic>
        <p:nvPicPr>
          <p:cNvPr id="2" name="図 1">
            <a:extLst>
              <a:ext uri="{FF2B5EF4-FFF2-40B4-BE49-F238E27FC236}">
                <a16:creationId xmlns:a16="http://schemas.microsoft.com/office/drawing/2014/main" id="{F84F1B3A-242E-48F3-941B-F879A7DAA230}"/>
              </a:ext>
            </a:extLst>
          </p:cNvPr>
          <p:cNvPicPr>
            <a:picLocks noChangeAspect="1"/>
          </p:cNvPicPr>
          <p:nvPr/>
        </p:nvPicPr>
        <p:blipFill>
          <a:blip r:embed="rId3"/>
          <a:stretch>
            <a:fillRect/>
          </a:stretch>
        </p:blipFill>
        <p:spPr>
          <a:xfrm>
            <a:off x="9794226" y="6404475"/>
            <a:ext cx="2298391" cy="390178"/>
          </a:xfrm>
          <a:prstGeom prst="rect">
            <a:avLst/>
          </a:prstGeom>
        </p:spPr>
      </p:pic>
    </p:spTree>
    <p:extLst>
      <p:ext uri="{BB962C8B-B14F-4D97-AF65-F5344CB8AC3E}">
        <p14:creationId xmlns:p14="http://schemas.microsoft.com/office/powerpoint/2010/main" val="38352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717338D-DD48-4B78-89CF-E31555B29582}"/>
              </a:ext>
            </a:extLst>
          </p:cNvPr>
          <p:cNvSpPr>
            <a:spLocks noGrp="1"/>
          </p:cNvSpPr>
          <p:nvPr>
            <p:ph idx="1"/>
          </p:nvPr>
        </p:nvSpPr>
        <p:spPr>
          <a:xfrm>
            <a:off x="416804" y="179725"/>
            <a:ext cx="11049918" cy="5945655"/>
          </a:xfrm>
        </p:spPr>
        <p:txBody>
          <a:bodyPr>
            <a:normAutofit fontScale="25000" lnSpcReduction="20000"/>
          </a:bodyPr>
          <a:lstStyle/>
          <a:p>
            <a:pPr marL="0" indent="0">
              <a:buNone/>
            </a:pPr>
            <a:r>
              <a:rPr lang="ja-JP" altLang="en-US" sz="9600" u="sng" dirty="0">
                <a:latin typeface="ＭＳ ゴシック" panose="020B0609070205080204" pitchFamily="49" charset="-128"/>
                <a:ea typeface="ＭＳ ゴシック" panose="020B0609070205080204" pitchFamily="49" charset="-128"/>
              </a:rPr>
              <a:t>ケース</a:t>
            </a:r>
            <a:endParaRPr lang="en-US" altLang="ja-JP" sz="9600" u="sng"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a:t>
            </a:r>
            <a:r>
              <a:rPr lang="en-US" altLang="ja-JP" sz="9600" dirty="0">
                <a:latin typeface="ＭＳ ゴシック" panose="020B0609070205080204" pitchFamily="49" charset="-128"/>
                <a:ea typeface="ＭＳ ゴシック" panose="020B0609070205080204" pitchFamily="49" charset="-128"/>
              </a:rPr>
              <a:t>86</a:t>
            </a:r>
            <a:r>
              <a:rPr lang="ja-JP" altLang="en-US" sz="9600" dirty="0">
                <a:latin typeface="ＭＳ ゴシック" panose="020B0609070205080204" pitchFamily="49" charset="-128"/>
                <a:ea typeface="ＭＳ ゴシック" panose="020B0609070205080204" pitchFamily="49" charset="-128"/>
              </a:rPr>
              <a:t>歳で要介護度</a:t>
            </a:r>
            <a:r>
              <a:rPr lang="en-US" altLang="ja-JP" sz="9600" dirty="0">
                <a:latin typeface="ＭＳ ゴシック" panose="020B0609070205080204" pitchFamily="49" charset="-128"/>
                <a:ea typeface="ＭＳ ゴシック" panose="020B0609070205080204" pitchFamily="49" charset="-128"/>
              </a:rPr>
              <a:t>2</a:t>
            </a:r>
            <a:r>
              <a:rPr lang="ja-JP" altLang="en-US" sz="9600" dirty="0">
                <a:latin typeface="ＭＳ ゴシック" panose="020B0609070205080204" pitchFamily="49" charset="-128"/>
                <a:ea typeface="ＭＳ ゴシック" panose="020B0609070205080204" pitchFamily="49" charset="-128"/>
              </a:rPr>
              <a:t>のアルツハイマー型認知症のＴさんは、屋内ではほぼ自立で</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きますが、食事、排泄、歩行、入浴、更衣、炊事、洗濯には一部介助が必要</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でした。</a:t>
            </a:r>
          </a:p>
          <a:p>
            <a:pPr marL="0" indent="0">
              <a:buNone/>
            </a:pPr>
            <a:r>
              <a:rPr lang="ja-JP" altLang="en-US" sz="9600" dirty="0">
                <a:latin typeface="ＭＳ ゴシック" panose="020B0609070205080204" pitchFamily="49" charset="-128"/>
                <a:ea typeface="ＭＳ ゴシック" panose="020B0609070205080204" pitchFamily="49" charset="-128"/>
              </a:rPr>
              <a:t> </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入所後</a:t>
            </a:r>
            <a:r>
              <a:rPr lang="en-US" altLang="ja-JP" sz="9600" dirty="0">
                <a:latin typeface="ＭＳ ゴシック" panose="020B0609070205080204" pitchFamily="49" charset="-128"/>
                <a:ea typeface="ＭＳ ゴシック" panose="020B0609070205080204" pitchFamily="49" charset="-128"/>
              </a:rPr>
              <a:t>2</a:t>
            </a:r>
            <a:r>
              <a:rPr lang="ja-JP" altLang="en-US" sz="9600" dirty="0">
                <a:latin typeface="ＭＳ ゴシック" panose="020B0609070205080204" pitchFamily="49" charset="-128"/>
                <a:ea typeface="ＭＳ ゴシック" panose="020B0609070205080204" pitchFamily="49" charset="-128"/>
              </a:rPr>
              <a:t>日後にＴさんは、就寝中にベッドより転落し、唇、あご及び脇腹を打</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a:t>
            </a:r>
            <a:r>
              <a:rPr lang="ja-JP" altLang="en-US" sz="9600" dirty="0" err="1">
                <a:latin typeface="ＭＳ ゴシック" panose="020B0609070205080204" pitchFamily="49" charset="-128"/>
                <a:ea typeface="ＭＳ ゴシック" panose="020B0609070205080204" pitchFamily="49" charset="-128"/>
              </a:rPr>
              <a:t>撲しました</a:t>
            </a:r>
            <a:r>
              <a:rPr lang="ja-JP" altLang="en-US" sz="9600" dirty="0">
                <a:latin typeface="ＭＳ ゴシック" panose="020B0609070205080204" pitchFamily="49" charset="-128"/>
                <a:ea typeface="ＭＳ ゴシック" panose="020B0609070205080204" pitchFamily="49" charset="-128"/>
              </a:rPr>
              <a:t>。氷で冷やし、湿布で対処するも、あごには内出血の腫れ、唇に</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は出血がありました（</a:t>
            </a:r>
            <a:r>
              <a:rPr lang="en-US" altLang="ja-JP" sz="9600" dirty="0">
                <a:latin typeface="ＭＳ ゴシック" panose="020B0609070205080204" pitchFamily="49" charset="-128"/>
                <a:ea typeface="ＭＳ ゴシック" panose="020B0609070205080204" pitchFamily="49" charset="-128"/>
              </a:rPr>
              <a:t>1</a:t>
            </a:r>
            <a:r>
              <a:rPr lang="ja-JP" altLang="en-US" sz="9600" dirty="0">
                <a:latin typeface="ＭＳ ゴシック" panose="020B0609070205080204" pitchFamily="49" charset="-128"/>
                <a:ea typeface="ＭＳ ゴシック" panose="020B0609070205080204" pitchFamily="49" charset="-128"/>
              </a:rPr>
              <a:t>回目）。</a:t>
            </a:r>
          </a:p>
          <a:p>
            <a:pPr marL="0" indent="0">
              <a:buNone/>
            </a:pPr>
            <a:r>
              <a:rPr lang="ja-JP" altLang="en-US" sz="9600" dirty="0">
                <a:latin typeface="ＭＳ ゴシック" panose="020B0609070205080204" pitchFamily="49" charset="-128"/>
                <a:ea typeface="ＭＳ ゴシック" panose="020B0609070205080204" pitchFamily="49" charset="-128"/>
              </a:rPr>
              <a:t> </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その</a:t>
            </a:r>
            <a:r>
              <a:rPr lang="en-US" altLang="ja-JP" sz="9600" dirty="0">
                <a:latin typeface="ＭＳ ゴシック" panose="020B0609070205080204" pitchFamily="49" charset="-128"/>
                <a:ea typeface="ＭＳ ゴシック" panose="020B0609070205080204" pitchFamily="49" charset="-128"/>
              </a:rPr>
              <a:t>7</a:t>
            </a:r>
            <a:r>
              <a:rPr lang="ja-JP" altLang="en-US" sz="9600" dirty="0">
                <a:latin typeface="ＭＳ ゴシック" panose="020B0609070205080204" pitchFamily="49" charset="-128"/>
                <a:ea typeface="ＭＳ ゴシック" panose="020B0609070205080204" pitchFamily="49" charset="-128"/>
              </a:rPr>
              <a:t>日後の深夜、ドスンという音がしたため、職員がＴさんの居室へ行くと、</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床に倒れていました（</a:t>
            </a:r>
            <a:r>
              <a:rPr lang="en-US" altLang="ja-JP" sz="9600" dirty="0">
                <a:latin typeface="ＭＳ ゴシック" panose="020B0609070205080204" pitchFamily="49" charset="-128"/>
                <a:ea typeface="ＭＳ ゴシック" panose="020B0609070205080204" pitchFamily="49" charset="-128"/>
              </a:rPr>
              <a:t>2</a:t>
            </a:r>
            <a:r>
              <a:rPr lang="ja-JP" altLang="en-US" sz="9600" dirty="0">
                <a:latin typeface="ＭＳ ゴシック" panose="020B0609070205080204" pitchFamily="49" charset="-128"/>
                <a:ea typeface="ＭＳ ゴシック" panose="020B0609070205080204" pitchFamily="49" charset="-128"/>
              </a:rPr>
              <a:t>回目）。意識レベルは正常でしたが、「動けない」</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「気分が悪い」などの訴えがあり、その後要介護</a:t>
            </a:r>
            <a:r>
              <a:rPr lang="en-US" altLang="ja-JP" sz="9600" dirty="0">
                <a:latin typeface="ＭＳ ゴシック" panose="020B0609070205080204" pitchFamily="49" charset="-128"/>
                <a:ea typeface="ＭＳ ゴシック" panose="020B0609070205080204" pitchFamily="49" charset="-128"/>
              </a:rPr>
              <a:t>3</a:t>
            </a:r>
            <a:r>
              <a:rPr lang="ja-JP" altLang="en-US" sz="9600" dirty="0">
                <a:latin typeface="ＭＳ ゴシック" panose="020B0609070205080204" pitchFamily="49" charset="-128"/>
                <a:ea typeface="ＭＳ ゴシック" panose="020B0609070205080204" pitchFamily="49" charset="-128"/>
              </a:rPr>
              <a:t>になりました。</a:t>
            </a:r>
            <a:endParaRPr lang="en-US" altLang="ja-JP" sz="9600" dirty="0">
              <a:latin typeface="ＭＳ ゴシック" panose="020B0609070205080204" pitchFamily="49" charset="-128"/>
              <a:ea typeface="ＭＳ ゴシック" panose="020B0609070205080204" pitchFamily="49" charset="-128"/>
            </a:endParaRPr>
          </a:p>
          <a:p>
            <a:pPr marL="0" indent="0">
              <a:buNone/>
            </a:pP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その約</a:t>
            </a:r>
            <a:r>
              <a:rPr lang="en-US" altLang="ja-JP" sz="9600" dirty="0">
                <a:latin typeface="ＭＳ ゴシック" panose="020B0609070205080204" pitchFamily="49" charset="-128"/>
                <a:ea typeface="ＭＳ ゴシック" panose="020B0609070205080204" pitchFamily="49" charset="-128"/>
              </a:rPr>
              <a:t>2</a:t>
            </a:r>
            <a:r>
              <a:rPr lang="ja-JP" altLang="en-US" sz="9600" dirty="0">
                <a:latin typeface="ＭＳ ゴシック" panose="020B0609070205080204" pitchFamily="49" charset="-128"/>
                <a:ea typeface="ＭＳ ゴシック" panose="020B0609070205080204" pitchFamily="49" charset="-128"/>
              </a:rPr>
              <a:t>ヶ月後の深夜、ドンという音で職員がＴさんの居室に駆けつけたとこ</a:t>
            </a:r>
            <a:endParaRPr lang="en-US" altLang="ja-JP" sz="9600" dirty="0">
              <a:latin typeface="ＭＳ ゴシック" panose="020B0609070205080204" pitchFamily="49" charset="-128"/>
              <a:ea typeface="ＭＳ ゴシック" panose="020B0609070205080204" pitchFamily="49" charset="-128"/>
            </a:endParaRPr>
          </a:p>
          <a:p>
            <a:pPr marL="0" indent="0">
              <a:buNone/>
            </a:pPr>
            <a:r>
              <a:rPr lang="ja-JP" altLang="en-US" sz="9600" dirty="0">
                <a:latin typeface="ＭＳ ゴシック" panose="020B0609070205080204" pitchFamily="49" charset="-128"/>
                <a:ea typeface="ＭＳ ゴシック" panose="020B0609070205080204" pitchFamily="49" charset="-128"/>
              </a:rPr>
              <a:t>　ろ、Ｔさんは床に倒れており（</a:t>
            </a:r>
            <a:r>
              <a:rPr lang="en-US" altLang="ja-JP" sz="9600" dirty="0">
                <a:latin typeface="ＭＳ ゴシック" panose="020B0609070205080204" pitchFamily="49" charset="-128"/>
                <a:ea typeface="ＭＳ ゴシック" panose="020B0609070205080204" pitchFamily="49" charset="-128"/>
              </a:rPr>
              <a:t>3</a:t>
            </a:r>
            <a:r>
              <a:rPr lang="ja-JP" altLang="en-US" sz="9600" dirty="0">
                <a:latin typeface="ＭＳ ゴシック" panose="020B0609070205080204" pitchFamily="49" charset="-128"/>
                <a:ea typeface="ＭＳ ゴシック" panose="020B0609070205080204" pitchFamily="49" charset="-128"/>
              </a:rPr>
              <a:t>回目）、骨折をしていました</a:t>
            </a:r>
            <a:r>
              <a:rPr lang="ja-JP" altLang="en-US" sz="11200" dirty="0">
                <a:latin typeface="ＭＳ ゴシック" panose="020B0609070205080204" pitchFamily="49" charset="-128"/>
                <a:ea typeface="ＭＳ ゴシック" panose="020B0609070205080204" pitchFamily="49" charset="-128"/>
              </a:rPr>
              <a:t>。</a:t>
            </a:r>
          </a:p>
          <a:p>
            <a:pPr marL="0" indent="0">
              <a:buNone/>
            </a:pPr>
            <a:r>
              <a:rPr lang="ja-JP" altLang="en-US" sz="11200" dirty="0">
                <a:latin typeface="ＭＳ ゴシック" panose="020B0609070205080204" pitchFamily="49" charset="-128"/>
                <a:ea typeface="ＭＳ ゴシック" panose="020B0609070205080204" pitchFamily="49" charset="-128"/>
              </a:rPr>
              <a:t> </a:t>
            </a:r>
            <a:br>
              <a:rPr lang="ja-JP" altLang="en-US" sz="11200" dirty="0">
                <a:latin typeface="ＭＳ ゴシック" panose="020B0609070205080204" pitchFamily="49" charset="-128"/>
                <a:ea typeface="ＭＳ ゴシック" panose="020B0609070205080204" pitchFamily="49" charset="-128"/>
              </a:rPr>
            </a:br>
            <a:endParaRPr lang="ja-JP" altLang="en-US" sz="112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endParaRPr lang="en-US" altLang="ja-JP" sz="12000" dirty="0">
              <a:latin typeface="ＭＳ ゴシック" panose="020B0609070205080204" pitchFamily="49" charset="-128"/>
              <a:ea typeface="ＭＳ ゴシック" panose="020B0609070205080204" pitchFamily="49" charset="-128"/>
            </a:endParaRPr>
          </a:p>
          <a:p>
            <a:pPr marL="0" indent="0">
              <a:buNone/>
            </a:pPr>
            <a:r>
              <a:rPr lang="ja-JP" altLang="en-US" sz="12000" dirty="0">
                <a:latin typeface="ＭＳ ゴシック" panose="020B0609070205080204" pitchFamily="49" charset="-128"/>
                <a:ea typeface="ＭＳ ゴシック" panose="020B0609070205080204" pitchFamily="49" charset="-128"/>
              </a:rPr>
              <a:t>　</a:t>
            </a:r>
            <a:endParaRPr lang="en-US" altLang="ja-JP" sz="9200" dirty="0">
              <a:latin typeface="ＭＳ ゴシック" panose="020B0609070205080204" pitchFamily="49" charset="-128"/>
              <a:ea typeface="ＭＳ ゴシック" panose="020B0609070205080204" pitchFamily="49" charset="-128"/>
            </a:endParaRPr>
          </a:p>
          <a:p>
            <a:pPr marL="0" indent="0">
              <a:buNone/>
            </a:pPr>
            <a:endParaRPr lang="ja-JP" altLang="en-US"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ja-JP" altLang="en-US" sz="4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7968BB8D-2AA2-47FD-A89C-4D8C6A9DD128}"/>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360748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1D910F2-4EC9-48F9-8F0A-9182568BFC89}"/>
              </a:ext>
            </a:extLst>
          </p:cNvPr>
          <p:cNvSpPr>
            <a:spLocks noGrp="1"/>
          </p:cNvSpPr>
          <p:nvPr>
            <p:ph idx="1"/>
          </p:nvPr>
        </p:nvSpPr>
        <p:spPr>
          <a:xfrm>
            <a:off x="838200" y="870333"/>
            <a:ext cx="10515600" cy="5306630"/>
          </a:xfrm>
        </p:spPr>
        <p:txBody>
          <a:bodyPr>
            <a:normAutofit/>
          </a:bodyPr>
          <a:lstStyle/>
          <a:p>
            <a:pPr marL="0" indent="0">
              <a:buNone/>
            </a:pPr>
            <a:r>
              <a:rPr lang="ja-JP" altLang="en-US" u="sng" dirty="0">
                <a:latin typeface="ＭＳ ゴシック" panose="020B0609070205080204" pitchFamily="49" charset="-128"/>
                <a:ea typeface="ＭＳ ゴシック" panose="020B0609070205080204" pitchFamily="49" charset="-128"/>
              </a:rPr>
              <a:t>ワーク</a:t>
            </a:r>
            <a:endParaRPr lang="en-US" altLang="ja-JP" u="sng"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夜間発生した、「ドスン」と音を聞いて駆けつけたところ、床に</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転倒していたケースで、実際どのような経緯でそのような状態に</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至ったのかは分からないケースです。裁判では施設側のどのよう</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なところが問題とされたでしょうか？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lgn="ctr">
              <a:buNone/>
            </a:pPr>
            <a:r>
              <a:rPr lang="ja-JP" altLang="en-US" dirty="0">
                <a:latin typeface="ＭＳ ゴシック" panose="020B0609070205080204" pitchFamily="49" charset="-128"/>
                <a:ea typeface="ＭＳ ゴシック" panose="020B0609070205080204" pitchFamily="49" charset="-128"/>
              </a:rPr>
              <a:t>グループで話し合ってみましょう。</a:t>
            </a:r>
          </a:p>
          <a:p>
            <a:pPr marL="0" indent="0">
              <a:buNone/>
            </a:pPr>
            <a:endParaRPr lang="ja-JP" altLang="en-US"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　　　</a:t>
            </a:r>
            <a:endParaRPr kumimoji="1" lang="ja-JP" altLang="en-US" dirty="0"/>
          </a:p>
        </p:txBody>
      </p:sp>
      <p:pic>
        <p:nvPicPr>
          <p:cNvPr id="2" name="図 1">
            <a:extLst>
              <a:ext uri="{FF2B5EF4-FFF2-40B4-BE49-F238E27FC236}">
                <a16:creationId xmlns:a16="http://schemas.microsoft.com/office/drawing/2014/main" id="{5194E5E0-4FEF-4994-AF10-D52866523661}"/>
              </a:ext>
            </a:extLst>
          </p:cNvPr>
          <p:cNvPicPr>
            <a:picLocks noChangeAspect="1"/>
          </p:cNvPicPr>
          <p:nvPr/>
        </p:nvPicPr>
        <p:blipFill>
          <a:blip r:embed="rId2"/>
          <a:stretch>
            <a:fillRect/>
          </a:stretch>
        </p:blipFill>
        <p:spPr>
          <a:xfrm>
            <a:off x="9893609" y="6450237"/>
            <a:ext cx="2298391" cy="390178"/>
          </a:xfrm>
          <a:prstGeom prst="rect">
            <a:avLst/>
          </a:prstGeom>
        </p:spPr>
      </p:pic>
    </p:spTree>
    <p:extLst>
      <p:ext uri="{BB962C8B-B14F-4D97-AF65-F5344CB8AC3E}">
        <p14:creationId xmlns:p14="http://schemas.microsoft.com/office/powerpoint/2010/main" val="139173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4B562F07-ECD9-4627-AC2A-4BE2A3FE2F5E}"/>
              </a:ext>
            </a:extLst>
          </p:cNvPr>
          <p:cNvSpPr>
            <a:spLocks noGrp="1"/>
          </p:cNvSpPr>
          <p:nvPr>
            <p:ph type="subTitle" idx="1"/>
          </p:nvPr>
        </p:nvSpPr>
        <p:spPr>
          <a:xfrm>
            <a:off x="793215" y="451692"/>
            <a:ext cx="10223652" cy="5585552"/>
          </a:xfrm>
        </p:spPr>
        <p:txBody>
          <a:bodyPr>
            <a:noAutofit/>
          </a:bodyPr>
          <a:lstStyle/>
          <a:p>
            <a:pPr algn="l"/>
            <a:r>
              <a:rPr kumimoji="1" lang="ja-JP" altLang="en-US" sz="2600" u="sng" dirty="0">
                <a:latin typeface="ＭＳ ゴシック" panose="020B0609070205080204" pitchFamily="49" charset="-128"/>
                <a:ea typeface="ＭＳ ゴシック" panose="020B0609070205080204" pitchFamily="49" charset="-128"/>
              </a:rPr>
              <a:t>判決および判決理由</a:t>
            </a:r>
            <a:endParaRPr kumimoji="1" lang="en-US" altLang="ja-JP" sz="2600" u="sng" dirty="0">
              <a:latin typeface="ＭＳ ゴシック" panose="020B0609070205080204" pitchFamily="49" charset="-128"/>
              <a:ea typeface="ＭＳ ゴシック" panose="020B0609070205080204" pitchFamily="49" charset="-128"/>
            </a:endParaRPr>
          </a:p>
          <a:p>
            <a:pPr algn="l"/>
            <a:r>
              <a:rPr lang="ja-JP" altLang="en-US" sz="1000" dirty="0">
                <a:latin typeface="ＭＳ ゴシック" panose="020B0609070205080204" pitchFamily="49" charset="-128"/>
                <a:ea typeface="ＭＳ ゴシック" panose="020B0609070205080204" pitchFamily="49" charset="-128"/>
              </a:rPr>
              <a:t>　</a:t>
            </a:r>
            <a:endParaRPr lang="en-US" altLang="ja-JP" sz="10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請求額</a:t>
            </a:r>
            <a:r>
              <a:rPr lang="en-US" altLang="ja-JP" sz="2600" dirty="0">
                <a:latin typeface="ＭＳ ゴシック" panose="020B0609070205080204" pitchFamily="49" charset="-128"/>
                <a:ea typeface="ＭＳ ゴシック" panose="020B0609070205080204" pitchFamily="49" charset="-128"/>
              </a:rPr>
              <a:t>3447</a:t>
            </a:r>
            <a:r>
              <a:rPr lang="ja-JP" altLang="en-US" sz="2600" dirty="0">
                <a:latin typeface="ＭＳ ゴシック" panose="020B0609070205080204" pitchFamily="49" charset="-128"/>
                <a:ea typeface="ＭＳ ゴシック" panose="020B0609070205080204" pitchFamily="49" charset="-128"/>
              </a:rPr>
              <a:t>万円のうち遺族側に</a:t>
            </a:r>
            <a:r>
              <a:rPr lang="en-US" altLang="ja-JP" sz="2600" dirty="0">
                <a:latin typeface="ＭＳ ゴシック" panose="020B0609070205080204" pitchFamily="49" charset="-128"/>
                <a:ea typeface="ＭＳ ゴシック" panose="020B0609070205080204" pitchFamily="49" charset="-128"/>
              </a:rPr>
              <a:t>602</a:t>
            </a:r>
            <a:r>
              <a:rPr lang="ja-JP" altLang="en-US" sz="2600" dirty="0">
                <a:latin typeface="ＭＳ ゴシック" panose="020B0609070205080204" pitchFamily="49" charset="-128"/>
                <a:ea typeface="ＭＳ ゴシック" panose="020B0609070205080204" pitchFamily="49" charset="-128"/>
              </a:rPr>
              <a:t>万円が認容されました。</a:t>
            </a:r>
            <a:endParaRPr lang="en-US" altLang="ja-JP" sz="2600" dirty="0">
              <a:latin typeface="ＭＳ ゴシック" panose="020B0609070205080204" pitchFamily="49" charset="-128"/>
              <a:ea typeface="ＭＳ ゴシック" panose="020B0609070205080204" pitchFamily="49" charset="-128"/>
            </a:endParaRPr>
          </a:p>
          <a:p>
            <a:pPr algn="l"/>
            <a:endParaRPr lang="en-US" altLang="ja-JP" sz="10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本件では、①入居からわずか</a:t>
            </a:r>
            <a:r>
              <a:rPr lang="en-US" altLang="ja-JP" sz="2600" dirty="0">
                <a:latin typeface="ＭＳ ゴシック" panose="020B0609070205080204" pitchFamily="49" charset="-128"/>
                <a:ea typeface="ＭＳ ゴシック" panose="020B0609070205080204" pitchFamily="49" charset="-128"/>
              </a:rPr>
              <a:t>2</a:t>
            </a:r>
            <a:r>
              <a:rPr lang="ja-JP" altLang="en-US" sz="2600" dirty="0">
                <a:latin typeface="ＭＳ ゴシック" panose="020B0609070205080204" pitchFamily="49" charset="-128"/>
                <a:ea typeface="ＭＳ ゴシック" panose="020B0609070205080204" pitchFamily="49" charset="-128"/>
              </a:rPr>
              <a:t>日後に、Ａはベッドより転落して傷</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害を負っていること、②それを契機として、転落事故再発防止の</a:t>
            </a:r>
            <a:r>
              <a:rPr lang="ja-JP" altLang="en-US" sz="2600" dirty="0" err="1">
                <a:latin typeface="ＭＳ ゴシック" panose="020B0609070205080204" pitchFamily="49" charset="-128"/>
                <a:ea typeface="ＭＳ ゴシック" panose="020B0609070205080204" pitchFamily="49" charset="-128"/>
              </a:rPr>
              <a:t>た</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err="1">
                <a:latin typeface="ＭＳ ゴシック" panose="020B0609070205080204" pitchFamily="49" charset="-128"/>
                <a:ea typeface="ＭＳ ゴシック" panose="020B0609070205080204" pitchFamily="49" charset="-128"/>
              </a:rPr>
              <a:t>めの</a:t>
            </a:r>
            <a:r>
              <a:rPr lang="ja-JP" altLang="en-US" sz="2600" dirty="0">
                <a:latin typeface="ＭＳ ゴシック" panose="020B0609070205080204" pitchFamily="49" charset="-128"/>
                <a:ea typeface="ＭＳ ゴシック" panose="020B0609070205080204" pitchFamily="49" charset="-128"/>
              </a:rPr>
              <a:t>具体的な有効策が施された形跡はうかがえないこと、③その７</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日後には、再度ベッドから転落していること、④</a:t>
            </a:r>
            <a:r>
              <a:rPr lang="en-US" altLang="ja-JP" sz="2600" dirty="0">
                <a:latin typeface="ＭＳ ゴシック" panose="020B0609070205080204" pitchFamily="49" charset="-128"/>
                <a:ea typeface="ＭＳ ゴシック" panose="020B0609070205080204" pitchFamily="49" charset="-128"/>
              </a:rPr>
              <a:t>2</a:t>
            </a:r>
            <a:r>
              <a:rPr lang="ja-JP" altLang="en-US" sz="2600" dirty="0">
                <a:latin typeface="ＭＳ ゴシック" panose="020B0609070205080204" pitchFamily="49" charset="-128"/>
                <a:ea typeface="ＭＳ ゴシック" panose="020B0609070205080204" pitchFamily="49" charset="-128"/>
              </a:rPr>
              <a:t>回目の転落事故</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が生じても、事故転落再発防止のための抜本的な有効策は講じられ</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ていないこと、これらの事実によれば、被告が介護事業者として、</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u="sng" dirty="0">
                <a:latin typeface="ＭＳ ゴシック" panose="020B0609070205080204" pitchFamily="49" charset="-128"/>
                <a:ea typeface="ＭＳ ゴシック" panose="020B0609070205080204" pitchFamily="49" charset="-128"/>
              </a:rPr>
              <a:t>本件契約上負っている安全配慮義務</a:t>
            </a:r>
            <a:r>
              <a:rPr lang="ja-JP" altLang="en-US" sz="2600" dirty="0">
                <a:latin typeface="ＭＳ ゴシック" panose="020B0609070205080204" pitchFamily="49" charset="-128"/>
                <a:ea typeface="ＭＳ ゴシック" panose="020B0609070205080204" pitchFamily="49" charset="-128"/>
              </a:rPr>
              <a:t>を履行していなかったものと評</a:t>
            </a:r>
            <a:endParaRPr lang="en-US" altLang="ja-JP" sz="2600" dirty="0">
              <a:latin typeface="ＭＳ ゴシック" panose="020B0609070205080204" pitchFamily="49" charset="-128"/>
              <a:ea typeface="ＭＳ ゴシック" panose="020B0609070205080204" pitchFamily="49" charset="-128"/>
            </a:endParaRPr>
          </a:p>
          <a:p>
            <a:pPr algn="l"/>
            <a:r>
              <a:rPr lang="ja-JP" altLang="en-US" sz="2600" dirty="0">
                <a:latin typeface="ＭＳ ゴシック" panose="020B0609070205080204" pitchFamily="49" charset="-128"/>
                <a:ea typeface="ＭＳ ゴシック" panose="020B0609070205080204" pitchFamily="49" charset="-128"/>
              </a:rPr>
              <a:t>せざるを得ず、被告には債務不履行責任が生ずるというべきである。</a:t>
            </a:r>
            <a:endParaRPr kumimoji="1" lang="ja-JP" altLang="en-US" sz="2600" u="sng"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C56E4248-CD3B-413C-ABAF-34F14B48B6AF}"/>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871553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1E5E1E7-DADE-42AB-897E-9DB866B099A4}"/>
              </a:ext>
            </a:extLst>
          </p:cNvPr>
          <p:cNvSpPr>
            <a:spLocks noGrp="1"/>
          </p:cNvSpPr>
          <p:nvPr>
            <p:ph idx="1"/>
          </p:nvPr>
        </p:nvSpPr>
        <p:spPr>
          <a:xfrm>
            <a:off x="642937" y="430079"/>
            <a:ext cx="10906125" cy="6427921"/>
          </a:xfrm>
        </p:spPr>
        <p:txBody>
          <a:bodyPr>
            <a:normAutofit/>
          </a:bodyPr>
          <a:lstStyle/>
          <a:p>
            <a:pPr marL="0" indent="0">
              <a:buNone/>
            </a:pPr>
            <a:r>
              <a:rPr lang="ja-JP" altLang="en-US" sz="3200" dirty="0"/>
              <a:t>　</a:t>
            </a:r>
            <a:r>
              <a:rPr lang="ja-JP" altLang="en-US" sz="3000" dirty="0">
                <a:latin typeface="ＭＳ ゴシック" panose="020B0609070205080204" pitchFamily="49" charset="-128"/>
                <a:ea typeface="ＭＳ ゴシック" panose="020B0609070205080204" pitchFamily="49" charset="-128"/>
              </a:rPr>
              <a:t>　</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受傷に至った経緯は不明とはいえ、同様のケースが続けて発</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生しているにもかかわらず対策を講じていない、それは契約</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上の</a:t>
            </a:r>
            <a:r>
              <a:rPr lang="ja-JP" altLang="en-US" sz="3000" u="sng" dirty="0">
                <a:latin typeface="ＭＳ ゴシック" panose="020B0609070205080204" pitchFamily="49" charset="-128"/>
                <a:ea typeface="ＭＳ ゴシック" panose="020B0609070205080204" pitchFamily="49" charset="-128"/>
              </a:rPr>
              <a:t>安全配慮義務</a:t>
            </a:r>
            <a:r>
              <a:rPr lang="ja-JP" altLang="en-US" sz="3000" dirty="0">
                <a:latin typeface="ＭＳ ゴシック" panose="020B0609070205080204" pitchFamily="49" charset="-128"/>
                <a:ea typeface="ＭＳ ゴシック" panose="020B0609070205080204" pitchFamily="49" charset="-128"/>
              </a:rPr>
              <a:t>を怠ったとみなされました。</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さて、このケースでは、施設側が再度にわたるＴさんの受傷</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を家族に報告をしてなかった事実もあり、当然そのことも問</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題とされました。そこで怠ったのは契約上果たすべきどの</a:t>
            </a:r>
            <a:r>
              <a:rPr lang="ja-JP" altLang="en-US" sz="3000" dirty="0" err="1">
                <a:latin typeface="ＭＳ ゴシック" panose="020B0609070205080204" pitchFamily="49" charset="-128"/>
                <a:ea typeface="ＭＳ ゴシック" panose="020B0609070205080204" pitchFamily="49" charset="-128"/>
              </a:rPr>
              <a:t>よ</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　</a:t>
            </a:r>
            <a:r>
              <a:rPr lang="ja-JP" altLang="en-US" sz="3000" dirty="0" err="1">
                <a:latin typeface="ＭＳ ゴシック" panose="020B0609070205080204" pitchFamily="49" charset="-128"/>
                <a:ea typeface="ＭＳ ゴシック" panose="020B0609070205080204" pitchFamily="49" charset="-128"/>
              </a:rPr>
              <a:t>うな</a:t>
            </a:r>
            <a:r>
              <a:rPr lang="ja-JP" altLang="en-US" sz="3000" dirty="0">
                <a:latin typeface="ＭＳ ゴシック" panose="020B0609070205080204" pitchFamily="49" charset="-128"/>
                <a:ea typeface="ＭＳ ゴシック" panose="020B0609070205080204" pitchFamily="49" charset="-128"/>
              </a:rPr>
              <a:t>義務でしょうか？</a:t>
            </a:r>
            <a:endParaRPr lang="ja-JP" altLang="ja-JP" sz="3000"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E9B74309-2F6E-4A62-B218-FA9F79AC7AFB}"/>
              </a:ext>
            </a:extLst>
          </p:cNvPr>
          <p:cNvPicPr>
            <a:picLocks noChangeAspect="1"/>
          </p:cNvPicPr>
          <p:nvPr/>
        </p:nvPicPr>
        <p:blipFill>
          <a:blip r:embed="rId3"/>
          <a:stretch>
            <a:fillRect/>
          </a:stretch>
        </p:blipFill>
        <p:spPr>
          <a:xfrm>
            <a:off x="9893609" y="6427921"/>
            <a:ext cx="2298391" cy="390178"/>
          </a:xfrm>
          <a:prstGeom prst="rect">
            <a:avLst/>
          </a:prstGeom>
        </p:spPr>
      </p:pic>
    </p:spTree>
    <p:extLst>
      <p:ext uri="{BB962C8B-B14F-4D97-AF65-F5344CB8AC3E}">
        <p14:creationId xmlns:p14="http://schemas.microsoft.com/office/powerpoint/2010/main" val="410696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E252662-C4BF-4160-A99C-E61D4BCABE12}"/>
              </a:ext>
            </a:extLst>
          </p:cNvPr>
          <p:cNvSpPr>
            <a:spLocks noGrp="1"/>
          </p:cNvSpPr>
          <p:nvPr>
            <p:ph idx="1"/>
          </p:nvPr>
        </p:nvSpPr>
        <p:spPr>
          <a:xfrm>
            <a:off x="739048" y="572877"/>
            <a:ext cx="10515600" cy="5185445"/>
          </a:xfrm>
        </p:spPr>
        <p:txBody>
          <a:bodyPr/>
          <a:lstStyle/>
          <a:p>
            <a:pPr marL="0" indent="0">
              <a:buNone/>
            </a:pPr>
            <a:endParaRPr kumimoji="1" lang="en-US" altLang="ja-JP" dirty="0"/>
          </a:p>
          <a:p>
            <a:pPr marL="0" indent="0">
              <a:buNone/>
            </a:pPr>
            <a:r>
              <a:rPr lang="ja-JP" altLang="en-US" dirty="0"/>
              <a:t>　</a:t>
            </a:r>
            <a:r>
              <a:rPr lang="ja-JP" altLang="en-US" dirty="0">
                <a:latin typeface="ＭＳ ゴシック" panose="020B0609070205080204" pitchFamily="49" charset="-128"/>
                <a:ea typeface="ＭＳ ゴシック" panose="020B0609070205080204" pitchFamily="49" charset="-128"/>
              </a:rPr>
              <a:t>家族への報告をしなかった行為は、</a:t>
            </a:r>
            <a:r>
              <a:rPr lang="ja-JP" altLang="en-US" u="sng" dirty="0">
                <a:latin typeface="ＭＳ ゴシック" panose="020B0609070205080204" pitchFamily="49" charset="-128"/>
                <a:ea typeface="ＭＳ ゴシック" panose="020B0609070205080204" pitchFamily="49" charset="-128"/>
              </a:rPr>
              <a:t>情報提供義務</a:t>
            </a:r>
            <a:r>
              <a:rPr lang="ja-JP" altLang="en-US" dirty="0">
                <a:latin typeface="ＭＳ ゴシック" panose="020B0609070205080204" pitchFamily="49" charset="-128"/>
                <a:ea typeface="ＭＳ ゴシック" panose="020B0609070205080204" pitchFamily="49" charset="-128"/>
              </a:rPr>
              <a:t>を怠ったとみ</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なされました。つまりこのケースでは、契約上果たすべき２つ</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の義務、</a:t>
            </a:r>
            <a:r>
              <a:rPr lang="ja-JP" altLang="en-US" u="sng" dirty="0">
                <a:latin typeface="ＭＳ ゴシック" panose="020B0609070205080204" pitchFamily="49" charset="-128"/>
                <a:ea typeface="ＭＳ ゴシック" panose="020B0609070205080204" pitchFamily="49" charset="-128"/>
              </a:rPr>
              <a:t>安全配慮義務</a:t>
            </a:r>
            <a:r>
              <a:rPr lang="ja-JP" altLang="en-US" dirty="0">
                <a:latin typeface="ＭＳ ゴシック" panose="020B0609070205080204" pitchFamily="49" charset="-128"/>
                <a:ea typeface="ＭＳ ゴシック" panose="020B0609070205080204" pitchFamily="49" charset="-128"/>
              </a:rPr>
              <a:t>と</a:t>
            </a:r>
            <a:r>
              <a:rPr lang="ja-JP" altLang="en-US" u="sng" dirty="0">
                <a:latin typeface="ＭＳ ゴシック" panose="020B0609070205080204" pitchFamily="49" charset="-128"/>
                <a:ea typeface="ＭＳ ゴシック" panose="020B0609070205080204" pitchFamily="49" charset="-128"/>
              </a:rPr>
              <a:t>情報提供義務</a:t>
            </a:r>
            <a:r>
              <a:rPr lang="ja-JP" altLang="en-US" dirty="0">
                <a:latin typeface="ＭＳ ゴシック" panose="020B0609070205080204" pitchFamily="49" charset="-128"/>
                <a:ea typeface="ＭＳ ゴシック" panose="020B0609070205080204" pitchFamily="49" charset="-128"/>
              </a:rPr>
              <a:t>の不履行を指摘されたの</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です。</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みなさんの介護業務は、利用者との契約に基づいて行われて</a:t>
            </a:r>
            <a:r>
              <a:rPr lang="ja-JP" altLang="en-US" dirty="0" err="1">
                <a:latin typeface="ＭＳ ゴシック" panose="020B0609070205080204" pitchFamily="49" charset="-128"/>
                <a:ea typeface="ＭＳ ゴシック" panose="020B0609070205080204" pitchFamily="49" charset="-128"/>
              </a:rPr>
              <a:t>い</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ます。どのような契約なのか？どのような義務があるのか？契</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約を見直して、話し合ってみましょう。</a:t>
            </a:r>
            <a:endParaRPr kumimoji="1" lang="ja-JP" altLang="en-US" dirty="0"/>
          </a:p>
        </p:txBody>
      </p:sp>
      <p:pic>
        <p:nvPicPr>
          <p:cNvPr id="2" name="図 1">
            <a:extLst>
              <a:ext uri="{FF2B5EF4-FFF2-40B4-BE49-F238E27FC236}">
                <a16:creationId xmlns:a16="http://schemas.microsoft.com/office/drawing/2014/main" id="{CB4602E6-5831-43EC-A735-1B86C6061719}"/>
              </a:ext>
            </a:extLst>
          </p:cNvPr>
          <p:cNvPicPr>
            <a:picLocks noChangeAspect="1"/>
          </p:cNvPicPr>
          <p:nvPr/>
        </p:nvPicPr>
        <p:blipFill>
          <a:blip r:embed="rId2"/>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6702493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62F667-9D54-43EB-BCED-7EF603A9AD59}"/>
              </a:ext>
            </a:extLst>
          </p:cNvPr>
          <p:cNvSpPr>
            <a:spLocks noGrp="1"/>
          </p:cNvSpPr>
          <p:nvPr>
            <p:ph idx="1"/>
          </p:nvPr>
        </p:nvSpPr>
        <p:spPr>
          <a:xfrm>
            <a:off x="838200" y="965200"/>
            <a:ext cx="10515600" cy="5211763"/>
          </a:xfrm>
        </p:spPr>
        <p:txBody>
          <a:bodyPr>
            <a:normAutofit/>
          </a:bodyPr>
          <a:lstStyle/>
          <a:p>
            <a:pPr marL="0" indent="0">
              <a:buNone/>
            </a:pPr>
            <a:endParaRPr lang="en-US" altLang="ja-JP" sz="2000" dirty="0"/>
          </a:p>
          <a:p>
            <a:pPr marL="0" indent="0">
              <a:buNone/>
            </a:pPr>
            <a:endParaRPr lang="en-US" altLang="ja-JP" sz="2000" dirty="0"/>
          </a:p>
          <a:p>
            <a:pPr marL="0" indent="0">
              <a:buNone/>
            </a:pPr>
            <a:r>
              <a:rPr lang="ja-JP" altLang="en-US" sz="2000" dirty="0">
                <a:latin typeface="ＭＳ ゴシック" panose="020B0609070205080204" pitchFamily="49" charset="-128"/>
                <a:ea typeface="ＭＳ ゴシック" panose="020B0609070205080204" pitchFamily="49" charset="-128"/>
              </a:rPr>
              <a:t>参考文献</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en-US" altLang="ja-JP" sz="2000" dirty="0">
                <a:latin typeface="ＭＳ ゴシック" panose="020B0609070205080204" pitchFamily="49" charset="-128"/>
                <a:ea typeface="ＭＳ ゴシック" panose="020B0609070205080204" pitchFamily="49" charset="-128"/>
              </a:rPr>
              <a:t>1</a:t>
            </a:r>
            <a:r>
              <a:rPr lang="ja-JP" altLang="en-US" sz="2000" dirty="0">
                <a:latin typeface="ＭＳ ゴシック" panose="020B0609070205080204" pitchFamily="49" charset="-128"/>
                <a:ea typeface="ＭＳ ゴシック" panose="020B0609070205080204" pitchFamily="49" charset="-128"/>
              </a:rPr>
              <a:t>）大阪地方裁判所判決／平成</a:t>
            </a:r>
            <a:r>
              <a:rPr lang="en-US" altLang="ja-JP" sz="2000" dirty="0">
                <a:latin typeface="ＭＳ ゴシック" panose="020B0609070205080204" pitchFamily="49" charset="-128"/>
                <a:ea typeface="ＭＳ ゴシック" panose="020B0609070205080204" pitchFamily="49" charset="-128"/>
              </a:rPr>
              <a:t>17</a:t>
            </a:r>
            <a:r>
              <a:rPr lang="ja-JP" altLang="en-US" sz="2000" dirty="0">
                <a:latin typeface="ＭＳ ゴシック" panose="020B0609070205080204" pitchFamily="49" charset="-128"/>
                <a:ea typeface="ＭＳ ゴシック" panose="020B0609070205080204" pitchFamily="49" charset="-128"/>
              </a:rPr>
              <a:t>年（ワ）第</a:t>
            </a:r>
            <a:r>
              <a:rPr lang="en-US" altLang="ja-JP" sz="2000" dirty="0">
                <a:latin typeface="ＭＳ ゴシック" panose="020B0609070205080204" pitchFamily="49" charset="-128"/>
                <a:ea typeface="ＭＳ ゴシック" panose="020B0609070205080204" pitchFamily="49" charset="-128"/>
              </a:rPr>
              <a:t>5265</a:t>
            </a:r>
            <a:r>
              <a:rPr lang="ja-JP" altLang="en-US" sz="2000" dirty="0">
                <a:latin typeface="ＭＳ ゴシック" panose="020B0609070205080204" pitchFamily="49" charset="-128"/>
                <a:ea typeface="ＭＳ ゴシック" panose="020B0609070205080204" pitchFamily="49" charset="-128"/>
              </a:rPr>
              <a:t>号　平成</a:t>
            </a:r>
            <a:r>
              <a:rPr lang="en-US" altLang="ja-JP" sz="2000" dirty="0">
                <a:latin typeface="ＭＳ ゴシック" panose="020B0609070205080204" pitchFamily="49" charset="-128"/>
                <a:ea typeface="ＭＳ ゴシック" panose="020B0609070205080204" pitchFamily="49" charset="-128"/>
              </a:rPr>
              <a:t>19</a:t>
            </a:r>
            <a:r>
              <a:rPr lang="ja-JP" altLang="en-US" sz="2000" dirty="0">
                <a:latin typeface="ＭＳ ゴシック" panose="020B0609070205080204" pitchFamily="49" charset="-128"/>
                <a:ea typeface="ＭＳ ゴシック" panose="020B0609070205080204" pitchFamily="49" charset="-128"/>
              </a:rPr>
              <a:t>年</a:t>
            </a:r>
            <a:r>
              <a:rPr lang="en-US" altLang="ja-JP" sz="2000" dirty="0">
                <a:latin typeface="ＭＳ ゴシック" panose="020B0609070205080204" pitchFamily="49" charset="-128"/>
                <a:ea typeface="ＭＳ ゴシック" panose="020B0609070205080204" pitchFamily="49" charset="-128"/>
              </a:rPr>
              <a:t>11</a:t>
            </a:r>
            <a:r>
              <a:rPr lang="ja-JP" altLang="en-US" sz="2000" dirty="0">
                <a:latin typeface="ＭＳ ゴシック" panose="020B0609070205080204" pitchFamily="49" charset="-128"/>
                <a:ea typeface="ＭＳ ゴシック" panose="020B0609070205080204" pitchFamily="49" charset="-128"/>
              </a:rPr>
              <a:t>月</a:t>
            </a:r>
            <a:r>
              <a:rPr lang="en-US" altLang="ja-JP" sz="2000" dirty="0">
                <a:latin typeface="ＭＳ ゴシック" panose="020B0609070205080204" pitchFamily="49" charset="-128"/>
                <a:ea typeface="ＭＳ ゴシック" panose="020B0609070205080204" pitchFamily="49" charset="-128"/>
              </a:rPr>
              <a:t>7</a:t>
            </a:r>
            <a:r>
              <a:rPr lang="ja-JP" altLang="en-US" sz="2000" dirty="0">
                <a:latin typeface="ＭＳ ゴシック" panose="020B0609070205080204" pitchFamily="49" charset="-128"/>
                <a:ea typeface="ＭＳ ゴシック" panose="020B0609070205080204" pitchFamily="49" charset="-128"/>
              </a:rPr>
              <a:t>日</a:t>
            </a:r>
          </a:p>
          <a:p>
            <a:pPr marL="0" indent="0">
              <a:buNone/>
            </a:pPr>
            <a:r>
              <a:rPr lang="ja-JP" altLang="en-US" sz="2000" dirty="0">
                <a:latin typeface="ＭＳ ゴシック" panose="020B0609070205080204" pitchFamily="49" charset="-128"/>
                <a:ea typeface="ＭＳ ゴシック" panose="020B0609070205080204" pitchFamily="49" charset="-128"/>
              </a:rPr>
              <a:t>最高裁ホームページ（</a:t>
            </a:r>
            <a:r>
              <a:rPr lang="en-US" altLang="ja-JP" sz="2000" dirty="0">
                <a:latin typeface="ＭＳ ゴシック" panose="020B0609070205080204" pitchFamily="49" charset="-128"/>
                <a:ea typeface="ＭＳ ゴシック" panose="020B0609070205080204" pitchFamily="49" charset="-128"/>
              </a:rPr>
              <a:t>http://courtdomino2.courts.go.jp</a:t>
            </a:r>
            <a:r>
              <a:rPr lang="ja-JP" altLang="en-US" sz="2000" dirty="0">
                <a:latin typeface="ＭＳ ゴシック" panose="020B0609070205080204" pitchFamily="49" charset="-128"/>
                <a:ea typeface="ＭＳ ゴシック" panose="020B0609070205080204" pitchFamily="49" charset="-128"/>
              </a:rPr>
              <a:t>）</a:t>
            </a: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教材作成</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東北福祉大学　総合福祉学部</a:t>
            </a:r>
            <a:endParaRPr lang="en-US" altLang="ja-JP" sz="2000" dirty="0">
              <a:latin typeface="ＭＳ ゴシック" panose="020B0609070205080204" pitchFamily="49" charset="-128"/>
              <a:ea typeface="ＭＳ ゴシック" panose="020B0609070205080204" pitchFamily="49" charset="-128"/>
            </a:endParaRPr>
          </a:p>
          <a:p>
            <a:pPr marL="0" indent="0">
              <a:buNone/>
            </a:pPr>
            <a:r>
              <a:rPr lang="ja-JP" altLang="en-US" sz="2000" dirty="0">
                <a:latin typeface="ＭＳ ゴシック" panose="020B0609070205080204" pitchFamily="49" charset="-128"/>
                <a:ea typeface="ＭＳ ゴシック" panose="020B0609070205080204" pitchFamily="49" charset="-128"/>
              </a:rPr>
              <a:t>准教授　菅原好秀</a:t>
            </a:r>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2" name="図 1">
            <a:extLst>
              <a:ext uri="{FF2B5EF4-FFF2-40B4-BE49-F238E27FC236}">
                <a16:creationId xmlns:a16="http://schemas.microsoft.com/office/drawing/2014/main" id="{05CE437D-63CB-4BEF-ABFC-FC7A2B8339E1}"/>
              </a:ext>
            </a:extLst>
          </p:cNvPr>
          <p:cNvPicPr>
            <a:picLocks noChangeAspect="1"/>
          </p:cNvPicPr>
          <p:nvPr/>
        </p:nvPicPr>
        <p:blipFill>
          <a:blip r:embed="rId3"/>
          <a:stretch>
            <a:fillRect/>
          </a:stretch>
        </p:blipFill>
        <p:spPr>
          <a:xfrm>
            <a:off x="9893609" y="6467822"/>
            <a:ext cx="2298391" cy="390178"/>
          </a:xfrm>
          <a:prstGeom prst="rect">
            <a:avLst/>
          </a:prstGeom>
        </p:spPr>
      </p:pic>
    </p:spTree>
    <p:extLst>
      <p:ext uri="{BB962C8B-B14F-4D97-AF65-F5344CB8AC3E}">
        <p14:creationId xmlns:p14="http://schemas.microsoft.com/office/powerpoint/2010/main" val="926583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33B915A-126F-4102-BADB-46C65F048279}"/>
              </a:ext>
            </a:extLst>
          </p:cNvPr>
          <p:cNvSpPr>
            <a:spLocks noGrp="1"/>
          </p:cNvSpPr>
          <p:nvPr>
            <p:ph idx="1"/>
          </p:nvPr>
        </p:nvSpPr>
        <p:spPr/>
        <p:txBody>
          <a:bodyPr/>
          <a:lstStyle/>
          <a:p>
            <a:pPr marL="0" indent="0">
              <a:buNone/>
            </a:pPr>
            <a:endParaRPr kumimoji="1" lang="en-US" altLang="ja-JP" dirty="0"/>
          </a:p>
          <a:p>
            <a:pPr marL="0" indent="0">
              <a:buNone/>
            </a:pPr>
            <a:endParaRPr lang="en-US" altLang="ja-JP" dirty="0"/>
          </a:p>
          <a:p>
            <a:pPr marL="0" indent="0" algn="ctr">
              <a:buNone/>
            </a:pPr>
            <a:r>
              <a:rPr kumimoji="1" lang="ja-JP" altLang="en-US" sz="4000" dirty="0">
                <a:latin typeface="ＭＳ ゴシック" panose="020B0609070205080204" pitchFamily="49" charset="-128"/>
                <a:ea typeface="ＭＳ ゴシック" panose="020B0609070205080204" pitchFamily="49" charset="-128"/>
              </a:rPr>
              <a:t>お疲れ様でした。</a:t>
            </a:r>
          </a:p>
        </p:txBody>
      </p:sp>
      <p:pic>
        <p:nvPicPr>
          <p:cNvPr id="2" name="図 1">
            <a:extLst>
              <a:ext uri="{FF2B5EF4-FFF2-40B4-BE49-F238E27FC236}">
                <a16:creationId xmlns:a16="http://schemas.microsoft.com/office/drawing/2014/main" id="{F0703069-0203-4F19-92D7-4430A115A8F3}"/>
              </a:ext>
            </a:extLst>
          </p:cNvPr>
          <p:cNvPicPr>
            <a:picLocks noChangeAspect="1"/>
          </p:cNvPicPr>
          <p:nvPr/>
        </p:nvPicPr>
        <p:blipFill>
          <a:blip r:embed="rId3"/>
          <a:stretch>
            <a:fillRect/>
          </a:stretch>
        </p:blipFill>
        <p:spPr>
          <a:xfrm>
            <a:off x="9753266" y="6467822"/>
            <a:ext cx="2298391" cy="390178"/>
          </a:xfrm>
          <a:prstGeom prst="rect">
            <a:avLst/>
          </a:prstGeom>
        </p:spPr>
      </p:pic>
    </p:spTree>
    <p:extLst>
      <p:ext uri="{BB962C8B-B14F-4D97-AF65-F5344CB8AC3E}">
        <p14:creationId xmlns:p14="http://schemas.microsoft.com/office/powerpoint/2010/main" val="27031414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4975</TotalTime>
  <Words>112</Words>
  <Application>Microsoft Office PowerPoint</Application>
  <PresentationFormat>ワイド画面</PresentationFormat>
  <Paragraphs>86</Paragraphs>
  <Slides>8</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ＭＳ Ｐゴシック</vt:lpstr>
      <vt:lpstr>ＭＳ ゴシック</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介護老人保健施設(定員100名)において、介護サービスの内容として明記されていたポータブルトイレの清掃義務を施設側が怠ったため、当時95歳の要介護度Ⅱの女性が自らこれを清掃しようとして、利用者の立ち入りを予定していないトイレ併設の洗い場に赴いた際に、洗い場入り口の仕切りにつまずいて転倒し、要介護度３になった（平成15年）</dc:title>
  <dc:creator>吉田 敦</dc:creator>
  <cp:lastModifiedBy>吉田 敦</cp:lastModifiedBy>
  <cp:revision>53</cp:revision>
  <cp:lastPrinted>2019-07-04T04:11:07Z</cp:lastPrinted>
  <dcterms:created xsi:type="dcterms:W3CDTF">2018-10-03T01:38:40Z</dcterms:created>
  <dcterms:modified xsi:type="dcterms:W3CDTF">2019-07-04T04:14:45Z</dcterms:modified>
</cp:coreProperties>
</file>