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5" r:id="rId3"/>
    <p:sldId id="274" r:id="rId4"/>
    <p:sldId id="276" r:id="rId5"/>
    <p:sldId id="273" r:id="rId6"/>
    <p:sldId id="272" r:id="rId7"/>
    <p:sldId id="263" r:id="rId8"/>
    <p:sldId id="262" r:id="rId9"/>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4" d="100"/>
          <a:sy n="74" d="100"/>
        </p:scale>
        <p:origin x="71" y="17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B66CDFCE-E271-4CE4-A17B-E71FAF068257}" type="datetimeFigureOut">
              <a:rPr kumimoji="1" lang="ja-JP" altLang="en-US" smtClean="0"/>
              <a:t>2019/4/25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0467BB16-FA5D-4F6B-8340-962B30185345}" type="slidenum">
              <a:rPr kumimoji="1" lang="ja-JP" altLang="en-US" smtClean="0"/>
              <a:t>‹#›</a:t>
            </a:fld>
            <a:endParaRPr kumimoji="1" lang="ja-JP" altLang="en-US"/>
          </a:p>
        </p:txBody>
      </p:sp>
    </p:spTree>
    <p:extLst>
      <p:ext uri="{BB962C8B-B14F-4D97-AF65-F5344CB8AC3E}">
        <p14:creationId xmlns:p14="http://schemas.microsoft.com/office/powerpoint/2010/main" val="4005453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BB84686B-E7F6-4341-B9A4-BE8FABB5A2FC}" type="datetimeFigureOut">
              <a:rPr kumimoji="1" lang="ja-JP" altLang="en-US" smtClean="0"/>
              <a:t>2019/4/25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749147" y="1033023"/>
            <a:ext cx="10466024"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ケース⑧特別養護老人ホームにおける誤嚥事故で、介護</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職員が処置をしたにもかかわらず、死に至った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女性（</a:t>
            </a:r>
            <a:r>
              <a:rPr lang="en-US" altLang="ja-JP" sz="3200" dirty="0">
                <a:latin typeface="ＭＳ ゴシック" panose="020B0609070205080204" pitchFamily="49" charset="-128"/>
                <a:ea typeface="ＭＳ ゴシック" panose="020B0609070205080204" pitchFamily="49" charset="-128"/>
              </a:rPr>
              <a:t>97</a:t>
            </a:r>
            <a:r>
              <a:rPr lang="ja-JP" altLang="en-US" sz="3200" dirty="0">
                <a:latin typeface="ＭＳ ゴシック" panose="020B0609070205080204" pitchFamily="49" charset="-128"/>
                <a:ea typeface="ＭＳ ゴシック" panose="020B0609070205080204" pitchFamily="49" charset="-128"/>
              </a:rPr>
              <a:t>歳）</a:t>
            </a:r>
            <a:endParaRPr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1F0AB723-C9A7-4F19-B65D-993FB2167C80}"/>
              </a:ext>
            </a:extLst>
          </p:cNvPr>
          <p:cNvPicPr>
            <a:picLocks noChangeAspect="1"/>
          </p:cNvPicPr>
          <p:nvPr/>
        </p:nvPicPr>
        <p:blipFill>
          <a:blip r:embed="rId3"/>
          <a:stretch>
            <a:fillRect/>
          </a:stretch>
        </p:blipFill>
        <p:spPr>
          <a:xfrm>
            <a:off x="9893609" y="6450237"/>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352540" y="355995"/>
            <a:ext cx="11049918" cy="5945655"/>
          </a:xfrm>
        </p:spPr>
        <p:txBody>
          <a:bodyPr>
            <a:normAutofit fontScale="25000" lnSpcReduction="20000"/>
          </a:bodyPr>
          <a:lstStyle/>
          <a:p>
            <a:pPr marL="0" indent="0">
              <a:buNone/>
            </a:pPr>
            <a:r>
              <a:rPr lang="ja-JP" altLang="en-US" sz="11200" u="sng" dirty="0">
                <a:latin typeface="ＭＳ ゴシック" panose="020B0609070205080204" pitchFamily="49" charset="-128"/>
                <a:ea typeface="ＭＳ ゴシック" panose="020B0609070205080204" pitchFamily="49" charset="-128"/>
              </a:rPr>
              <a:t>ケース</a:t>
            </a:r>
            <a:endParaRPr lang="en-US" altLang="ja-JP" sz="11200" u="sng" dirty="0">
              <a:latin typeface="ＭＳ ゴシック" panose="020B0609070205080204" pitchFamily="49" charset="-128"/>
              <a:ea typeface="ＭＳ ゴシック" panose="020B0609070205080204" pitchFamily="49" charset="-128"/>
            </a:endParaRPr>
          </a:p>
          <a:p>
            <a:pPr marL="0" indent="0">
              <a:buNone/>
            </a:pP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利用者であるＭさん（女性、</a:t>
            </a:r>
            <a:r>
              <a:rPr lang="en-US" altLang="ja-JP" sz="11200" dirty="0">
                <a:latin typeface="ＭＳ ゴシック" panose="020B0609070205080204" pitchFamily="49" charset="-128"/>
                <a:ea typeface="ＭＳ ゴシック" panose="020B0609070205080204" pitchFamily="49" charset="-128"/>
              </a:rPr>
              <a:t>97</a:t>
            </a:r>
            <a:r>
              <a:rPr lang="ja-JP" altLang="en-US" sz="11200" dirty="0">
                <a:latin typeface="ＭＳ ゴシック" panose="020B0609070205080204" pitchFamily="49" charset="-128"/>
                <a:ea typeface="ＭＳ ゴシック" panose="020B0609070205080204" pitchFamily="49" charset="-128"/>
              </a:rPr>
              <a:t>歳）が食事中、口から泡を出して</a:t>
            </a:r>
            <a:r>
              <a:rPr lang="ja-JP" altLang="en-US" sz="11200" dirty="0" err="1">
                <a:latin typeface="ＭＳ ゴシック" panose="020B0609070205080204" pitchFamily="49" charset="-128"/>
                <a:ea typeface="ＭＳ ゴシック" panose="020B0609070205080204" pitchFamily="49" charset="-128"/>
              </a:rPr>
              <a:t>い</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たことに介護職員が気付き、吸引の処置をしました。</a:t>
            </a:r>
            <a:endParaRPr lang="en-US" altLang="ja-JP" sz="112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その後、再びＭさんが口から泡を出している様子が発見され、呼吸</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が苦しそうな様子でみけんの辺りに軽いチアノーゼがみられました。</a:t>
            </a:r>
          </a:p>
          <a:p>
            <a:pPr marL="0" indent="0">
              <a:buNone/>
            </a:pPr>
            <a:r>
              <a:rPr lang="ja-JP" altLang="en-US" sz="11200" dirty="0">
                <a:latin typeface="ＭＳ ゴシック" panose="020B0609070205080204" pitchFamily="49" charset="-128"/>
                <a:ea typeface="ＭＳ ゴシック" panose="020B0609070205080204" pitchFamily="49" charset="-128"/>
              </a:rPr>
              <a:t>このとき、他の入所者が吸引機を使用していたため、介護職員らは、</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Ｍさんの上体を前かがみにして、胃の辺りにこぶしを押し付けたり、</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背中をたたいたりして、喉に詰まった物を吐かせるようにしました。</a:t>
            </a:r>
            <a:endParaRPr lang="en-US" altLang="ja-JP" sz="112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すると、Ｍさんは、幾らか噛み砕かれていたものの、形が残って</a:t>
            </a:r>
            <a:r>
              <a:rPr lang="ja-JP" altLang="en-US" sz="11200" dirty="0" err="1">
                <a:latin typeface="ＭＳ ゴシック" panose="020B0609070205080204" pitchFamily="49" charset="-128"/>
                <a:ea typeface="ＭＳ ゴシック" panose="020B0609070205080204" pitchFamily="49" charset="-128"/>
              </a:rPr>
              <a:t>い</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err="1">
                <a:latin typeface="ＭＳ ゴシック" panose="020B0609070205080204" pitchFamily="49" charset="-128"/>
                <a:ea typeface="ＭＳ ゴシック" panose="020B0609070205080204" pitchFamily="49" charset="-128"/>
              </a:rPr>
              <a:t>たかまぼこ</a:t>
            </a:r>
            <a:r>
              <a:rPr lang="ja-JP" altLang="en-US" sz="11200" dirty="0">
                <a:latin typeface="ＭＳ ゴシック" panose="020B0609070205080204" pitchFamily="49" charset="-128"/>
                <a:ea typeface="ＭＳ ゴシック" panose="020B0609070205080204" pitchFamily="49" charset="-128"/>
              </a:rPr>
              <a:t>片一つを唾液とともに吐き出しました。Ｍさんは、問い</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かけに応じるようになり、徐々に顔色が赤みを帯びてきました。</a:t>
            </a:r>
          </a:p>
          <a:p>
            <a:pPr marL="0" indent="0">
              <a:buNone/>
            </a:pPr>
            <a:br>
              <a:rPr lang="ja-JP" altLang="en-US" sz="12000" dirty="0">
                <a:latin typeface="ＭＳ ゴシック" panose="020B0609070205080204" pitchFamily="49" charset="-128"/>
                <a:ea typeface="ＭＳ ゴシック" panose="020B0609070205080204" pitchFamily="49" charset="-128"/>
              </a:rPr>
            </a:br>
            <a:endParaRPr lang="ja-JP" altLang="en-US"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a:t>
            </a:r>
            <a:endParaRPr lang="en-US" altLang="ja-JP" sz="9200" dirty="0">
              <a:latin typeface="ＭＳ ゴシック" panose="020B0609070205080204" pitchFamily="49" charset="-128"/>
              <a:ea typeface="ＭＳ ゴシック" panose="020B0609070205080204" pitchFamily="49" charset="-128"/>
            </a:endParaRPr>
          </a:p>
          <a:p>
            <a:pPr marL="0" indent="0">
              <a:buNone/>
            </a:pPr>
            <a:endParaRPr lang="ja-JP" altLang="en-US"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ja-JP" altLang="en-US" sz="4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1D0B2315-CE99-4929-BCFE-52B6C04D289A}"/>
              </a:ext>
            </a:extLst>
          </p:cNvPr>
          <p:cNvPicPr>
            <a:picLocks noChangeAspect="1"/>
          </p:cNvPicPr>
          <p:nvPr/>
        </p:nvPicPr>
        <p:blipFill>
          <a:blip r:embed="rId3"/>
          <a:stretch>
            <a:fillRect/>
          </a:stretch>
        </p:blipFill>
        <p:spPr>
          <a:xfrm>
            <a:off x="9893609" y="6485407"/>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D910F2-4EC9-48F9-8F0A-9182568BFC89}"/>
              </a:ext>
            </a:extLst>
          </p:cNvPr>
          <p:cNvSpPr>
            <a:spLocks noGrp="1"/>
          </p:cNvSpPr>
          <p:nvPr>
            <p:ph idx="1"/>
          </p:nvPr>
        </p:nvSpPr>
        <p:spPr>
          <a:xfrm>
            <a:off x="838200" y="870333"/>
            <a:ext cx="10515600" cy="5306630"/>
          </a:xfrm>
        </p:spPr>
        <p:txBody>
          <a:bodyPr>
            <a:normAutofit/>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Ｍさんは、介護職員の問いかけに応じるようになり、徐々</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に顔色が赤みを帯びてきました。その後Ｍさんにどのように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介助すべきでしょうか。</a:t>
            </a:r>
          </a:p>
          <a:p>
            <a:pPr marL="0" indent="0" algn="ctr">
              <a:buNone/>
            </a:pP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グループで話し合ってみましょう。</a:t>
            </a:r>
          </a:p>
          <a:p>
            <a:pPr marL="0" indent="0">
              <a:buNone/>
            </a:pPr>
            <a:endParaRPr lang="ja-JP" altLang="en-US"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ポイント 　Ｍさんは２回急変しています。　</a:t>
            </a:r>
            <a:r>
              <a:rPr lang="ja-JP" altLang="en-US" dirty="0">
                <a:latin typeface="ＭＳ ゴシック" panose="020B0609070205080204" pitchFamily="49" charset="-128"/>
                <a:ea typeface="ＭＳ ゴシック" panose="020B0609070205080204" pitchFamily="49" charset="-128"/>
              </a:rPr>
              <a:t>　　　</a:t>
            </a:r>
            <a:endParaRPr kumimoji="1" lang="ja-JP" altLang="en-US" dirty="0"/>
          </a:p>
        </p:txBody>
      </p:sp>
      <p:pic>
        <p:nvPicPr>
          <p:cNvPr id="2" name="図 1">
            <a:extLst>
              <a:ext uri="{FF2B5EF4-FFF2-40B4-BE49-F238E27FC236}">
                <a16:creationId xmlns:a16="http://schemas.microsoft.com/office/drawing/2014/main" id="{5CCB5BA1-29DE-4504-A605-06E37111F433}"/>
              </a:ext>
            </a:extLst>
          </p:cNvPr>
          <p:cNvPicPr>
            <a:picLocks noChangeAspect="1"/>
          </p:cNvPicPr>
          <p:nvPr/>
        </p:nvPicPr>
        <p:blipFill>
          <a:blip r:embed="rId2"/>
          <a:stretch>
            <a:fillRect/>
          </a:stretch>
        </p:blipFill>
        <p:spPr>
          <a:xfrm>
            <a:off x="9893609" y="6450237"/>
            <a:ext cx="2298391" cy="390178"/>
          </a:xfrm>
          <a:prstGeom prst="rect">
            <a:avLst/>
          </a:prstGeom>
        </p:spPr>
      </p:pic>
    </p:spTree>
    <p:extLst>
      <p:ext uri="{BB962C8B-B14F-4D97-AF65-F5344CB8AC3E}">
        <p14:creationId xmlns:p14="http://schemas.microsoft.com/office/powerpoint/2010/main" val="139173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D910F2-4EC9-48F9-8F0A-9182568BFC89}"/>
              </a:ext>
            </a:extLst>
          </p:cNvPr>
          <p:cNvSpPr>
            <a:spLocks noGrp="1"/>
          </p:cNvSpPr>
          <p:nvPr>
            <p:ph idx="1"/>
          </p:nvPr>
        </p:nvSpPr>
        <p:spPr>
          <a:xfrm>
            <a:off x="838200" y="234436"/>
            <a:ext cx="10515600" cy="6287550"/>
          </a:xfrm>
        </p:spPr>
        <p:txBody>
          <a:bodyPr>
            <a:normAutofit fontScale="92500" lnSpcReduction="20000"/>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1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その後は介護職員が常時Ｍさんのそばに付いて様子を見ていたわけで</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はなく、他の入所者の介助をしながら様子をうかがうという程度でし</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た。その後、Ｍさんが顔面蒼白でぐったりしている様子を介護職員が</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発見しました。その後、介護職員は救急救命措置をし、Ｍさんの喉の</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奥に、かまぼこ片一つをさらに発見し取り出しましたが、その後、死</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亡しました。</a:t>
            </a:r>
          </a:p>
          <a:p>
            <a:pPr marL="0" indent="0">
              <a:buNone/>
            </a:pPr>
            <a:r>
              <a:rPr lang="ja-JP" altLang="en-US" dirty="0">
                <a:latin typeface="ＭＳ ゴシック" panose="020B0609070205080204" pitchFamily="49" charset="-128"/>
                <a:ea typeface="ＭＳ ゴシック" panose="020B0609070205080204" pitchFamily="49" charset="-128"/>
              </a:rPr>
              <a:t>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裁判所はどのような判断をしたでしょうか？</a:t>
            </a:r>
          </a:p>
          <a:p>
            <a:pPr marL="0" indent="0">
              <a:buNone/>
            </a:pPr>
            <a:r>
              <a:rPr lang="ja-JP" altLang="en-US" dirty="0">
                <a:latin typeface="ＭＳ ゴシック" panose="020B0609070205080204" pitchFamily="49" charset="-128"/>
                <a:ea typeface="ＭＳ ゴシック" panose="020B0609070205080204" pitchFamily="49" charset="-128"/>
              </a:rPr>
              <a:t>　　　　　　　グループで話し合ってみましょう。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ポイント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Ｍさんが２回急変しても、顔色が赤みを帯びてきたため、介護職員は</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様子をうかがう程度の見守りしかしませんでした。　　　　</a:t>
            </a:r>
            <a:endParaRPr kumimoji="1" lang="ja-JP" altLang="en-US" dirty="0"/>
          </a:p>
        </p:txBody>
      </p:sp>
      <p:pic>
        <p:nvPicPr>
          <p:cNvPr id="2" name="図 1">
            <a:extLst>
              <a:ext uri="{FF2B5EF4-FFF2-40B4-BE49-F238E27FC236}">
                <a16:creationId xmlns:a16="http://schemas.microsoft.com/office/drawing/2014/main" id="{0AA25F03-0214-4F7A-9C9F-ACB45EC7C922}"/>
              </a:ext>
            </a:extLst>
          </p:cNvPr>
          <p:cNvPicPr>
            <a:picLocks noChangeAspect="1"/>
          </p:cNvPicPr>
          <p:nvPr/>
        </p:nvPicPr>
        <p:blipFill>
          <a:blip r:embed="rId2"/>
          <a:stretch>
            <a:fillRect/>
          </a:stretch>
        </p:blipFill>
        <p:spPr>
          <a:xfrm>
            <a:off x="9893609" y="6428475"/>
            <a:ext cx="2298391" cy="390178"/>
          </a:xfrm>
          <a:prstGeom prst="rect">
            <a:avLst/>
          </a:prstGeom>
        </p:spPr>
      </p:pic>
    </p:spTree>
    <p:extLst>
      <p:ext uri="{BB962C8B-B14F-4D97-AF65-F5344CB8AC3E}">
        <p14:creationId xmlns:p14="http://schemas.microsoft.com/office/powerpoint/2010/main" val="1403155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B562F07-ECD9-4627-AC2A-4BE2A3FE2F5E}"/>
              </a:ext>
            </a:extLst>
          </p:cNvPr>
          <p:cNvSpPr>
            <a:spLocks noGrp="1"/>
          </p:cNvSpPr>
          <p:nvPr>
            <p:ph type="subTitle" idx="1"/>
          </p:nvPr>
        </p:nvSpPr>
        <p:spPr>
          <a:xfrm>
            <a:off x="716096" y="517792"/>
            <a:ext cx="10311788" cy="5618603"/>
          </a:xfrm>
        </p:spPr>
        <p:txBody>
          <a:bodyPr>
            <a:normAutofit fontScale="25000" lnSpcReduction="20000"/>
          </a:bodyPr>
          <a:lstStyle/>
          <a:p>
            <a:pPr algn="l"/>
            <a:r>
              <a:rPr kumimoji="1" lang="ja-JP" altLang="en-US" sz="9600" u="sng" dirty="0">
                <a:latin typeface="ＭＳ ゴシック" panose="020B0609070205080204" pitchFamily="49" charset="-128"/>
                <a:ea typeface="ＭＳ ゴシック" panose="020B0609070205080204" pitchFamily="49" charset="-128"/>
              </a:rPr>
              <a:t>判決および判決理由</a:t>
            </a:r>
            <a:endParaRPr kumimoji="1" lang="en-US" altLang="ja-JP" sz="9600" u="sng" dirty="0">
              <a:latin typeface="ＭＳ ゴシック" panose="020B0609070205080204" pitchFamily="49" charset="-128"/>
              <a:ea typeface="ＭＳ ゴシック" panose="020B0609070205080204" pitchFamily="49" charset="-128"/>
            </a:endParaRPr>
          </a:p>
          <a:p>
            <a:pPr algn="l"/>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請求額</a:t>
            </a:r>
            <a:r>
              <a:rPr lang="en-US" altLang="ja-JP" sz="9600" dirty="0">
                <a:latin typeface="ＭＳ ゴシック" panose="020B0609070205080204" pitchFamily="49" charset="-128"/>
                <a:ea typeface="ＭＳ ゴシック" panose="020B0609070205080204" pitchFamily="49" charset="-128"/>
              </a:rPr>
              <a:t>1974</a:t>
            </a:r>
            <a:r>
              <a:rPr lang="ja-JP" altLang="en-US" sz="9600" dirty="0">
                <a:latin typeface="ＭＳ ゴシック" panose="020B0609070205080204" pitchFamily="49" charset="-128"/>
                <a:ea typeface="ＭＳ ゴシック" panose="020B0609070205080204" pitchFamily="49" charset="-128"/>
              </a:rPr>
              <a:t>万</a:t>
            </a:r>
            <a:r>
              <a:rPr lang="en-US" altLang="ja-JP" sz="9600" dirty="0">
                <a:latin typeface="ＭＳ ゴシック" panose="020B0609070205080204" pitchFamily="49" charset="-128"/>
                <a:ea typeface="ＭＳ ゴシック" panose="020B0609070205080204" pitchFamily="49" charset="-128"/>
              </a:rPr>
              <a:t>9595</a:t>
            </a:r>
            <a:r>
              <a:rPr lang="ja-JP" altLang="en-US" sz="9600" dirty="0">
                <a:latin typeface="ＭＳ ゴシック" panose="020B0609070205080204" pitchFamily="49" charset="-128"/>
                <a:ea typeface="ＭＳ ゴシック" panose="020B0609070205080204" pitchFamily="49" charset="-128"/>
              </a:rPr>
              <a:t>円のうち遺族側に</a:t>
            </a:r>
            <a:r>
              <a:rPr lang="en-US" altLang="ja-JP" sz="9600" dirty="0">
                <a:latin typeface="ＭＳ ゴシック" panose="020B0609070205080204" pitchFamily="49" charset="-128"/>
                <a:ea typeface="ＭＳ ゴシック" panose="020B0609070205080204" pitchFamily="49" charset="-128"/>
              </a:rPr>
              <a:t>292</a:t>
            </a:r>
            <a:r>
              <a:rPr lang="ja-JP" altLang="en-US" sz="9600" dirty="0">
                <a:latin typeface="ＭＳ ゴシック" panose="020B0609070205080204" pitchFamily="49" charset="-128"/>
                <a:ea typeface="ＭＳ ゴシック" panose="020B0609070205080204" pitchFamily="49" charset="-128"/>
              </a:rPr>
              <a:t>万</a:t>
            </a:r>
            <a:r>
              <a:rPr lang="en-US" altLang="ja-JP" sz="9600" dirty="0">
                <a:latin typeface="ＭＳ ゴシック" panose="020B0609070205080204" pitchFamily="49" charset="-128"/>
                <a:ea typeface="ＭＳ ゴシック" panose="020B0609070205080204" pitchFamily="49" charset="-128"/>
              </a:rPr>
              <a:t>6666</a:t>
            </a:r>
            <a:r>
              <a:rPr lang="ja-JP" altLang="en-US" sz="9600" dirty="0">
                <a:latin typeface="ＭＳ ゴシック" panose="020B0609070205080204" pitchFamily="49" charset="-128"/>
                <a:ea typeface="ＭＳ ゴシック" panose="020B0609070205080204" pitchFamily="49" charset="-128"/>
              </a:rPr>
              <a:t>円が認容されました。</a:t>
            </a:r>
            <a:endParaRPr lang="en-US" altLang="ja-JP" sz="9600" dirty="0">
              <a:latin typeface="ＭＳ ゴシック" panose="020B0609070205080204" pitchFamily="49" charset="-128"/>
              <a:ea typeface="ＭＳ ゴシック" panose="020B0609070205080204" pitchFamily="49" charset="-128"/>
            </a:endParaRPr>
          </a:p>
          <a:p>
            <a:pPr algn="l"/>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介護職員らは、Ｍさんに対し、Ｍさんが一回目の急変の際に口から泡を出</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しており、食物の誤嚥が疑われたため吸引の処置を施した結果、容態が安</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定したように見えたとしても、引き続きＭさんの状態を観察し、再度容態</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が急変した場合には、直ちに医療の専門家である嘱託医等に連絡して適切</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な処置を施すよう求めたり、あるいは</a:t>
            </a:r>
            <a:r>
              <a:rPr lang="en-US" altLang="ja-JP" sz="9600" dirty="0">
                <a:latin typeface="ＭＳ ゴシック" panose="020B0609070205080204" pitchFamily="49" charset="-128"/>
                <a:ea typeface="ＭＳ ゴシック" panose="020B0609070205080204" pitchFamily="49" charset="-128"/>
              </a:rPr>
              <a:t>119</a:t>
            </a:r>
            <a:r>
              <a:rPr lang="ja-JP" altLang="en-US" sz="9600" dirty="0">
                <a:latin typeface="ＭＳ ゴシック" panose="020B0609070205080204" pitchFamily="49" charset="-128"/>
                <a:ea typeface="ＭＳ ゴシック" panose="020B0609070205080204" pitchFamily="49" charset="-128"/>
              </a:rPr>
              <a:t>番通報をして救急車の出動を直</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err="1">
                <a:latin typeface="ＭＳ ゴシック" panose="020B0609070205080204" pitchFamily="49" charset="-128"/>
                <a:ea typeface="ＭＳ ゴシック" panose="020B0609070205080204" pitchFamily="49" charset="-128"/>
              </a:rPr>
              <a:t>ちに</a:t>
            </a:r>
            <a:r>
              <a:rPr lang="ja-JP" altLang="en-US" sz="9600" dirty="0">
                <a:latin typeface="ＭＳ ゴシック" panose="020B0609070205080204" pitchFamily="49" charset="-128"/>
                <a:ea typeface="ＭＳ ゴシック" panose="020B0609070205080204" pitchFamily="49" charset="-128"/>
              </a:rPr>
              <a:t>要請すべき義務を負っていたと認めるのが相当である。介護職員らは、</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上記義務に違反した過失により、Ｍさんが窒息によって意識レベルを低下</a:t>
            </a:r>
            <a:endParaRPr lang="en-US" altLang="ja-JP" sz="9600" dirty="0">
              <a:latin typeface="ＭＳ ゴシック" panose="020B0609070205080204" pitchFamily="49" charset="-128"/>
              <a:ea typeface="ＭＳ ゴシック" panose="020B0609070205080204" pitchFamily="49" charset="-128"/>
            </a:endParaRPr>
          </a:p>
          <a:p>
            <a:pPr algn="l"/>
            <a:r>
              <a:rPr lang="ja-JP" altLang="en-US" sz="9600" dirty="0">
                <a:latin typeface="ＭＳ ゴシック" panose="020B0609070205080204" pitchFamily="49" charset="-128"/>
                <a:ea typeface="ＭＳ ゴシック" panose="020B0609070205080204" pitchFamily="49" charset="-128"/>
              </a:rPr>
              <a:t>させたことにつき不法行為責任を負うというべきである。</a:t>
            </a:r>
            <a:endParaRPr kumimoji="1" lang="en-US" altLang="ja-JP" sz="9600" dirty="0">
              <a:latin typeface="ＭＳ ゴシック" panose="020B0609070205080204" pitchFamily="49" charset="-128"/>
              <a:ea typeface="ＭＳ ゴシック" panose="020B0609070205080204" pitchFamily="49" charset="-128"/>
            </a:endParaRPr>
          </a:p>
          <a:p>
            <a:pPr algn="l"/>
            <a:endParaRPr lang="en-US" altLang="ja-JP" sz="4400" u="sng" dirty="0">
              <a:latin typeface="ＭＳ ゴシック" panose="020B0609070205080204" pitchFamily="49" charset="-128"/>
              <a:ea typeface="ＭＳ ゴシック" panose="020B0609070205080204" pitchFamily="49" charset="-128"/>
            </a:endParaRPr>
          </a:p>
          <a:p>
            <a:pPr algn="l"/>
            <a:endParaRPr kumimoji="1" lang="ja-JP" altLang="en-US" u="sng"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21BA725C-044F-4E46-B9DF-4BB8E2307A98}"/>
              </a:ext>
            </a:extLst>
          </p:cNvPr>
          <p:cNvPicPr>
            <a:picLocks noChangeAspect="1"/>
          </p:cNvPicPr>
          <p:nvPr/>
        </p:nvPicPr>
        <p:blipFill>
          <a:blip r:embed="rId2"/>
          <a:stretch>
            <a:fillRect/>
          </a:stretch>
        </p:blipFill>
        <p:spPr>
          <a:xfrm>
            <a:off x="9878688" y="6467822"/>
            <a:ext cx="2298391" cy="390178"/>
          </a:xfrm>
          <a:prstGeom prst="rect">
            <a:avLst/>
          </a:prstGeom>
        </p:spPr>
      </p:pic>
    </p:spTree>
    <p:extLst>
      <p:ext uri="{BB962C8B-B14F-4D97-AF65-F5344CB8AC3E}">
        <p14:creationId xmlns:p14="http://schemas.microsoft.com/office/powerpoint/2010/main" val="87155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694063" y="228600"/>
            <a:ext cx="11149070" cy="6427921"/>
          </a:xfrm>
        </p:spPr>
        <p:txBody>
          <a:bodyPr>
            <a:normAutofit fontScale="92500" lnSpcReduction="20000"/>
          </a:bodyPr>
          <a:lstStyle/>
          <a:p>
            <a:pPr marL="0" indent="0">
              <a:buNone/>
            </a:pPr>
            <a:r>
              <a:rPr lang="ja-JP" altLang="en-US" sz="3200" u="sng" dirty="0">
                <a:latin typeface="ＭＳ ゴシック" panose="020B0609070205080204" pitchFamily="49" charset="-128"/>
                <a:ea typeface="ＭＳ ゴシック" panose="020B0609070205080204" pitchFamily="49" charset="-128"/>
              </a:rPr>
              <a:t>ワーク</a:t>
            </a:r>
            <a:r>
              <a:rPr lang="ja-JP" altLang="en-US" sz="3200" dirty="0"/>
              <a:t>　</a:t>
            </a:r>
            <a:endParaRPr lang="en-US" altLang="ja-JP" sz="3000" dirty="0"/>
          </a:p>
          <a:p>
            <a:pPr marL="0" indent="0">
              <a:buNone/>
            </a:pPr>
            <a:endParaRPr lang="en-US" altLang="ja-JP" sz="3000" dirty="0"/>
          </a:p>
          <a:p>
            <a:pPr marL="0" indent="0">
              <a:buNone/>
            </a:pPr>
            <a:r>
              <a:rPr lang="ja-JP" altLang="en-US" sz="3000" dirty="0">
                <a:latin typeface="ＭＳ ゴシック" panose="020B0609070205080204" pitchFamily="49" charset="-128"/>
                <a:ea typeface="ＭＳ ゴシック" panose="020B0609070205080204" pitchFamily="49" charset="-128"/>
              </a:rPr>
              <a:t>判決の結果をどのように考えますか？</a:t>
            </a: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介護職員らは、医師免許や看護士資格を有していなければ、裁判で</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は医療に関する専門的な技術や知識を有していないことが認められ、</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食物を誤嚥したと疑われるような場合に、介護職員らが応急処置と</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して吸引処置を施したとしても、必ずしも気道内の異物が完全に除</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去されたか否かを的確に判断することは困難であると認定されまし</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みなさんの日常業務を振り返って改善すべきことが無いか？</a:t>
            </a:r>
          </a:p>
          <a:p>
            <a:pPr marL="0" indent="0">
              <a:buNone/>
            </a:pPr>
            <a:r>
              <a:rPr lang="ja-JP" altLang="en-US" sz="3000" dirty="0">
                <a:latin typeface="ＭＳ ゴシック" panose="020B0609070205080204" pitchFamily="49" charset="-128"/>
                <a:ea typeface="ＭＳ ゴシック" panose="020B0609070205080204" pitchFamily="49" charset="-128"/>
              </a:rPr>
              <a:t>　グループで話し合ってみましょう。</a:t>
            </a:r>
          </a:p>
          <a:p>
            <a:pPr marL="0" indent="0">
              <a:buNone/>
            </a:pPr>
            <a:r>
              <a:rPr lang="ja-JP" altLang="ja-JP" sz="3000"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DB576112-5A2B-40D7-BFFD-EF6FD4CDD7B4}"/>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410696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a:t>
            </a:r>
            <a:r>
              <a:rPr lang="ja-JP" altLang="ja-JP" sz="2000" dirty="0">
                <a:latin typeface="ＭＳ ゴシック" panose="020B0609070205080204" pitchFamily="49" charset="-128"/>
                <a:ea typeface="ＭＳ ゴシック" panose="020B0609070205080204" pitchFamily="49" charset="-128"/>
              </a:rPr>
              <a:t>東京地方裁判所判決／平成</a:t>
            </a:r>
            <a:r>
              <a:rPr lang="en-US" altLang="ja-JP" sz="2000" dirty="0">
                <a:latin typeface="ＭＳ ゴシック" panose="020B0609070205080204" pitchFamily="49" charset="-128"/>
                <a:ea typeface="ＭＳ ゴシック" panose="020B0609070205080204" pitchFamily="49" charset="-128"/>
              </a:rPr>
              <a:t>15</a:t>
            </a:r>
            <a:r>
              <a:rPr lang="ja-JP" altLang="ja-JP" sz="2000" dirty="0">
                <a:latin typeface="ＭＳ ゴシック" panose="020B0609070205080204" pitchFamily="49" charset="-128"/>
                <a:ea typeface="ＭＳ ゴシック" panose="020B0609070205080204" pitchFamily="49" charset="-128"/>
              </a:rPr>
              <a:t>年（ワ）第</a:t>
            </a:r>
            <a:r>
              <a:rPr lang="en-US" altLang="ja-JP" sz="2000" dirty="0">
                <a:latin typeface="ＭＳ ゴシック" panose="020B0609070205080204" pitchFamily="49" charset="-128"/>
                <a:ea typeface="ＭＳ ゴシック" panose="020B0609070205080204" pitchFamily="49" charset="-128"/>
              </a:rPr>
              <a:t>25683</a:t>
            </a:r>
            <a:r>
              <a:rPr lang="ja-JP" altLang="ja-JP"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19</a:t>
            </a:r>
            <a:r>
              <a:rPr lang="ja-JP" altLang="ja-JP"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5</a:t>
            </a:r>
            <a:r>
              <a:rPr lang="ja-JP" altLang="ja-JP"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28</a:t>
            </a:r>
            <a:r>
              <a:rPr lang="ja-JP" altLang="ja-JP" sz="2000" dirty="0">
                <a:latin typeface="ＭＳ ゴシック" panose="020B0609070205080204" pitchFamily="49" charset="-128"/>
                <a:ea typeface="ＭＳ ゴシック" panose="020B0609070205080204" pitchFamily="49" charset="-128"/>
              </a:rPr>
              <a:t>日</a:t>
            </a: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ECEC1ED8-7D4D-4B9B-A722-EF5B7821CFFB}"/>
              </a:ext>
            </a:extLst>
          </p:cNvPr>
          <p:cNvPicPr>
            <a:picLocks noChangeAspect="1"/>
          </p:cNvPicPr>
          <p:nvPr/>
        </p:nvPicPr>
        <p:blipFill>
          <a:blip r:embed="rId3"/>
          <a:stretch>
            <a:fillRect/>
          </a:stretch>
        </p:blipFill>
        <p:spPr>
          <a:xfrm>
            <a:off x="9893609" y="6461960"/>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F8BE85E4-5CEF-4DA7-A8DD-4AD624EC2746}"/>
              </a:ext>
            </a:extLst>
          </p:cNvPr>
          <p:cNvPicPr>
            <a:picLocks noChangeAspect="1"/>
          </p:cNvPicPr>
          <p:nvPr/>
        </p:nvPicPr>
        <p:blipFill>
          <a:blip r:embed="rId3"/>
          <a:stretch>
            <a:fillRect/>
          </a:stretch>
        </p:blipFill>
        <p:spPr>
          <a:xfrm>
            <a:off x="9893609" y="6461960"/>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11308</TotalTime>
  <Words>529</Words>
  <Application>Microsoft Office PowerPoint</Application>
  <PresentationFormat>ワイド画面</PresentationFormat>
  <Paragraphs>95</Paragraphs>
  <Slides>8</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Ｐゴシック</vt:lpstr>
      <vt:lpstr>ＭＳ 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39</cp:revision>
  <cp:lastPrinted>2019-03-14T06:50:59Z</cp:lastPrinted>
  <dcterms:created xsi:type="dcterms:W3CDTF">2018-10-03T01:38:40Z</dcterms:created>
  <dcterms:modified xsi:type="dcterms:W3CDTF">2019-04-25T04:01:48Z</dcterms:modified>
</cp:coreProperties>
</file>