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64" r:id="rId2"/>
    <p:sldId id="265" r:id="rId3"/>
    <p:sldId id="270" r:id="rId4"/>
    <p:sldId id="275" r:id="rId5"/>
    <p:sldId id="259" r:id="rId6"/>
    <p:sldId id="277" r:id="rId7"/>
    <p:sldId id="257" r:id="rId8"/>
    <p:sldId id="273" r:id="rId9"/>
    <p:sldId id="276" r:id="rId10"/>
    <p:sldId id="263" r:id="rId11"/>
    <p:sldId id="262" r:id="rId12"/>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4" d="100"/>
          <a:sy n="74" d="100"/>
        </p:scale>
        <p:origin x="71" y="179"/>
      </p:cViewPr>
      <p:guideLst>
        <p:guide orient="horz" pos="2160"/>
        <p:guide pos="3840"/>
      </p:guideLst>
    </p:cSldViewPr>
  </p:slideViewPr>
  <p:notesTextViewPr>
    <p:cViewPr>
      <p:scale>
        <a:sx n="1" d="1"/>
        <a:sy n="1" d="1"/>
      </p:scale>
      <p:origin x="0" y="0"/>
    </p:cViewPr>
  </p:notesTextViewPr>
  <p:notesViewPr>
    <p:cSldViewPr snapToGrid="0">
      <p:cViewPr varScale="1">
        <p:scale>
          <a:sx n="55" d="100"/>
          <a:sy n="55" d="100"/>
        </p:scale>
        <p:origin x="3125" y="7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099" cy="496967"/>
          </a:xfrm>
          <a:prstGeom prst="rect">
            <a:avLst/>
          </a:prstGeom>
        </p:spPr>
        <p:txBody>
          <a:bodyPr vert="horz" lIns="92226" tIns="46113" rIns="92226" bIns="4611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2226" tIns="46113" rIns="92226" bIns="46113" rtlCol="0"/>
          <a:lstStyle>
            <a:lvl1pPr algn="r">
              <a:defRPr sz="1200"/>
            </a:lvl1pPr>
          </a:lstStyle>
          <a:p>
            <a:fld id="{30438417-2165-4352-85E7-C44FD741F7AA}" type="datetimeFigureOut">
              <a:rPr kumimoji="1" lang="ja-JP" altLang="en-US" smtClean="0"/>
              <a:t>2019/4/25</a:t>
            </a:fld>
            <a:endParaRPr kumimoji="1" lang="ja-JP" altLang="en-US"/>
          </a:p>
        </p:txBody>
      </p:sp>
      <p:sp>
        <p:nvSpPr>
          <p:cNvPr id="4" name="フッター プレースホルダー 3"/>
          <p:cNvSpPr>
            <a:spLocks noGrp="1"/>
          </p:cNvSpPr>
          <p:nvPr>
            <p:ph type="ftr" sz="quarter" idx="2"/>
          </p:nvPr>
        </p:nvSpPr>
        <p:spPr>
          <a:xfrm>
            <a:off x="1" y="9440646"/>
            <a:ext cx="2949099" cy="496967"/>
          </a:xfrm>
          <a:prstGeom prst="rect">
            <a:avLst/>
          </a:prstGeom>
        </p:spPr>
        <p:txBody>
          <a:bodyPr vert="horz" lIns="92226" tIns="46113" rIns="92226" bIns="4611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2226" tIns="46113" rIns="92226" bIns="46113" rtlCol="0" anchor="b"/>
          <a:lstStyle>
            <a:lvl1pPr algn="r">
              <a:defRPr sz="1200"/>
            </a:lvl1pPr>
          </a:lstStyle>
          <a:p>
            <a:fld id="{CF50F613-C51D-4870-93B3-228609306108}" type="slidenum">
              <a:rPr kumimoji="1" lang="ja-JP" altLang="en-US" smtClean="0"/>
              <a:t>‹#›</a:t>
            </a:fld>
            <a:endParaRPr kumimoji="1" lang="ja-JP" altLang="en-US"/>
          </a:p>
        </p:txBody>
      </p:sp>
    </p:spTree>
    <p:extLst>
      <p:ext uri="{BB962C8B-B14F-4D97-AF65-F5344CB8AC3E}">
        <p14:creationId xmlns:p14="http://schemas.microsoft.com/office/powerpoint/2010/main" val="1878094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099" cy="498693"/>
          </a:xfrm>
          <a:prstGeom prst="rect">
            <a:avLst/>
          </a:prstGeom>
        </p:spPr>
        <p:txBody>
          <a:bodyPr vert="horz" lIns="92226" tIns="46113" rIns="92226" bIns="461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2226" tIns="46113" rIns="92226" bIns="46113" rtlCol="0"/>
          <a:lstStyle>
            <a:lvl1pPr algn="r">
              <a:defRPr sz="1200"/>
            </a:lvl1pPr>
          </a:lstStyle>
          <a:p>
            <a:fld id="{BB84686B-E7F6-4341-B9A4-BE8FABB5A2FC}" type="datetimeFigureOut">
              <a:rPr kumimoji="1" lang="ja-JP" altLang="en-US" smtClean="0"/>
              <a:t>2019/4/25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2800"/>
          </a:xfrm>
          <a:prstGeom prst="rect">
            <a:avLst/>
          </a:prstGeom>
          <a:noFill/>
          <a:ln w="12700">
            <a:solidFill>
              <a:prstClr val="black"/>
            </a:solidFill>
          </a:ln>
        </p:spPr>
        <p:txBody>
          <a:bodyPr vert="horz" lIns="92226" tIns="46113" rIns="92226" bIns="46113"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5"/>
          </a:xfrm>
          <a:prstGeom prst="rect">
            <a:avLst/>
          </a:prstGeom>
        </p:spPr>
        <p:txBody>
          <a:bodyPr vert="horz" lIns="92226" tIns="46113" rIns="92226" bIns="461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2226" tIns="46113" rIns="92226" bIns="461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2226" tIns="46113" rIns="92226" bIns="46113" rtlCol="0" anchor="b"/>
          <a:lstStyle>
            <a:lvl1pPr algn="r">
              <a:defRPr sz="12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3</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5</a:t>
            </a:fld>
            <a:endParaRPr kumimoji="1" lang="ja-JP" altLang="en-US"/>
          </a:p>
        </p:txBody>
      </p:sp>
    </p:spTree>
    <p:extLst>
      <p:ext uri="{BB962C8B-B14F-4D97-AF65-F5344CB8AC3E}">
        <p14:creationId xmlns:p14="http://schemas.microsoft.com/office/powerpoint/2010/main" val="119464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1924968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387378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10</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11</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2019/4/25</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2019/4/25</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838200" y="1165225"/>
            <a:ext cx="10515600"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ケース⑦　特別養護老人ホームでの転倒による骨折事故</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で入院となり、その後肺炎で亡くなった、</a:t>
            </a:r>
            <a:r>
              <a:rPr lang="ja-JP" altLang="en-US" sz="3200" dirty="0">
                <a:latin typeface="ＭＳ ゴシック" panose="020B0609070205080204" pitchFamily="49" charset="-128"/>
                <a:ea typeface="ＭＳ ゴシック" panose="020B0609070205080204" pitchFamily="49" charset="-128"/>
              </a:rPr>
              <a:t>視</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覚障害のある</a:t>
            </a:r>
            <a:r>
              <a:rPr kumimoji="1" lang="ja-JP" altLang="en-US" sz="3200" dirty="0">
                <a:latin typeface="ＭＳ ゴシック" panose="020B0609070205080204" pitchFamily="49" charset="-128"/>
                <a:ea typeface="ＭＳ ゴシック" panose="020B0609070205080204" pitchFamily="49" charset="-128"/>
              </a:rPr>
              <a:t>女性（</a:t>
            </a:r>
            <a:r>
              <a:rPr kumimoji="1" lang="en-US" altLang="ja-JP" sz="3200" dirty="0">
                <a:latin typeface="ＭＳ ゴシック" panose="020B0609070205080204" pitchFamily="49" charset="-128"/>
                <a:ea typeface="ＭＳ ゴシック" panose="020B0609070205080204" pitchFamily="49" charset="-128"/>
              </a:rPr>
              <a:t>88</a:t>
            </a:r>
            <a:r>
              <a:rPr kumimoji="1" lang="ja-JP" altLang="en-US" sz="3200" dirty="0">
                <a:latin typeface="ＭＳ ゴシック" panose="020B0609070205080204" pitchFamily="49" charset="-128"/>
                <a:ea typeface="ＭＳ ゴシック" panose="020B0609070205080204" pitchFamily="49" charset="-128"/>
              </a:rPr>
              <a:t>歳）</a:t>
            </a:r>
            <a:endParaRPr kumimoji="1" lang="en-US" altLang="ja-JP" sz="3200" dirty="0">
              <a:latin typeface="ＭＳ ゴシック" panose="020B0609070205080204" pitchFamily="49" charset="-128"/>
              <a:ea typeface="ＭＳ ゴシック" panose="020B0609070205080204" pitchFamily="49" charset="-128"/>
            </a:endParaRPr>
          </a:p>
        </p:txBody>
      </p:sp>
      <p:pic>
        <p:nvPicPr>
          <p:cNvPr id="4" name="図 3">
            <a:extLst>
              <a:ext uri="{FF2B5EF4-FFF2-40B4-BE49-F238E27FC236}">
                <a16:creationId xmlns:a16="http://schemas.microsoft.com/office/drawing/2014/main" id="{39B92F6F-E81E-4BC1-B216-E72984BF1CFA}"/>
              </a:ext>
            </a:extLst>
          </p:cNvPr>
          <p:cNvPicPr>
            <a:picLocks noChangeAspect="1"/>
          </p:cNvPicPr>
          <p:nvPr/>
        </p:nvPicPr>
        <p:blipFill>
          <a:blip r:embed="rId3"/>
          <a:stretch>
            <a:fillRect/>
          </a:stretch>
        </p:blipFill>
        <p:spPr>
          <a:xfrm>
            <a:off x="9893609" y="6461960"/>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）福岡高等裁判所判決／平成</a:t>
            </a:r>
            <a:r>
              <a:rPr lang="en-US" altLang="ja-JP" sz="2000" dirty="0">
                <a:latin typeface="ＭＳ ゴシック" panose="020B0609070205080204" pitchFamily="49" charset="-128"/>
                <a:ea typeface="ＭＳ ゴシック" panose="020B0609070205080204" pitchFamily="49" charset="-128"/>
              </a:rPr>
              <a:t>18</a:t>
            </a:r>
            <a:r>
              <a:rPr lang="ja-JP" altLang="en-US" sz="2000" dirty="0">
                <a:latin typeface="ＭＳ ゴシック" panose="020B0609070205080204" pitchFamily="49" charset="-128"/>
                <a:ea typeface="ＭＳ ゴシック" panose="020B0609070205080204" pitchFamily="49" charset="-128"/>
              </a:rPr>
              <a:t>年（ネ）第</a:t>
            </a:r>
            <a:r>
              <a:rPr lang="en-US" altLang="ja-JP" sz="2000" dirty="0">
                <a:latin typeface="ＭＳ ゴシック" panose="020B0609070205080204" pitchFamily="49" charset="-128"/>
                <a:ea typeface="ＭＳ ゴシック" panose="020B0609070205080204" pitchFamily="49" charset="-128"/>
              </a:rPr>
              <a:t>626</a:t>
            </a:r>
            <a:r>
              <a:rPr lang="ja-JP" altLang="en-US" sz="2000" dirty="0">
                <a:latin typeface="ＭＳ ゴシック" panose="020B0609070205080204" pitchFamily="49" charset="-128"/>
                <a:ea typeface="ＭＳ ゴシック" panose="020B0609070205080204" pitchFamily="49" charset="-128"/>
              </a:rPr>
              <a:t>号　平成</a:t>
            </a:r>
            <a:r>
              <a:rPr lang="en-US" altLang="ja-JP" sz="2000" dirty="0">
                <a:latin typeface="ＭＳ ゴシック" panose="020B0609070205080204" pitchFamily="49" charset="-128"/>
                <a:ea typeface="ＭＳ ゴシック" panose="020B0609070205080204" pitchFamily="49" charset="-128"/>
              </a:rPr>
              <a:t>19</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25</a:t>
            </a:r>
            <a:r>
              <a:rPr lang="ja-JP" altLang="en-US" sz="2000" dirty="0">
                <a:latin typeface="ＭＳ ゴシック" panose="020B0609070205080204" pitchFamily="49" charset="-128"/>
                <a:ea typeface="ＭＳ ゴシック" panose="020B0609070205080204" pitchFamily="49" charset="-128"/>
              </a:rPr>
              <a:t>日</a:t>
            </a:r>
          </a:p>
          <a:p>
            <a:pPr marL="0" indent="0">
              <a:buNone/>
            </a:pP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3E6295F7-7AB3-4D0E-8E70-313C5533C3AA}"/>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926583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53292D9C-9A78-4EDF-94DC-BF05149E392D}"/>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512582" y="151765"/>
            <a:ext cx="10181972" cy="6101261"/>
          </a:xfrm>
        </p:spPr>
        <p:txBody>
          <a:bodyPr>
            <a:normAutofit fontScale="92500"/>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ケース</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視覚障害（ほぼ全盲の状態）のあるアルツハイマー型認知症の</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Ｎさん（</a:t>
            </a:r>
            <a:r>
              <a:rPr lang="en-US" altLang="ja-JP" sz="3000" dirty="0">
                <a:latin typeface="ＭＳ ゴシック" panose="020B0609070205080204" pitchFamily="49" charset="-128"/>
                <a:ea typeface="ＭＳ ゴシック" panose="020B0609070205080204" pitchFamily="49" charset="-128"/>
              </a:rPr>
              <a:t>88</a:t>
            </a:r>
            <a:r>
              <a:rPr lang="ja-JP" altLang="en-US" sz="3000" dirty="0">
                <a:latin typeface="ＭＳ ゴシック" panose="020B0609070205080204" pitchFamily="49" charset="-128"/>
                <a:ea typeface="ＭＳ ゴシック" panose="020B0609070205080204" pitchFamily="49" charset="-128"/>
              </a:rPr>
              <a:t>歳、女性）は自力歩行可能で、介護職員との意思疎</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通ができます。介護職員が、居室で朝食を取らせるため訪室し、</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食事を持ってくるまで座って待つように伝えて、食事の準備を</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するために短時間、部屋を離れました。</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その後、居室から</a:t>
            </a:r>
            <a:r>
              <a:rPr lang="en-US" altLang="ja-JP" sz="3000" dirty="0">
                <a:latin typeface="ＭＳ ゴシック" panose="020B0609070205080204" pitchFamily="49" charset="-128"/>
                <a:ea typeface="ＭＳ ゴシック" panose="020B0609070205080204" pitchFamily="49" charset="-128"/>
              </a:rPr>
              <a:t>20</a:t>
            </a:r>
            <a:r>
              <a:rPr lang="ja-JP" altLang="en-US" sz="3000" dirty="0">
                <a:latin typeface="ＭＳ ゴシック" panose="020B0609070205080204" pitchFamily="49" charset="-128"/>
                <a:ea typeface="ＭＳ ゴシック" panose="020B0609070205080204" pitchFamily="49" charset="-128"/>
              </a:rPr>
              <a:t>～</a:t>
            </a:r>
            <a:r>
              <a:rPr lang="en-US" altLang="ja-JP" sz="3000" dirty="0">
                <a:latin typeface="ＭＳ ゴシック" panose="020B0609070205080204" pitchFamily="49" charset="-128"/>
                <a:ea typeface="ＭＳ ゴシック" panose="020B0609070205080204" pitchFamily="49" charset="-128"/>
              </a:rPr>
              <a:t>30</a:t>
            </a:r>
            <a:r>
              <a:rPr lang="ja-JP" altLang="en-US" sz="3000" dirty="0">
                <a:latin typeface="ＭＳ ゴシック" panose="020B0609070205080204" pitchFamily="49" charset="-128"/>
                <a:ea typeface="ＭＳ ゴシック" panose="020B0609070205080204" pitchFamily="49" charset="-128"/>
              </a:rPr>
              <a:t>メートル離れた地点の窓側の壁にも</a:t>
            </a:r>
            <a:r>
              <a:rPr lang="ja-JP" altLang="en-US" sz="3000" dirty="0" err="1">
                <a:latin typeface="ＭＳ ゴシック" panose="020B0609070205080204" pitchFamily="49" charset="-128"/>
                <a:ea typeface="ＭＳ ゴシック" panose="020B0609070205080204" pitchFamily="49" charset="-128"/>
              </a:rPr>
              <a:t>た</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err="1">
                <a:latin typeface="ＭＳ ゴシック" panose="020B0609070205080204" pitchFamily="49" charset="-128"/>
                <a:ea typeface="ＭＳ ゴシック" panose="020B0609070205080204" pitchFamily="49" charset="-128"/>
              </a:rPr>
              <a:t>れて</a:t>
            </a:r>
            <a:r>
              <a:rPr lang="ja-JP" altLang="en-US" sz="3000" dirty="0">
                <a:latin typeface="ＭＳ ゴシック" panose="020B0609070205080204" pitchFamily="49" charset="-128"/>
                <a:ea typeface="ＭＳ ゴシック" panose="020B0609070205080204" pitchFamily="49" charset="-128"/>
              </a:rPr>
              <a:t>座っているＮさんを発見。</a:t>
            </a:r>
            <a:r>
              <a:rPr lang="en-US" altLang="ja-JP" sz="3000" u="sng" dirty="0">
                <a:latin typeface="ＭＳ ゴシック" panose="020B0609070205080204" pitchFamily="49" charset="-128"/>
                <a:ea typeface="ＭＳ ゴシック" panose="020B0609070205080204" pitchFamily="49" charset="-128"/>
              </a:rPr>
              <a:t>1</a:t>
            </a:r>
            <a:r>
              <a:rPr lang="ja-JP" altLang="en-US" sz="3000" u="sng" dirty="0">
                <a:latin typeface="ＭＳ ゴシック" panose="020B0609070205080204" pitchFamily="49" charset="-128"/>
                <a:ea typeface="ＭＳ ゴシック" panose="020B0609070205080204" pitchFamily="49" charset="-128"/>
              </a:rPr>
              <a:t>人で居室を離れて移動中に転</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r>
              <a:rPr lang="ja-JP" altLang="en-US" sz="3000" u="sng" dirty="0">
                <a:latin typeface="ＭＳ ゴシック" panose="020B0609070205080204" pitchFamily="49" charset="-128"/>
                <a:ea typeface="ＭＳ ゴシック" panose="020B0609070205080204" pitchFamily="49" charset="-128"/>
              </a:rPr>
              <a:t>倒したらしく</a:t>
            </a:r>
            <a:r>
              <a:rPr lang="ja-JP" altLang="en-US" sz="3000" dirty="0">
                <a:latin typeface="ＭＳ ゴシック" panose="020B0609070205080204" pitchFamily="49" charset="-128"/>
                <a:ea typeface="ＭＳ ゴシック" panose="020B0609070205080204" pitchFamily="49" charset="-128"/>
              </a:rPr>
              <a:t>、Ｎさんは痛みを訴えたため、検査をしたところ</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骨折が判明し、入院しましたが、後に肺炎により死亡しました。</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ja-JP" altLang="en-US" sz="44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94C1747F-06BD-4E96-A999-36E278465609}"/>
              </a:ext>
            </a:extLst>
          </p:cNvPr>
          <p:cNvPicPr>
            <a:picLocks noChangeAspect="1"/>
          </p:cNvPicPr>
          <p:nvPr/>
        </p:nvPicPr>
        <p:blipFill>
          <a:blip r:embed="rId3"/>
          <a:stretch>
            <a:fillRect/>
          </a:stretch>
        </p:blipFill>
        <p:spPr>
          <a:xfrm>
            <a:off x="9741542" y="6434734"/>
            <a:ext cx="2298391" cy="390178"/>
          </a:xfrm>
          <a:prstGeom prst="rect">
            <a:avLst/>
          </a:prstGeom>
        </p:spPr>
      </p:pic>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610059" y="389106"/>
            <a:ext cx="10971882" cy="6468894"/>
          </a:xfrm>
        </p:spPr>
        <p:txBody>
          <a:bodyPr>
            <a:normAutofit/>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施設側の主張</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Ｎさんは高齢でほぼ全盲ながら自力歩行が可能であり、徘徊の</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性癖があった。しかしながら、Ｎさんは、介護者との意思疎通</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も可能であり、</a:t>
            </a:r>
            <a:r>
              <a:rPr lang="ja-JP" altLang="en-US" sz="3000" u="sng" dirty="0">
                <a:latin typeface="ＭＳ ゴシック" panose="020B0609070205080204" pitchFamily="49" charset="-128"/>
                <a:ea typeface="ＭＳ ゴシック" panose="020B0609070205080204" pitchFamily="49" charset="-128"/>
              </a:rPr>
              <a:t>前日までの食事の際には、介護職員の指示に従</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r>
              <a:rPr lang="ja-JP" altLang="en-US" sz="3000" u="sng" dirty="0">
                <a:latin typeface="ＭＳ ゴシック" panose="020B0609070205080204" pitchFamily="49" charset="-128"/>
                <a:ea typeface="ＭＳ ゴシック" panose="020B0609070205080204" pitchFamily="49" charset="-128"/>
              </a:rPr>
              <a:t>わないで居室を離れたことはなく</a:t>
            </a:r>
            <a:r>
              <a:rPr lang="ja-JP" altLang="en-US" sz="3000" dirty="0">
                <a:latin typeface="ＭＳ ゴシック" panose="020B0609070205080204" pitchFamily="49" charset="-128"/>
                <a:ea typeface="ＭＳ ゴシック" panose="020B0609070205080204" pitchFamily="49" charset="-128"/>
              </a:rPr>
              <a:t>、本件事故当日の朝食の際に</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も、職員の指示に従わないような様子は窺えなかったのである</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から、Ｎさんが上記指示に従わずに居室を離れ、本件事故が発</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生する具体的なおそれがあったということはできないのであっ</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て、施設職員が本件事故の発生を予見することができない。</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0E7AEA41-AC86-45A3-89DC-9AAFEE226965}"/>
              </a:ext>
            </a:extLst>
          </p:cNvPr>
          <p:cNvPicPr>
            <a:picLocks noChangeAspect="1"/>
          </p:cNvPicPr>
          <p:nvPr/>
        </p:nvPicPr>
        <p:blipFill>
          <a:blip r:embed="rId3"/>
          <a:stretch>
            <a:fillRect/>
          </a:stretch>
        </p:blipFill>
        <p:spPr>
          <a:xfrm>
            <a:off x="9800158" y="6467822"/>
            <a:ext cx="2298391" cy="390178"/>
          </a:xfrm>
          <a:prstGeom prst="rect">
            <a:avLst/>
          </a:prstGeom>
        </p:spPr>
      </p:pic>
    </p:spTree>
    <p:extLst>
      <p:ext uri="{BB962C8B-B14F-4D97-AF65-F5344CB8AC3E}">
        <p14:creationId xmlns:p14="http://schemas.microsoft.com/office/powerpoint/2010/main" val="1596604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C81A558-68B9-42B8-9D4D-94A38383FCDB}"/>
              </a:ext>
            </a:extLst>
          </p:cNvPr>
          <p:cNvSpPr>
            <a:spLocks noGrp="1"/>
          </p:cNvSpPr>
          <p:nvPr>
            <p:ph idx="1"/>
          </p:nvPr>
        </p:nvSpPr>
        <p:spPr>
          <a:xfrm>
            <a:off x="838200" y="395410"/>
            <a:ext cx="10515600" cy="5280348"/>
          </a:xfrm>
        </p:spPr>
        <p:txBody>
          <a:bodyPr>
            <a:normAutofit fontScale="92500" lnSpcReduction="20000"/>
          </a:bodyPr>
          <a:lstStyle/>
          <a:p>
            <a:pPr marL="0" indent="0">
              <a:buNone/>
            </a:pPr>
            <a:r>
              <a:rPr lang="ja-JP" altLang="en-US" sz="3400" u="sng" dirty="0">
                <a:latin typeface="ＭＳ ゴシック" panose="020B0609070205080204" pitchFamily="49" charset="-128"/>
                <a:ea typeface="ＭＳ ゴシック" panose="020B0609070205080204" pitchFamily="49" charset="-128"/>
              </a:rPr>
              <a:t>ワーク</a:t>
            </a:r>
            <a:endParaRPr lang="en-US" altLang="ja-JP" sz="3400" u="sng" dirty="0">
              <a:latin typeface="ＭＳ ゴシック" panose="020B0609070205080204" pitchFamily="49" charset="-128"/>
              <a:ea typeface="ＭＳ ゴシック" panose="020B0609070205080204" pitchFamily="49" charset="-128"/>
            </a:endParaRPr>
          </a:p>
          <a:p>
            <a:pPr marL="0" indent="0">
              <a:buNone/>
            </a:pPr>
            <a:endParaRPr lang="en-US" altLang="ja-JP" sz="3400" dirty="0">
              <a:latin typeface="ＭＳ ゴシック" panose="020B0609070205080204" pitchFamily="49" charset="-128"/>
              <a:ea typeface="ＭＳ ゴシック" panose="020B0609070205080204" pitchFamily="49" charset="-128"/>
            </a:endParaRPr>
          </a:p>
          <a:p>
            <a:pPr marL="0" indent="0">
              <a:buNone/>
            </a:pPr>
            <a:r>
              <a:rPr lang="ja-JP" altLang="en-US" sz="3400" dirty="0">
                <a:latin typeface="ＭＳ ゴシック" panose="020B0609070205080204" pitchFamily="49" charset="-128"/>
                <a:ea typeface="ＭＳ ゴシック" panose="020B0609070205080204" pitchFamily="49" charset="-128"/>
              </a:rPr>
              <a:t>　　裁判所はどのような判断をしたでしょうか？</a:t>
            </a:r>
          </a:p>
          <a:p>
            <a:endParaRPr lang="ja-JP" altLang="en-US" sz="3400" dirty="0">
              <a:latin typeface="ＭＳ ゴシック" panose="020B0609070205080204" pitchFamily="49" charset="-128"/>
              <a:ea typeface="ＭＳ ゴシック" panose="020B0609070205080204" pitchFamily="49" charset="-128"/>
            </a:endParaRPr>
          </a:p>
          <a:p>
            <a:pPr marL="0" indent="0">
              <a:buNone/>
            </a:pPr>
            <a:r>
              <a:rPr lang="ja-JP" altLang="en-US" sz="3400" dirty="0">
                <a:latin typeface="ＭＳ ゴシック" panose="020B0609070205080204" pitchFamily="49" charset="-128"/>
                <a:ea typeface="ＭＳ ゴシック" panose="020B0609070205080204" pitchFamily="49" charset="-128"/>
              </a:rPr>
              <a:t>　　　　　グループで話し合ってみましょう。</a:t>
            </a: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ポイント：Ｎさんは介護者との意思疎通は可能です。</a:t>
            </a: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施設側は前日までの食事の際には、介護職員の指</a:t>
            </a: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示に従わないで居室を離れたことはないと断言し</a:t>
            </a: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ています。</a:t>
            </a:r>
            <a:r>
              <a:rPr lang="ja-JP" altLang="en-US" sz="2700" u="sng" dirty="0">
                <a:latin typeface="ＭＳ ゴシック" panose="020B0609070205080204" pitchFamily="49" charset="-128"/>
                <a:ea typeface="ＭＳ ゴシック" panose="020B0609070205080204" pitchFamily="49" charset="-128"/>
              </a:rPr>
              <a:t>何を根拠に断言できたのか</a:t>
            </a:r>
            <a:r>
              <a:rPr lang="ja-JP" altLang="en-US" sz="2700" dirty="0">
                <a:latin typeface="ＭＳ ゴシック" panose="020B0609070205080204" pitchFamily="49" charset="-128"/>
                <a:ea typeface="ＭＳ ゴシック" panose="020B0609070205080204" pitchFamily="49" charset="-128"/>
              </a:rPr>
              <a:t>も考えてみ</a:t>
            </a: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ましょう。</a:t>
            </a: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CC9A6927-E3EA-44B3-BA90-0A61788388B6}"/>
              </a:ext>
            </a:extLst>
          </p:cNvPr>
          <p:cNvPicPr>
            <a:picLocks noChangeAspect="1"/>
          </p:cNvPicPr>
          <p:nvPr/>
        </p:nvPicPr>
        <p:blipFill>
          <a:blip r:embed="rId2"/>
          <a:stretch>
            <a:fillRect/>
          </a:stretch>
        </p:blipFill>
        <p:spPr>
          <a:xfrm>
            <a:off x="9893609" y="6462590"/>
            <a:ext cx="2298391" cy="390178"/>
          </a:xfrm>
          <a:prstGeom prst="rect">
            <a:avLst/>
          </a:prstGeom>
        </p:spPr>
      </p:pic>
    </p:spTree>
    <p:extLst>
      <p:ext uri="{BB962C8B-B14F-4D97-AF65-F5344CB8AC3E}">
        <p14:creationId xmlns:p14="http://schemas.microsoft.com/office/powerpoint/2010/main" val="1139516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959E60-DEEA-4921-BAF2-C3A73AAC8A52}"/>
              </a:ext>
            </a:extLst>
          </p:cNvPr>
          <p:cNvSpPr>
            <a:spLocks noGrp="1"/>
          </p:cNvSpPr>
          <p:nvPr>
            <p:ph idx="1"/>
          </p:nvPr>
        </p:nvSpPr>
        <p:spPr>
          <a:xfrm>
            <a:off x="462982" y="431415"/>
            <a:ext cx="11266036" cy="5749047"/>
          </a:xfrm>
        </p:spPr>
        <p:txBody>
          <a:bodyPr>
            <a:normAutofit/>
          </a:bodyPr>
          <a:lstStyle/>
          <a:p>
            <a:pPr marL="0" indent="0">
              <a:buNone/>
            </a:pP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3200" u="sng"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a:t>
            </a:r>
            <a:r>
              <a:rPr kumimoji="1" lang="ja-JP" altLang="en-US" sz="3200" u="sng" dirty="0">
                <a:latin typeface="ＭＳ ゴシック" panose="020B0609070205080204" pitchFamily="49" charset="-128"/>
                <a:ea typeface="ＭＳ ゴシック" panose="020B0609070205080204" pitchFamily="49" charset="-128"/>
              </a:rPr>
              <a:t>判決</a:t>
            </a: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13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a:t>
            </a:r>
            <a:r>
              <a:rPr lang="zh-TW" altLang="en-US" sz="3200" dirty="0">
                <a:latin typeface="ＭＳ ゴシック" panose="020B0609070205080204" pitchFamily="49" charset="-128"/>
                <a:ea typeface="ＭＳ ゴシック" panose="020B0609070205080204" pitchFamily="49" charset="-128"/>
              </a:rPr>
              <a:t>請求額</a:t>
            </a:r>
            <a:r>
              <a:rPr lang="en-US" altLang="ja-JP" sz="3200" dirty="0">
                <a:latin typeface="ＭＳ ゴシック" panose="020B0609070205080204" pitchFamily="49" charset="-128"/>
                <a:ea typeface="ＭＳ ゴシック" panose="020B0609070205080204" pitchFamily="49" charset="-128"/>
              </a:rPr>
              <a:t>2000</a:t>
            </a:r>
            <a:r>
              <a:rPr lang="zh-TW" altLang="en-US" sz="3200" dirty="0">
                <a:latin typeface="ＭＳ ゴシック" panose="020B0609070205080204" pitchFamily="49" charset="-128"/>
                <a:ea typeface="ＭＳ ゴシック" panose="020B0609070205080204" pitchFamily="49" charset="-128"/>
              </a:rPr>
              <a:t>万円</a:t>
            </a:r>
            <a:r>
              <a:rPr lang="ja-JP" altLang="en-US" sz="3200" dirty="0">
                <a:latin typeface="ＭＳ ゴシック" panose="020B0609070205080204" pitchFamily="49" charset="-128"/>
                <a:ea typeface="ＭＳ ゴシック" panose="020B0609070205080204" pitchFamily="49" charset="-128"/>
              </a:rPr>
              <a:t>に対して</a:t>
            </a:r>
            <a:r>
              <a:rPr lang="zh-TW" altLang="en-US" sz="3200" dirty="0">
                <a:latin typeface="ＭＳ ゴシック" panose="020B0609070205080204" pitchFamily="49" charset="-128"/>
                <a:ea typeface="ＭＳ ゴシック" panose="020B0609070205080204" pitchFamily="49" charset="-128"/>
              </a:rPr>
              <a:t>請求棄却</a:t>
            </a:r>
            <a:r>
              <a:rPr lang="ja-JP" altLang="en-US" sz="3200" dirty="0" err="1">
                <a:latin typeface="ＭＳ ゴシック" panose="020B0609070205080204" pitchFamily="49" charset="-128"/>
                <a:ea typeface="ＭＳ ゴシック" panose="020B0609070205080204" pitchFamily="49" charset="-128"/>
              </a:rPr>
              <a:t>、</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施設側の勝訴、遺族側の敗訴となった。</a:t>
            </a:r>
            <a:endParaRPr lang="en-US" altLang="ja-JP" sz="3200" dirty="0">
              <a:latin typeface="ＭＳ ゴシック" panose="020B0609070205080204" pitchFamily="49" charset="-128"/>
              <a:ea typeface="ＭＳ ゴシック" panose="020B0609070205080204" pitchFamily="49" charset="-128"/>
            </a:endParaRPr>
          </a:p>
          <a:p>
            <a:pPr marL="0" indent="0">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endParaRPr lang="en-US" altLang="ja-JP"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A593D187-4351-466F-9FD7-480F8F24D735}"/>
              </a:ext>
            </a:extLst>
          </p:cNvPr>
          <p:cNvPicPr>
            <a:picLocks noChangeAspect="1"/>
          </p:cNvPicPr>
          <p:nvPr/>
        </p:nvPicPr>
        <p:blipFill>
          <a:blip r:embed="rId3"/>
          <a:stretch>
            <a:fillRect/>
          </a:stretch>
        </p:blipFill>
        <p:spPr>
          <a:xfrm>
            <a:off x="9776711" y="6426585"/>
            <a:ext cx="2298391" cy="390178"/>
          </a:xfrm>
          <a:prstGeom prst="rect">
            <a:avLst/>
          </a:prstGeom>
        </p:spPr>
      </p:pic>
    </p:spTree>
    <p:extLst>
      <p:ext uri="{BB962C8B-B14F-4D97-AF65-F5344CB8AC3E}">
        <p14:creationId xmlns:p14="http://schemas.microsoft.com/office/powerpoint/2010/main" val="2019719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3136C9A-1439-453F-822A-8DC57DFA8560}"/>
              </a:ext>
            </a:extLst>
          </p:cNvPr>
          <p:cNvSpPr>
            <a:spLocks noGrp="1"/>
          </p:cNvSpPr>
          <p:nvPr>
            <p:ph idx="1"/>
          </p:nvPr>
        </p:nvSpPr>
        <p:spPr>
          <a:xfrm>
            <a:off x="838200" y="550843"/>
            <a:ext cx="10145617" cy="5993175"/>
          </a:xfrm>
        </p:spPr>
        <p:txBody>
          <a:bodyPr>
            <a:normAutofit fontScale="85000" lnSpcReduction="10000"/>
          </a:bodyPr>
          <a:lstStyle/>
          <a:p>
            <a:pPr marL="0" indent="0">
              <a:buNone/>
            </a:pPr>
            <a:r>
              <a:rPr lang="ja-JP" altLang="en-US" u="sng" dirty="0">
                <a:latin typeface="ＭＳ ゴシック" panose="020B0609070205080204" pitchFamily="49" charset="-128"/>
                <a:ea typeface="ＭＳ ゴシック" panose="020B0609070205080204" pitchFamily="49" charset="-128"/>
              </a:rPr>
              <a:t>判決の理由</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本件事故は、Ｎさんが職員の指示に従わずに部屋を出て、自力で食堂</a:t>
            </a:r>
            <a:r>
              <a:rPr lang="ja-JP" altLang="en-US" dirty="0" err="1">
                <a:latin typeface="ＭＳ ゴシック" panose="020B0609070205080204" pitchFamily="49" charset="-128"/>
                <a:ea typeface="ＭＳ ゴシック" panose="020B0609070205080204" pitchFamily="49" charset="-128"/>
              </a:rPr>
              <a:t>ま</a:t>
            </a:r>
            <a:endParaRPr lang="ja-JP" altLang="en-US"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で歩いて行き、そこで転倒したものと推認することができる。確かにＮ</a:t>
            </a:r>
          </a:p>
          <a:p>
            <a:pPr marL="0" indent="0">
              <a:buNone/>
            </a:pPr>
            <a:r>
              <a:rPr lang="ja-JP" altLang="en-US" dirty="0" err="1">
                <a:latin typeface="ＭＳ ゴシック" panose="020B0609070205080204" pitchFamily="49" charset="-128"/>
                <a:ea typeface="ＭＳ ゴシック" panose="020B0609070205080204" pitchFamily="49" charset="-128"/>
              </a:rPr>
              <a:t>さんは</a:t>
            </a:r>
            <a:r>
              <a:rPr lang="ja-JP" altLang="en-US" dirty="0">
                <a:latin typeface="ＭＳ ゴシック" panose="020B0609070205080204" pitchFamily="49" charset="-128"/>
                <a:ea typeface="ＭＳ ゴシック" panose="020B0609070205080204" pitchFamily="49" charset="-128"/>
              </a:rPr>
              <a:t>高齢でほぼ全盲ながら自力歩行が可能であり、徘徊癖があったも</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のである。しかしながら、Ｎさんは、介護者との意思疎通は可能であり、</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前日までの食事の際には、介護職員の指示に従わないで居室を離れたこ</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とはなく、本件事故当日の朝食の際にも、職員の指示に従わないような</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様子は窺えなかったのであるから、Ｎさんが上記指示に従わずに居室を</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離れ、本件事故が発生する具体的なおそれがあったということはできな</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いのであって、施設職員が本件事故の発生を予見することが可能であっ</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たということはできない。</a:t>
            </a:r>
          </a:p>
          <a:p>
            <a:pPr marL="0" indent="0">
              <a:buNone/>
            </a:pPr>
            <a:endParaRPr kumimoji="1" lang="ja-JP" altLang="en-US" dirty="0"/>
          </a:p>
        </p:txBody>
      </p:sp>
      <p:pic>
        <p:nvPicPr>
          <p:cNvPr id="2" name="図 1">
            <a:extLst>
              <a:ext uri="{FF2B5EF4-FFF2-40B4-BE49-F238E27FC236}">
                <a16:creationId xmlns:a16="http://schemas.microsoft.com/office/drawing/2014/main" id="{5240990A-7FC8-43D6-B05E-3ACA1E449748}"/>
              </a:ext>
            </a:extLst>
          </p:cNvPr>
          <p:cNvPicPr>
            <a:picLocks noChangeAspect="1"/>
          </p:cNvPicPr>
          <p:nvPr/>
        </p:nvPicPr>
        <p:blipFill>
          <a:blip r:embed="rId3"/>
          <a:stretch>
            <a:fillRect/>
          </a:stretch>
        </p:blipFill>
        <p:spPr>
          <a:xfrm>
            <a:off x="9834621" y="6467822"/>
            <a:ext cx="2298391" cy="390178"/>
          </a:xfrm>
          <a:prstGeom prst="rect">
            <a:avLst/>
          </a:prstGeom>
        </p:spPr>
      </p:pic>
    </p:spTree>
    <p:extLst>
      <p:ext uri="{BB962C8B-B14F-4D97-AF65-F5344CB8AC3E}">
        <p14:creationId xmlns:p14="http://schemas.microsoft.com/office/powerpoint/2010/main" val="1248966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838199" y="194553"/>
            <a:ext cx="10932764" cy="6468894"/>
          </a:xfrm>
        </p:spPr>
        <p:txBody>
          <a:bodyPr>
            <a:normAutofit fontScale="40000" lnSpcReduction="20000"/>
          </a:bodyPr>
          <a:lstStyle/>
          <a:p>
            <a:pPr marL="0" indent="0">
              <a:buNone/>
            </a:pP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u="sng" dirty="0">
                <a:latin typeface="ＭＳ ゴシック" panose="020B0609070205080204" pitchFamily="49" charset="-128"/>
                <a:ea typeface="ＭＳ ゴシック" panose="020B0609070205080204" pitchFamily="49" charset="-128"/>
              </a:rPr>
              <a:t>ワーク</a:t>
            </a: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高裁で施設側の勝訴という稀なケースです。</a:t>
            </a:r>
            <a:endParaRPr lang="en-US" altLang="ja-JP" sz="5900" dirty="0">
              <a:latin typeface="ＭＳ ゴシック" panose="020B0609070205080204" pitchFamily="49" charset="-128"/>
              <a:ea typeface="ＭＳ ゴシック" panose="020B0609070205080204" pitchFamily="49" charset="-128"/>
            </a:endParaRPr>
          </a:p>
          <a:p>
            <a:pPr marL="0" indent="0">
              <a:buNone/>
            </a:pP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裁判所が施設側を勝訴にした理由は、普段からＮさんが職員の指示に従って</a:t>
            </a:r>
            <a:r>
              <a:rPr lang="ja-JP" altLang="en-US" sz="5900" dirty="0" err="1">
                <a:latin typeface="ＭＳ ゴシック" panose="020B0609070205080204" pitchFamily="49" charset="-128"/>
                <a:ea typeface="ＭＳ ゴシック" panose="020B0609070205080204" pitchFamily="49" charset="-128"/>
              </a:rPr>
              <a:t>い</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たという事実認定です。この</a:t>
            </a:r>
            <a:r>
              <a:rPr lang="ja-JP" altLang="en-US" sz="5900" u="sng" dirty="0">
                <a:latin typeface="ＭＳ ゴシック" panose="020B0609070205080204" pitchFamily="49" charset="-128"/>
                <a:ea typeface="ＭＳ ゴシック" panose="020B0609070205080204" pitchFamily="49" charset="-128"/>
              </a:rPr>
              <a:t>事実認定はそれまで蓄積された介護日誌をはじめ</a:t>
            </a:r>
            <a:endParaRPr lang="en-US" altLang="ja-JP" sz="5900" u="sng" dirty="0">
              <a:latin typeface="ＭＳ ゴシック" panose="020B0609070205080204" pitchFamily="49" charset="-128"/>
              <a:ea typeface="ＭＳ ゴシック" panose="020B0609070205080204" pitchFamily="49" charset="-128"/>
            </a:endParaRPr>
          </a:p>
          <a:p>
            <a:pPr marL="0" indent="0">
              <a:buNone/>
            </a:pPr>
            <a:r>
              <a:rPr lang="ja-JP" altLang="en-US" sz="5900" u="sng" dirty="0">
                <a:latin typeface="ＭＳ ゴシック" panose="020B0609070205080204" pitchFamily="49" charset="-128"/>
                <a:ea typeface="ＭＳ ゴシック" panose="020B0609070205080204" pitchFamily="49" charset="-128"/>
              </a:rPr>
              <a:t>とする記録から行われています</a:t>
            </a:r>
            <a:r>
              <a:rPr lang="ja-JP" altLang="en-US" sz="5900" dirty="0">
                <a:latin typeface="ＭＳ ゴシック" panose="020B0609070205080204" pitchFamily="49" charset="-128"/>
                <a:ea typeface="ＭＳ ゴシック" panose="020B0609070205080204" pitchFamily="49" charset="-128"/>
              </a:rPr>
              <a:t>。つまり、普段からの正確かつ詳細な記録が重</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要で、介護記録は、適切に業務を果たしている事を残す証拠（法的証拠）と</a:t>
            </a:r>
            <a:r>
              <a:rPr lang="ja-JP" altLang="en-US" sz="5900" dirty="0" err="1">
                <a:latin typeface="ＭＳ ゴシック" panose="020B0609070205080204" pitchFamily="49" charset="-128"/>
                <a:ea typeface="ＭＳ ゴシック" panose="020B0609070205080204" pitchFamily="49" charset="-128"/>
              </a:rPr>
              <a:t>な</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ります。</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　</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　　　　　　　介護記録にはどのような利点がありますか。　　</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　　　　　　</a:t>
            </a:r>
            <a:endParaRPr lang="en-US" altLang="ja-JP" sz="5900" dirty="0">
              <a:latin typeface="ＭＳ ゴシック" panose="020B0609070205080204" pitchFamily="49" charset="-128"/>
              <a:ea typeface="ＭＳ ゴシック" panose="020B0609070205080204" pitchFamily="49" charset="-128"/>
            </a:endParaRPr>
          </a:p>
          <a:p>
            <a:pPr marL="0" indent="0">
              <a:buNone/>
            </a:pPr>
            <a:r>
              <a:rPr lang="ja-JP" altLang="en-US" sz="5900" dirty="0">
                <a:latin typeface="ＭＳ ゴシック" panose="020B0609070205080204" pitchFamily="49" charset="-128"/>
                <a:ea typeface="ＭＳ ゴシック" panose="020B0609070205080204" pitchFamily="49" charset="-128"/>
              </a:rPr>
              <a:t>　　　　　　　　　グループで話し合ってみましょう。</a:t>
            </a:r>
            <a:endParaRPr lang="en-US" altLang="ja-JP" sz="5900" dirty="0">
              <a:latin typeface="ＭＳ ゴシック" panose="020B0609070205080204" pitchFamily="49" charset="-128"/>
              <a:ea typeface="ＭＳ ゴシック" panose="020B0609070205080204" pitchFamily="49" charset="-128"/>
            </a:endParaRPr>
          </a:p>
          <a:p>
            <a:pPr marL="0" indent="0">
              <a:buNone/>
            </a:pPr>
            <a:endParaRPr lang="en-US" altLang="ja-JP" sz="36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lgn="ctr">
              <a:buNone/>
            </a:pPr>
            <a:r>
              <a:rPr lang="ja-JP" altLang="en-US" sz="3000" dirty="0">
                <a:latin typeface="ＭＳ ゴシック" panose="020B0609070205080204" pitchFamily="49" charset="-128"/>
                <a:ea typeface="ＭＳ ゴシック" panose="020B0609070205080204" pitchFamily="49" charset="-128"/>
              </a:rPr>
              <a:t>　</a:t>
            </a:r>
          </a:p>
        </p:txBody>
      </p:sp>
      <p:pic>
        <p:nvPicPr>
          <p:cNvPr id="2" name="図 1">
            <a:extLst>
              <a:ext uri="{FF2B5EF4-FFF2-40B4-BE49-F238E27FC236}">
                <a16:creationId xmlns:a16="http://schemas.microsoft.com/office/drawing/2014/main" id="{D7440620-6AC6-4EBC-87AD-C67F9B4CF258}"/>
              </a:ext>
            </a:extLst>
          </p:cNvPr>
          <p:cNvPicPr>
            <a:picLocks noChangeAspect="1"/>
          </p:cNvPicPr>
          <p:nvPr/>
        </p:nvPicPr>
        <p:blipFill>
          <a:blip r:embed="rId3"/>
          <a:stretch>
            <a:fillRect/>
          </a:stretch>
        </p:blipFill>
        <p:spPr>
          <a:xfrm>
            <a:off x="9764989" y="6426791"/>
            <a:ext cx="2298391" cy="390178"/>
          </a:xfrm>
          <a:prstGeom prst="rect">
            <a:avLst/>
          </a:prstGeom>
        </p:spPr>
      </p:pic>
    </p:spTree>
    <p:extLst>
      <p:ext uri="{BB962C8B-B14F-4D97-AF65-F5344CB8AC3E}">
        <p14:creationId xmlns:p14="http://schemas.microsoft.com/office/powerpoint/2010/main" val="57025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8A33158-BC62-485D-878F-4F0BBFE7B4C0}"/>
              </a:ext>
            </a:extLst>
          </p:cNvPr>
          <p:cNvSpPr>
            <a:spLocks noGrp="1"/>
          </p:cNvSpPr>
          <p:nvPr>
            <p:ph idx="1"/>
          </p:nvPr>
        </p:nvSpPr>
        <p:spPr>
          <a:xfrm>
            <a:off x="838200" y="425669"/>
            <a:ext cx="10515600" cy="5955675"/>
          </a:xfrm>
        </p:spPr>
        <p:txBody>
          <a:bodyPr>
            <a:normAutofit fontScale="85000" lnSpcReduction="10000"/>
          </a:bodyPr>
          <a:lstStyle/>
          <a:p>
            <a:pPr marL="0" indent="0">
              <a:buNone/>
            </a:pPr>
            <a:endParaRPr lang="en-US" altLang="ja-JP" sz="1000" u="sng" dirty="0">
              <a:latin typeface="ＭＳ ゴシック" panose="020B0609070205080204" pitchFamily="49" charset="-128"/>
              <a:ea typeface="ＭＳ ゴシック" panose="020B0609070205080204" pitchFamily="49" charset="-128"/>
            </a:endParaRPr>
          </a:p>
          <a:p>
            <a:pPr marL="0" indent="0">
              <a:buNone/>
            </a:pPr>
            <a:r>
              <a:rPr lang="ja-JP" altLang="en-US" sz="3300" u="sng" dirty="0">
                <a:latin typeface="ＭＳ ゴシック" panose="020B0609070205080204" pitchFamily="49" charset="-128"/>
                <a:ea typeface="ＭＳ ゴシック" panose="020B0609070205080204" pitchFamily="49" charset="-128"/>
              </a:rPr>
              <a:t>介護記録の利点（例）</a:t>
            </a:r>
          </a:p>
          <a:p>
            <a:pPr marL="0" indent="0">
              <a:buNone/>
            </a:pPr>
            <a:endParaRPr lang="en-US" altLang="ja-JP" sz="3300" dirty="0">
              <a:latin typeface="ＭＳ ゴシック" panose="020B0609070205080204" pitchFamily="49" charset="-128"/>
              <a:ea typeface="ＭＳ ゴシック" panose="020B0609070205080204" pitchFamily="49" charset="-128"/>
            </a:endParaRPr>
          </a:p>
          <a:p>
            <a:pPr marL="0" indent="0">
              <a:buNone/>
            </a:pPr>
            <a:r>
              <a:rPr lang="en-US" altLang="ja-JP" sz="3300" dirty="0">
                <a:latin typeface="ＭＳ ゴシック" panose="020B0609070205080204" pitchFamily="49" charset="-128"/>
                <a:ea typeface="ＭＳ ゴシック" panose="020B0609070205080204" pitchFamily="49" charset="-128"/>
              </a:rPr>
              <a:t>1</a:t>
            </a:r>
            <a:r>
              <a:rPr lang="ja-JP" altLang="en-US" sz="3300" dirty="0">
                <a:latin typeface="ＭＳ ゴシック" panose="020B0609070205080204" pitchFamily="49" charset="-128"/>
                <a:ea typeface="ＭＳ ゴシック" panose="020B0609070205080204" pitchFamily="49" charset="-128"/>
              </a:rPr>
              <a:t>．利用者を理解し</a:t>
            </a:r>
            <a:r>
              <a:rPr lang="en-US" altLang="ja-JP" sz="3300" dirty="0">
                <a:latin typeface="ＭＳ ゴシック" panose="020B0609070205080204" pitchFamily="49" charset="-128"/>
                <a:ea typeface="ＭＳ ゴシック" panose="020B0609070205080204" pitchFamily="49" charset="-128"/>
              </a:rPr>
              <a:t>､</a:t>
            </a:r>
            <a:r>
              <a:rPr lang="ja-JP" altLang="en-US" sz="3300" dirty="0">
                <a:latin typeface="ＭＳ ゴシック" panose="020B0609070205080204" pitchFamily="49" charset="-128"/>
                <a:ea typeface="ＭＳ ゴシック" panose="020B0609070205080204" pitchFamily="49" charset="-128"/>
              </a:rPr>
              <a:t>継続性のある関わりを行い</a:t>
            </a:r>
            <a:r>
              <a:rPr lang="en-US" altLang="ja-JP" sz="3300" dirty="0">
                <a:latin typeface="ＭＳ ゴシック" panose="020B0609070205080204" pitchFamily="49" charset="-128"/>
                <a:ea typeface="ＭＳ ゴシック" panose="020B0609070205080204" pitchFamily="49" charset="-128"/>
              </a:rPr>
              <a:t>､</a:t>
            </a:r>
            <a:r>
              <a:rPr lang="ja-JP" altLang="en-US" sz="3300" dirty="0">
                <a:latin typeface="ＭＳ ゴシック" panose="020B0609070205080204" pitchFamily="49" charset="-128"/>
                <a:ea typeface="ＭＳ ゴシック" panose="020B0609070205080204" pitchFamily="49" charset="-128"/>
              </a:rPr>
              <a:t>ケアの質を高め</a:t>
            </a:r>
            <a:endParaRPr lang="en-US" altLang="ja-JP" sz="3300" dirty="0">
              <a:latin typeface="ＭＳ ゴシック" panose="020B0609070205080204" pitchFamily="49" charset="-128"/>
              <a:ea typeface="ＭＳ ゴシック" panose="020B0609070205080204" pitchFamily="49" charset="-128"/>
            </a:endParaRPr>
          </a:p>
          <a:p>
            <a:pPr marL="0" indent="0">
              <a:buNone/>
            </a:pPr>
            <a:r>
              <a:rPr lang="ja-JP" altLang="en-US" sz="3300" dirty="0">
                <a:latin typeface="ＭＳ ゴシック" panose="020B0609070205080204" pitchFamily="49" charset="-128"/>
                <a:ea typeface="ＭＳ ゴシック" panose="020B0609070205080204" pitchFamily="49" charset="-128"/>
              </a:rPr>
              <a:t>　 </a:t>
            </a:r>
            <a:r>
              <a:rPr lang="ja-JP" altLang="en-US" sz="3300" dirty="0" err="1">
                <a:latin typeface="ＭＳ ゴシック" panose="020B0609070205080204" pitchFamily="49" charset="-128"/>
                <a:ea typeface="ＭＳ ゴシック" panose="020B0609070205080204" pitchFamily="49" charset="-128"/>
              </a:rPr>
              <a:t>て</a:t>
            </a:r>
            <a:r>
              <a:rPr lang="ja-JP" altLang="en-US" sz="3300" dirty="0">
                <a:latin typeface="ＭＳ ゴシック" panose="020B0609070205080204" pitchFamily="49" charset="-128"/>
                <a:ea typeface="ＭＳ ゴシック" panose="020B0609070205080204" pitchFamily="49" charset="-128"/>
              </a:rPr>
              <a:t>いくことができる。</a:t>
            </a:r>
          </a:p>
          <a:p>
            <a:pPr marL="0" indent="0">
              <a:buNone/>
            </a:pPr>
            <a:r>
              <a:rPr lang="en-US" altLang="ja-JP" sz="3300" dirty="0">
                <a:latin typeface="ＭＳ ゴシック" panose="020B0609070205080204" pitchFamily="49" charset="-128"/>
                <a:ea typeface="ＭＳ ゴシック" panose="020B0609070205080204" pitchFamily="49" charset="-128"/>
              </a:rPr>
              <a:t>2</a:t>
            </a:r>
            <a:r>
              <a:rPr lang="ja-JP" altLang="en-US" sz="3300" dirty="0">
                <a:latin typeface="ＭＳ ゴシック" panose="020B0609070205080204" pitchFamily="49" charset="-128"/>
                <a:ea typeface="ＭＳ ゴシック" panose="020B0609070205080204" pitchFamily="49" charset="-128"/>
              </a:rPr>
              <a:t>．職員同士で情報を共有し、よりよい介護サービスを提供する</a:t>
            </a:r>
            <a:endParaRPr lang="en-US" altLang="ja-JP" sz="3300" dirty="0">
              <a:latin typeface="ＭＳ ゴシック" panose="020B0609070205080204" pitchFamily="49" charset="-128"/>
              <a:ea typeface="ＭＳ ゴシック" panose="020B0609070205080204" pitchFamily="49" charset="-128"/>
            </a:endParaRPr>
          </a:p>
          <a:p>
            <a:pPr marL="0" indent="0">
              <a:buNone/>
            </a:pPr>
            <a:r>
              <a:rPr lang="ja-JP" altLang="en-US" sz="3300" dirty="0">
                <a:latin typeface="ＭＳ ゴシック" panose="020B0609070205080204" pitchFamily="49" charset="-128"/>
                <a:ea typeface="ＭＳ ゴシック" panose="020B0609070205080204" pitchFamily="49" charset="-128"/>
              </a:rPr>
              <a:t>　 情報源となる。</a:t>
            </a:r>
          </a:p>
          <a:p>
            <a:pPr marL="0" indent="0">
              <a:buNone/>
            </a:pPr>
            <a:r>
              <a:rPr lang="en-US" altLang="ja-JP" sz="3300" dirty="0">
                <a:latin typeface="ＭＳ ゴシック" panose="020B0609070205080204" pitchFamily="49" charset="-128"/>
                <a:ea typeface="ＭＳ ゴシック" panose="020B0609070205080204" pitchFamily="49" charset="-128"/>
              </a:rPr>
              <a:t>3</a:t>
            </a:r>
            <a:r>
              <a:rPr lang="ja-JP" altLang="en-US" sz="3300" dirty="0">
                <a:latin typeface="ＭＳ ゴシック" panose="020B0609070205080204" pitchFamily="49" charset="-128"/>
                <a:ea typeface="ＭＳ ゴシック" panose="020B0609070205080204" pitchFamily="49" charset="-128"/>
              </a:rPr>
              <a:t>．事実を記録しておくことで</a:t>
            </a:r>
            <a:r>
              <a:rPr lang="en-US" altLang="ja-JP" sz="3300" dirty="0">
                <a:latin typeface="ＭＳ ゴシック" panose="020B0609070205080204" pitchFamily="49" charset="-128"/>
                <a:ea typeface="ＭＳ ゴシック" panose="020B0609070205080204" pitchFamily="49" charset="-128"/>
              </a:rPr>
              <a:t>､</a:t>
            </a:r>
            <a:r>
              <a:rPr lang="ja-JP" altLang="en-US" sz="3300" dirty="0">
                <a:latin typeface="ＭＳ ゴシック" panose="020B0609070205080204" pitchFamily="49" charset="-128"/>
                <a:ea typeface="ＭＳ ゴシック" panose="020B0609070205080204" pitchFamily="49" charset="-128"/>
              </a:rPr>
              <a:t>介護の証明と責任の所在の確認が</a:t>
            </a:r>
            <a:endParaRPr lang="en-US" altLang="ja-JP" sz="3300" dirty="0">
              <a:latin typeface="ＭＳ ゴシック" panose="020B0609070205080204" pitchFamily="49" charset="-128"/>
              <a:ea typeface="ＭＳ ゴシック" panose="020B0609070205080204" pitchFamily="49" charset="-128"/>
            </a:endParaRPr>
          </a:p>
          <a:p>
            <a:pPr marL="0" indent="0">
              <a:buNone/>
            </a:pPr>
            <a:r>
              <a:rPr lang="ja-JP" altLang="en-US" sz="3300" dirty="0">
                <a:latin typeface="ＭＳ ゴシック" panose="020B0609070205080204" pitchFamily="49" charset="-128"/>
                <a:ea typeface="ＭＳ ゴシック" panose="020B0609070205080204" pitchFamily="49" charset="-128"/>
              </a:rPr>
              <a:t>　 できる。</a:t>
            </a:r>
          </a:p>
          <a:p>
            <a:pPr marL="0" indent="0">
              <a:buNone/>
            </a:pPr>
            <a:r>
              <a:rPr lang="en-US" altLang="ja-JP" sz="3300" dirty="0">
                <a:latin typeface="ＭＳ ゴシック" panose="020B0609070205080204" pitchFamily="49" charset="-128"/>
                <a:ea typeface="ＭＳ ゴシック" panose="020B0609070205080204" pitchFamily="49" charset="-128"/>
              </a:rPr>
              <a:t>4.</a:t>
            </a:r>
            <a:r>
              <a:rPr lang="ja-JP" altLang="en-US" sz="3300" dirty="0">
                <a:latin typeface="ＭＳ ゴシック" panose="020B0609070205080204" pitchFamily="49" charset="-128"/>
                <a:ea typeface="ＭＳ ゴシック" panose="020B0609070205080204" pitchFamily="49" charset="-128"/>
              </a:rPr>
              <a:t> ケースカンファレンスなどの方針を立てる場へ具体的な材料</a:t>
            </a:r>
            <a:endParaRPr lang="en-US" altLang="ja-JP" sz="3300" dirty="0">
              <a:latin typeface="ＭＳ ゴシック" panose="020B0609070205080204" pitchFamily="49" charset="-128"/>
              <a:ea typeface="ＭＳ ゴシック" panose="020B0609070205080204" pitchFamily="49" charset="-128"/>
            </a:endParaRPr>
          </a:p>
          <a:p>
            <a:pPr marL="0" indent="0">
              <a:buNone/>
            </a:pPr>
            <a:r>
              <a:rPr lang="en-US" altLang="ja-JP" sz="3300" dirty="0">
                <a:latin typeface="ＭＳ ゴシック" panose="020B0609070205080204" pitchFamily="49" charset="-128"/>
                <a:ea typeface="ＭＳ ゴシック" panose="020B0609070205080204" pitchFamily="49" charset="-128"/>
              </a:rPr>
              <a:t>   </a:t>
            </a:r>
            <a:r>
              <a:rPr lang="ja-JP" altLang="en-US" sz="3300" dirty="0">
                <a:latin typeface="ＭＳ ゴシック" panose="020B0609070205080204" pitchFamily="49" charset="-128"/>
                <a:ea typeface="ＭＳ ゴシック" panose="020B0609070205080204" pitchFamily="49" charset="-128"/>
              </a:rPr>
              <a:t>を提供できる。</a:t>
            </a:r>
          </a:p>
          <a:p>
            <a:pPr marL="0" indent="0">
              <a:buNone/>
            </a:pPr>
            <a:r>
              <a:rPr lang="en-US" altLang="ja-JP" sz="3300" dirty="0">
                <a:latin typeface="ＭＳ ゴシック" panose="020B0609070205080204" pitchFamily="49" charset="-128"/>
                <a:ea typeface="ＭＳ ゴシック" panose="020B0609070205080204" pitchFamily="49" charset="-128"/>
              </a:rPr>
              <a:t>5</a:t>
            </a:r>
            <a:r>
              <a:rPr lang="ja-JP" altLang="en-US" sz="3300" dirty="0">
                <a:latin typeface="ＭＳ ゴシック" panose="020B0609070205080204" pitchFamily="49" charset="-128"/>
                <a:ea typeface="ＭＳ ゴシック" panose="020B0609070205080204" pitchFamily="49" charset="-128"/>
              </a:rPr>
              <a:t>．利用者の尊厳を守り</a:t>
            </a:r>
            <a:r>
              <a:rPr lang="en-US" altLang="ja-JP" sz="3300" dirty="0">
                <a:latin typeface="ＭＳ ゴシック" panose="020B0609070205080204" pitchFamily="49" charset="-128"/>
                <a:ea typeface="ＭＳ ゴシック" panose="020B0609070205080204" pitchFamily="49" charset="-128"/>
              </a:rPr>
              <a:t>､</a:t>
            </a:r>
            <a:r>
              <a:rPr lang="ja-JP" altLang="en-US" sz="3300" dirty="0">
                <a:latin typeface="ＭＳ ゴシック" panose="020B0609070205080204" pitchFamily="49" charset="-128"/>
                <a:ea typeface="ＭＳ ゴシック" panose="020B0609070205080204" pitchFamily="49" charset="-128"/>
              </a:rPr>
              <a:t>家族などへの情報開示に備えることがで</a:t>
            </a:r>
            <a:endParaRPr lang="en-US" altLang="ja-JP" sz="3300" dirty="0">
              <a:latin typeface="ＭＳ ゴシック" panose="020B0609070205080204" pitchFamily="49" charset="-128"/>
              <a:ea typeface="ＭＳ ゴシック" panose="020B0609070205080204" pitchFamily="49" charset="-128"/>
            </a:endParaRPr>
          </a:p>
          <a:p>
            <a:pPr marL="0" indent="0">
              <a:buNone/>
            </a:pPr>
            <a:r>
              <a:rPr lang="ja-JP" altLang="en-US" sz="3300" dirty="0">
                <a:latin typeface="ＭＳ ゴシック" panose="020B0609070205080204" pitchFamily="49" charset="-128"/>
                <a:ea typeface="ＭＳ ゴシック" panose="020B0609070205080204" pitchFamily="49" charset="-128"/>
              </a:rPr>
              <a:t>　 きる。</a:t>
            </a:r>
          </a:p>
          <a:p>
            <a:pPr marL="0" indent="0">
              <a:buNone/>
            </a:pPr>
            <a:endParaRPr lang="en-US" altLang="ja-JP" sz="44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6CA2A317-E091-4B84-ADF3-C0D9B11F3563}"/>
              </a:ext>
            </a:extLst>
          </p:cNvPr>
          <p:cNvPicPr>
            <a:picLocks noChangeAspect="1"/>
          </p:cNvPicPr>
          <p:nvPr/>
        </p:nvPicPr>
        <p:blipFill>
          <a:blip r:embed="rId3"/>
          <a:stretch>
            <a:fillRect/>
          </a:stretch>
        </p:blipFill>
        <p:spPr>
          <a:xfrm>
            <a:off x="9800158" y="6473684"/>
            <a:ext cx="2298391" cy="390178"/>
          </a:xfrm>
          <a:prstGeom prst="rect">
            <a:avLst/>
          </a:prstGeom>
        </p:spPr>
      </p:pic>
    </p:spTree>
    <p:extLst>
      <p:ext uri="{BB962C8B-B14F-4D97-AF65-F5344CB8AC3E}">
        <p14:creationId xmlns:p14="http://schemas.microsoft.com/office/powerpoint/2010/main" val="1368439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C4B3400-FDF1-4957-B20D-7948F4C23C70}"/>
              </a:ext>
            </a:extLst>
          </p:cNvPr>
          <p:cNvSpPr>
            <a:spLocks noGrp="1"/>
          </p:cNvSpPr>
          <p:nvPr>
            <p:ph idx="1"/>
          </p:nvPr>
        </p:nvSpPr>
        <p:spPr>
          <a:xfrm>
            <a:off x="525684" y="654429"/>
            <a:ext cx="10515600" cy="5317647"/>
          </a:xfrm>
        </p:spPr>
        <p:txBody>
          <a:bodyPr>
            <a:normAutofit lnSpcReduction="10000"/>
          </a:bodyPr>
          <a:lstStyle/>
          <a:p>
            <a:pPr marL="0" indent="0">
              <a:buNone/>
            </a:pPr>
            <a:r>
              <a:rPr lang="ja-JP" altLang="en-US" u="sng" dirty="0">
                <a:latin typeface="ＭＳ ゴシック" panose="020B0609070205080204" pitchFamily="49" charset="-128"/>
                <a:ea typeface="ＭＳ ゴシック" panose="020B0609070205080204" pitchFamily="49" charset="-128"/>
              </a:rPr>
              <a:t>解　説</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介護記録は日常業務のあらゆる場面で役に立ちます。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適切に記録されることで、利用者を守るだけではなく、皆様を</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守ることにもなるのです。特に大切なことは、</a:t>
            </a:r>
            <a:r>
              <a:rPr lang="en-US" altLang="ja-JP" dirty="0">
                <a:latin typeface="ＭＳ ゴシック" panose="020B0609070205080204" pitchFamily="49" charset="-128"/>
                <a:ea typeface="ＭＳ ゴシック" panose="020B0609070205080204" pitchFamily="49" charset="-128"/>
              </a:rPr>
              <a:t>5W1H</a:t>
            </a:r>
            <a:r>
              <a:rPr lang="ja-JP" altLang="en-US" dirty="0">
                <a:latin typeface="ＭＳ ゴシック" panose="020B0609070205080204" pitchFamily="49" charset="-128"/>
                <a:ea typeface="ＭＳ ゴシック" panose="020B0609070205080204" pitchFamily="49" charset="-128"/>
              </a:rPr>
              <a:t>（いつ・</a:t>
            </a:r>
            <a:r>
              <a:rPr lang="ja-JP" altLang="en-US" dirty="0" err="1">
                <a:latin typeface="ＭＳ ゴシック" panose="020B0609070205080204" pitchFamily="49" charset="-128"/>
                <a:ea typeface="ＭＳ ゴシック" panose="020B0609070205080204" pitchFamily="49" charset="-128"/>
              </a:rPr>
              <a:t>ど</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こで・だれが・なにを・なぜ・どのように）です。</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記録をした本人だけではなく、それを見た同僚、利用者の家族、</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場合によっては裁判の場においても、どのような介護が行われ</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r>
              <a:rPr lang="ja-JP" altLang="en-US" dirty="0" err="1">
                <a:latin typeface="ＭＳ ゴシック" panose="020B0609070205080204" pitchFamily="49" charset="-128"/>
                <a:ea typeface="ＭＳ ゴシック" panose="020B0609070205080204" pitchFamily="49" charset="-128"/>
              </a:rPr>
              <a:t>て</a:t>
            </a:r>
            <a:r>
              <a:rPr lang="ja-JP" altLang="en-US" dirty="0">
                <a:latin typeface="ＭＳ ゴシック" panose="020B0609070205080204" pitchFamily="49" charset="-128"/>
                <a:ea typeface="ＭＳ ゴシック" panose="020B0609070205080204" pitchFamily="49" charset="-128"/>
              </a:rPr>
              <a:t>いたのかが客観的に理解できる内容になっているか、みなさ</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r>
              <a:rPr lang="ja-JP" altLang="en-US" dirty="0" err="1">
                <a:latin typeface="ＭＳ ゴシック" panose="020B0609070205080204" pitchFamily="49" charset="-128"/>
                <a:ea typeface="ＭＳ ゴシック" panose="020B0609070205080204" pitchFamily="49" charset="-128"/>
              </a:rPr>
              <a:t>んの</a:t>
            </a:r>
            <a:r>
              <a:rPr lang="ja-JP" altLang="en-US" dirty="0">
                <a:latin typeface="ＭＳ ゴシック" panose="020B0609070205080204" pitchFamily="49" charset="-128"/>
                <a:ea typeface="ＭＳ ゴシック" panose="020B0609070205080204" pitchFamily="49" charset="-128"/>
              </a:rPr>
              <a:t>日常業務を振り返ってみましょう。</a:t>
            </a: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p>
        </p:txBody>
      </p:sp>
      <p:pic>
        <p:nvPicPr>
          <p:cNvPr id="2" name="図 1">
            <a:extLst>
              <a:ext uri="{FF2B5EF4-FFF2-40B4-BE49-F238E27FC236}">
                <a16:creationId xmlns:a16="http://schemas.microsoft.com/office/drawing/2014/main" id="{2D5F57DB-244E-43ED-85B3-A43DEAC24E90}"/>
              </a:ext>
            </a:extLst>
          </p:cNvPr>
          <p:cNvPicPr>
            <a:picLocks noChangeAspect="1"/>
          </p:cNvPicPr>
          <p:nvPr/>
        </p:nvPicPr>
        <p:blipFill>
          <a:blip r:embed="rId2"/>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20169035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5524</TotalTime>
  <Words>620</Words>
  <Application>Microsoft Office PowerPoint</Application>
  <PresentationFormat>ワイド画面</PresentationFormat>
  <Paragraphs>127</Paragraphs>
  <Slides>11</Slides>
  <Notes>9</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ＭＳ Ｐゴシック</vt:lpstr>
      <vt:lpstr>ＭＳ ゴシック</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57</cp:revision>
  <cp:lastPrinted>2019-03-14T06:51:30Z</cp:lastPrinted>
  <dcterms:created xsi:type="dcterms:W3CDTF">2018-10-03T01:38:40Z</dcterms:created>
  <dcterms:modified xsi:type="dcterms:W3CDTF">2019-04-25T03:51:00Z</dcterms:modified>
</cp:coreProperties>
</file>