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64" r:id="rId2"/>
    <p:sldId id="265" r:id="rId3"/>
    <p:sldId id="270" r:id="rId4"/>
    <p:sldId id="275" r:id="rId5"/>
    <p:sldId id="259" r:id="rId6"/>
    <p:sldId id="257" r:id="rId7"/>
    <p:sldId id="267" r:id="rId8"/>
    <p:sldId id="273" r:id="rId9"/>
    <p:sldId id="276" r:id="rId10"/>
    <p:sldId id="263" r:id="rId11"/>
    <p:sldId id="262" r:id="rId12"/>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1" autoAdjust="0"/>
    <p:restoredTop sz="94660"/>
  </p:normalViewPr>
  <p:slideViewPr>
    <p:cSldViewPr snapToGrid="0">
      <p:cViewPr varScale="1">
        <p:scale>
          <a:sx n="74" d="100"/>
          <a:sy n="74" d="100"/>
        </p:scale>
        <p:origin x="71" y="179"/>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373" y="0"/>
            <a:ext cx="2918831" cy="493316"/>
          </a:xfrm>
          <a:prstGeom prst="rect">
            <a:avLst/>
          </a:prstGeom>
        </p:spPr>
        <p:txBody>
          <a:bodyPr vert="horz" lIns="91440" tIns="45720" rIns="91440" bIns="45720" rtlCol="0"/>
          <a:lstStyle>
            <a:lvl1pPr algn="r">
              <a:defRPr sz="1200"/>
            </a:lvl1pPr>
          </a:lstStyle>
          <a:p>
            <a:fld id="{30438417-2165-4352-85E7-C44FD741F7AA}" type="datetimeFigureOut">
              <a:rPr kumimoji="1" lang="ja-JP" altLang="en-US" smtClean="0"/>
              <a:t>2019/2/28</a:t>
            </a:fld>
            <a:endParaRPr kumimoji="1" lang="ja-JP" altLang="en-US"/>
          </a:p>
        </p:txBody>
      </p:sp>
      <p:sp>
        <p:nvSpPr>
          <p:cNvPr id="4" name="フッター プレースホルダー 3"/>
          <p:cNvSpPr>
            <a:spLocks noGrp="1"/>
          </p:cNvSpPr>
          <p:nvPr>
            <p:ph type="ftr" sz="quarter" idx="2"/>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373" y="9371285"/>
            <a:ext cx="2918831" cy="493316"/>
          </a:xfrm>
          <a:prstGeom prst="rect">
            <a:avLst/>
          </a:prstGeom>
        </p:spPr>
        <p:txBody>
          <a:bodyPr vert="horz" lIns="91440" tIns="45720" rIns="91440" bIns="45720" rtlCol="0" anchor="b"/>
          <a:lstStyle>
            <a:lvl1pPr algn="r">
              <a:defRPr sz="1200"/>
            </a:lvl1pPr>
          </a:lstStyle>
          <a:p>
            <a:fld id="{CF50F613-C51D-4870-93B3-228609306108}" type="slidenum">
              <a:rPr kumimoji="1" lang="ja-JP" altLang="en-US" smtClean="0"/>
              <a:t>‹#›</a:t>
            </a:fld>
            <a:endParaRPr kumimoji="1" lang="ja-JP" altLang="en-US"/>
          </a:p>
        </p:txBody>
      </p:sp>
    </p:spTree>
    <p:extLst>
      <p:ext uri="{BB962C8B-B14F-4D97-AF65-F5344CB8AC3E}">
        <p14:creationId xmlns:p14="http://schemas.microsoft.com/office/powerpoint/2010/main" val="18780949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BB84686B-E7F6-4341-B9A4-BE8FABB5A2FC}" type="datetimeFigureOut">
              <a:rPr kumimoji="1" lang="ja-JP" altLang="en-US" smtClean="0"/>
              <a:t>2019/2/28</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C5985F5A-8E9E-4C5D-8663-E26BE9942712}" type="slidenum">
              <a:rPr kumimoji="1" lang="ja-JP" altLang="en-US" smtClean="0"/>
              <a:t>‹#›</a:t>
            </a:fld>
            <a:endParaRPr kumimoji="1" lang="ja-JP" altLang="en-US"/>
          </a:p>
        </p:txBody>
      </p:sp>
    </p:spTree>
    <p:extLst>
      <p:ext uri="{BB962C8B-B14F-4D97-AF65-F5344CB8AC3E}">
        <p14:creationId xmlns:p14="http://schemas.microsoft.com/office/powerpoint/2010/main" val="277100559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1</a:t>
            </a:fld>
            <a:endParaRPr kumimoji="1" lang="ja-JP" altLang="en-US"/>
          </a:p>
        </p:txBody>
      </p:sp>
    </p:spTree>
    <p:extLst>
      <p:ext uri="{BB962C8B-B14F-4D97-AF65-F5344CB8AC3E}">
        <p14:creationId xmlns:p14="http://schemas.microsoft.com/office/powerpoint/2010/main" val="15612758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2</a:t>
            </a:fld>
            <a:endParaRPr kumimoji="1" lang="ja-JP" altLang="en-US"/>
          </a:p>
        </p:txBody>
      </p:sp>
    </p:spTree>
    <p:extLst>
      <p:ext uri="{BB962C8B-B14F-4D97-AF65-F5344CB8AC3E}">
        <p14:creationId xmlns:p14="http://schemas.microsoft.com/office/powerpoint/2010/main" val="40022306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3</a:t>
            </a:fld>
            <a:endParaRPr kumimoji="1" lang="ja-JP" altLang="en-US"/>
          </a:p>
        </p:txBody>
      </p:sp>
    </p:spTree>
    <p:extLst>
      <p:ext uri="{BB962C8B-B14F-4D97-AF65-F5344CB8AC3E}">
        <p14:creationId xmlns:p14="http://schemas.microsoft.com/office/powerpoint/2010/main" val="15337912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5</a:t>
            </a:fld>
            <a:endParaRPr kumimoji="1" lang="ja-JP" altLang="en-US"/>
          </a:p>
        </p:txBody>
      </p:sp>
    </p:spTree>
    <p:extLst>
      <p:ext uri="{BB962C8B-B14F-4D97-AF65-F5344CB8AC3E}">
        <p14:creationId xmlns:p14="http://schemas.microsoft.com/office/powerpoint/2010/main" val="11946477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6</a:t>
            </a:fld>
            <a:endParaRPr kumimoji="1" lang="ja-JP" altLang="en-US"/>
          </a:p>
        </p:txBody>
      </p:sp>
    </p:spTree>
    <p:extLst>
      <p:ext uri="{BB962C8B-B14F-4D97-AF65-F5344CB8AC3E}">
        <p14:creationId xmlns:p14="http://schemas.microsoft.com/office/powerpoint/2010/main" val="15337912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7</a:t>
            </a:fld>
            <a:endParaRPr kumimoji="1" lang="ja-JP" altLang="en-US"/>
          </a:p>
        </p:txBody>
      </p:sp>
    </p:spTree>
    <p:extLst>
      <p:ext uri="{BB962C8B-B14F-4D97-AF65-F5344CB8AC3E}">
        <p14:creationId xmlns:p14="http://schemas.microsoft.com/office/powerpoint/2010/main" val="15337912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8</a:t>
            </a:fld>
            <a:endParaRPr kumimoji="1" lang="ja-JP" altLang="en-US"/>
          </a:p>
        </p:txBody>
      </p:sp>
    </p:spTree>
    <p:extLst>
      <p:ext uri="{BB962C8B-B14F-4D97-AF65-F5344CB8AC3E}">
        <p14:creationId xmlns:p14="http://schemas.microsoft.com/office/powerpoint/2010/main" val="3873789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10</a:t>
            </a:fld>
            <a:endParaRPr kumimoji="1" lang="ja-JP" altLang="en-US"/>
          </a:p>
        </p:txBody>
      </p:sp>
    </p:spTree>
    <p:extLst>
      <p:ext uri="{BB962C8B-B14F-4D97-AF65-F5344CB8AC3E}">
        <p14:creationId xmlns:p14="http://schemas.microsoft.com/office/powerpoint/2010/main" val="24155073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11</a:t>
            </a:fld>
            <a:endParaRPr kumimoji="1" lang="ja-JP" altLang="en-US"/>
          </a:p>
        </p:txBody>
      </p:sp>
    </p:spTree>
    <p:extLst>
      <p:ext uri="{BB962C8B-B14F-4D97-AF65-F5344CB8AC3E}">
        <p14:creationId xmlns:p14="http://schemas.microsoft.com/office/powerpoint/2010/main" val="28089665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2814FE7-3E3C-4B6A-9968-2F411EFCE1A6}"/>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F63A779-0DFA-48F8-BA6A-D28A2D3F56D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143CD63F-C063-418A-A0B5-58828B13883B}"/>
              </a:ext>
            </a:extLst>
          </p:cNvPr>
          <p:cNvSpPr>
            <a:spLocks noGrp="1"/>
          </p:cNvSpPr>
          <p:nvPr>
            <p:ph type="dt" sz="half" idx="10"/>
          </p:nvPr>
        </p:nvSpPr>
        <p:spPr/>
        <p:txBody>
          <a:bodyPr/>
          <a:lstStyle/>
          <a:p>
            <a:fld id="{7F040441-5EF6-4D81-B8D3-3A19F0442DC0}" type="datetimeFigureOut">
              <a:rPr kumimoji="1" lang="ja-JP" altLang="en-US" smtClean="0"/>
              <a:t>2019/2/28</a:t>
            </a:fld>
            <a:endParaRPr kumimoji="1" lang="ja-JP" altLang="en-US"/>
          </a:p>
        </p:txBody>
      </p:sp>
      <p:sp>
        <p:nvSpPr>
          <p:cNvPr id="5" name="フッター プレースホルダー 4">
            <a:extLst>
              <a:ext uri="{FF2B5EF4-FFF2-40B4-BE49-F238E27FC236}">
                <a16:creationId xmlns:a16="http://schemas.microsoft.com/office/drawing/2014/main" id="{7034037B-60E7-4373-A4A0-01607DD0639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AC959BD-9679-4752-BAF0-146AC5ECCA0C}"/>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3327121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FEBC43C-5577-4EC0-BDF9-3FC62CDB37F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4F82D9D-F6AD-4E21-8391-AF2459D7F20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27F2C0A-DCB4-478C-B167-E572F5B09E32}"/>
              </a:ext>
            </a:extLst>
          </p:cNvPr>
          <p:cNvSpPr>
            <a:spLocks noGrp="1"/>
          </p:cNvSpPr>
          <p:nvPr>
            <p:ph type="dt" sz="half" idx="10"/>
          </p:nvPr>
        </p:nvSpPr>
        <p:spPr/>
        <p:txBody>
          <a:bodyPr/>
          <a:lstStyle/>
          <a:p>
            <a:fld id="{7F040441-5EF6-4D81-B8D3-3A19F0442DC0}" type="datetimeFigureOut">
              <a:rPr kumimoji="1" lang="ja-JP" altLang="en-US" smtClean="0"/>
              <a:t>2019/2/28</a:t>
            </a:fld>
            <a:endParaRPr kumimoji="1" lang="ja-JP" altLang="en-US"/>
          </a:p>
        </p:txBody>
      </p:sp>
      <p:sp>
        <p:nvSpPr>
          <p:cNvPr id="5" name="フッター プレースホルダー 4">
            <a:extLst>
              <a:ext uri="{FF2B5EF4-FFF2-40B4-BE49-F238E27FC236}">
                <a16:creationId xmlns:a16="http://schemas.microsoft.com/office/drawing/2014/main" id="{FC0C569B-64B0-4CC7-8734-B8A940C98BC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C0BBAC0-2B1E-4BFB-81BA-5003CA235E1B}"/>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3191551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956A5D27-0F3E-4AB8-9675-4DF9ECFC8005}"/>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D6C0CAA-9839-49AB-A309-171F069B23F2}"/>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0F91125-39AD-47EE-B5BE-C866F4C0B62F}"/>
              </a:ext>
            </a:extLst>
          </p:cNvPr>
          <p:cNvSpPr>
            <a:spLocks noGrp="1"/>
          </p:cNvSpPr>
          <p:nvPr>
            <p:ph type="dt" sz="half" idx="10"/>
          </p:nvPr>
        </p:nvSpPr>
        <p:spPr/>
        <p:txBody>
          <a:bodyPr/>
          <a:lstStyle/>
          <a:p>
            <a:fld id="{7F040441-5EF6-4D81-B8D3-3A19F0442DC0}" type="datetimeFigureOut">
              <a:rPr kumimoji="1" lang="ja-JP" altLang="en-US" smtClean="0"/>
              <a:t>2019/2/28</a:t>
            </a:fld>
            <a:endParaRPr kumimoji="1" lang="ja-JP" altLang="en-US"/>
          </a:p>
        </p:txBody>
      </p:sp>
      <p:sp>
        <p:nvSpPr>
          <p:cNvPr id="5" name="フッター プレースホルダー 4">
            <a:extLst>
              <a:ext uri="{FF2B5EF4-FFF2-40B4-BE49-F238E27FC236}">
                <a16:creationId xmlns:a16="http://schemas.microsoft.com/office/drawing/2014/main" id="{71C7358C-2DFF-402D-AB35-51E6208A748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E5AF6B1-AE20-4177-9ED2-3F45F53421E9}"/>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3193797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F05730B-6D8E-49F3-8421-F8317959192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4E7240A-2AF7-4D2A-A441-9273B4EAF811}"/>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3D35681-54DB-4E32-BAE1-A6BD735684CA}"/>
              </a:ext>
            </a:extLst>
          </p:cNvPr>
          <p:cNvSpPr>
            <a:spLocks noGrp="1"/>
          </p:cNvSpPr>
          <p:nvPr>
            <p:ph type="dt" sz="half" idx="10"/>
          </p:nvPr>
        </p:nvSpPr>
        <p:spPr/>
        <p:txBody>
          <a:bodyPr/>
          <a:lstStyle/>
          <a:p>
            <a:fld id="{7F040441-5EF6-4D81-B8D3-3A19F0442DC0}" type="datetimeFigureOut">
              <a:rPr kumimoji="1" lang="ja-JP" altLang="en-US" smtClean="0"/>
              <a:t>2019/2/28</a:t>
            </a:fld>
            <a:endParaRPr kumimoji="1" lang="ja-JP" altLang="en-US"/>
          </a:p>
        </p:txBody>
      </p:sp>
      <p:sp>
        <p:nvSpPr>
          <p:cNvPr id="5" name="フッター プレースホルダー 4">
            <a:extLst>
              <a:ext uri="{FF2B5EF4-FFF2-40B4-BE49-F238E27FC236}">
                <a16:creationId xmlns:a16="http://schemas.microsoft.com/office/drawing/2014/main" id="{60CB0D17-D439-4D96-B79A-5FE4BDA3F00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4BCB70F-85D5-4816-AA6D-276CB6EB9CA9}"/>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1849997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5358CF-C7E3-46FB-845F-C628CCADB653}"/>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F6EB572-E0B4-4C81-9A6A-C8571D523D9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1E678A9E-5C5E-4631-9ECE-0156B800A2EB}"/>
              </a:ext>
            </a:extLst>
          </p:cNvPr>
          <p:cNvSpPr>
            <a:spLocks noGrp="1"/>
          </p:cNvSpPr>
          <p:nvPr>
            <p:ph type="dt" sz="half" idx="10"/>
          </p:nvPr>
        </p:nvSpPr>
        <p:spPr/>
        <p:txBody>
          <a:bodyPr/>
          <a:lstStyle/>
          <a:p>
            <a:fld id="{7F040441-5EF6-4D81-B8D3-3A19F0442DC0}" type="datetimeFigureOut">
              <a:rPr kumimoji="1" lang="ja-JP" altLang="en-US" smtClean="0"/>
              <a:t>2019/2/28</a:t>
            </a:fld>
            <a:endParaRPr kumimoji="1" lang="ja-JP" altLang="en-US"/>
          </a:p>
        </p:txBody>
      </p:sp>
      <p:sp>
        <p:nvSpPr>
          <p:cNvPr id="5" name="フッター プレースホルダー 4">
            <a:extLst>
              <a:ext uri="{FF2B5EF4-FFF2-40B4-BE49-F238E27FC236}">
                <a16:creationId xmlns:a16="http://schemas.microsoft.com/office/drawing/2014/main" id="{38855DEC-3B5F-46E6-AF57-F3CEACE99B6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3D851C3-2EA2-490E-A7EE-D2FD187EC4FB}"/>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102221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BA9BB8F-E720-4CB1-BD2A-A6C191CA768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6C6E904-D64A-411B-9DF6-922561BCBD5C}"/>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517BF9AB-07A6-4101-AC7D-7D3F40EF3D57}"/>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7C18C187-98B1-466A-A40E-636B5EF1DB00}"/>
              </a:ext>
            </a:extLst>
          </p:cNvPr>
          <p:cNvSpPr>
            <a:spLocks noGrp="1"/>
          </p:cNvSpPr>
          <p:nvPr>
            <p:ph type="dt" sz="half" idx="10"/>
          </p:nvPr>
        </p:nvSpPr>
        <p:spPr/>
        <p:txBody>
          <a:bodyPr/>
          <a:lstStyle/>
          <a:p>
            <a:fld id="{7F040441-5EF6-4D81-B8D3-3A19F0442DC0}" type="datetimeFigureOut">
              <a:rPr kumimoji="1" lang="ja-JP" altLang="en-US" smtClean="0"/>
              <a:t>2019/2/28</a:t>
            </a:fld>
            <a:endParaRPr kumimoji="1" lang="ja-JP" altLang="en-US"/>
          </a:p>
        </p:txBody>
      </p:sp>
      <p:sp>
        <p:nvSpPr>
          <p:cNvPr id="6" name="フッター プレースホルダー 5">
            <a:extLst>
              <a:ext uri="{FF2B5EF4-FFF2-40B4-BE49-F238E27FC236}">
                <a16:creationId xmlns:a16="http://schemas.microsoft.com/office/drawing/2014/main" id="{19C54532-8BF1-494B-A674-7A3BBBF90E1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F98B8AD-C57C-4065-9EBD-85832EB7DA68}"/>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1223687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509F7B4-61CA-4586-817E-665A16674F1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CD4E953-40DB-4398-98D1-49ACFA5FFD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E049504C-62A3-47A3-9AE6-33825ADCCD35}"/>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D8EA9AC9-1C65-4A01-ABCE-2D8DFE9FC1C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5D12D0D0-D18A-4AF7-923B-46AE4D25A9D4}"/>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E9A50EEC-8A9B-4A29-9C00-564436B2F2F8}"/>
              </a:ext>
            </a:extLst>
          </p:cNvPr>
          <p:cNvSpPr>
            <a:spLocks noGrp="1"/>
          </p:cNvSpPr>
          <p:nvPr>
            <p:ph type="dt" sz="half" idx="10"/>
          </p:nvPr>
        </p:nvSpPr>
        <p:spPr/>
        <p:txBody>
          <a:bodyPr/>
          <a:lstStyle/>
          <a:p>
            <a:fld id="{7F040441-5EF6-4D81-B8D3-3A19F0442DC0}" type="datetimeFigureOut">
              <a:rPr kumimoji="1" lang="ja-JP" altLang="en-US" smtClean="0"/>
              <a:t>2019/2/28</a:t>
            </a:fld>
            <a:endParaRPr kumimoji="1" lang="ja-JP" altLang="en-US"/>
          </a:p>
        </p:txBody>
      </p:sp>
      <p:sp>
        <p:nvSpPr>
          <p:cNvPr id="8" name="フッター プレースホルダー 7">
            <a:extLst>
              <a:ext uri="{FF2B5EF4-FFF2-40B4-BE49-F238E27FC236}">
                <a16:creationId xmlns:a16="http://schemas.microsoft.com/office/drawing/2014/main" id="{E5D5C7F0-2025-483C-A661-0577F4C852DF}"/>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FFAFB85E-5FA1-46BA-9DE6-90C4886B0CD1}"/>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34596853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D56E483-F470-4C71-975F-D0FD6285AE1A}"/>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12D8C260-B119-4D52-BCF1-B4A682163AB0}"/>
              </a:ext>
            </a:extLst>
          </p:cNvPr>
          <p:cNvSpPr>
            <a:spLocks noGrp="1"/>
          </p:cNvSpPr>
          <p:nvPr>
            <p:ph type="dt" sz="half" idx="10"/>
          </p:nvPr>
        </p:nvSpPr>
        <p:spPr/>
        <p:txBody>
          <a:bodyPr/>
          <a:lstStyle/>
          <a:p>
            <a:fld id="{7F040441-5EF6-4D81-B8D3-3A19F0442DC0}" type="datetimeFigureOut">
              <a:rPr kumimoji="1" lang="ja-JP" altLang="en-US" smtClean="0"/>
              <a:t>2019/2/28</a:t>
            </a:fld>
            <a:endParaRPr kumimoji="1" lang="ja-JP" altLang="en-US"/>
          </a:p>
        </p:txBody>
      </p:sp>
      <p:sp>
        <p:nvSpPr>
          <p:cNvPr id="4" name="フッター プレースホルダー 3">
            <a:extLst>
              <a:ext uri="{FF2B5EF4-FFF2-40B4-BE49-F238E27FC236}">
                <a16:creationId xmlns:a16="http://schemas.microsoft.com/office/drawing/2014/main" id="{538B1492-74F9-400B-9486-C96B5CF67DB6}"/>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5B733C6F-FF5D-4495-8E66-1EA970BD9697}"/>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19999750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B6704A6F-DA6E-4448-A6E5-1064D082FA79}"/>
              </a:ext>
            </a:extLst>
          </p:cNvPr>
          <p:cNvSpPr>
            <a:spLocks noGrp="1"/>
          </p:cNvSpPr>
          <p:nvPr>
            <p:ph type="dt" sz="half" idx="10"/>
          </p:nvPr>
        </p:nvSpPr>
        <p:spPr/>
        <p:txBody>
          <a:bodyPr/>
          <a:lstStyle/>
          <a:p>
            <a:fld id="{7F040441-5EF6-4D81-B8D3-3A19F0442DC0}" type="datetimeFigureOut">
              <a:rPr kumimoji="1" lang="ja-JP" altLang="en-US" smtClean="0"/>
              <a:t>2019/2/28</a:t>
            </a:fld>
            <a:endParaRPr kumimoji="1" lang="ja-JP" altLang="en-US"/>
          </a:p>
        </p:txBody>
      </p:sp>
      <p:sp>
        <p:nvSpPr>
          <p:cNvPr id="3" name="フッター プレースホルダー 2">
            <a:extLst>
              <a:ext uri="{FF2B5EF4-FFF2-40B4-BE49-F238E27FC236}">
                <a16:creationId xmlns:a16="http://schemas.microsoft.com/office/drawing/2014/main" id="{D94BD216-C901-4E7F-A7E1-5EA515CF0684}"/>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B3496493-157E-4A36-B164-8FA5BB43866E}"/>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2890850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AF40CC7-BE08-414E-A014-FB9EE8EE0144}"/>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08F57F5-EE9D-4214-9830-C8E277F9A6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2389A5E-EFD2-4C9A-A294-69C0BEC407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FC7BEE7-68C5-41AC-80A8-6FE86C304AC3}"/>
              </a:ext>
            </a:extLst>
          </p:cNvPr>
          <p:cNvSpPr>
            <a:spLocks noGrp="1"/>
          </p:cNvSpPr>
          <p:nvPr>
            <p:ph type="dt" sz="half" idx="10"/>
          </p:nvPr>
        </p:nvSpPr>
        <p:spPr/>
        <p:txBody>
          <a:bodyPr/>
          <a:lstStyle/>
          <a:p>
            <a:fld id="{7F040441-5EF6-4D81-B8D3-3A19F0442DC0}" type="datetimeFigureOut">
              <a:rPr kumimoji="1" lang="ja-JP" altLang="en-US" smtClean="0"/>
              <a:t>2019/2/28</a:t>
            </a:fld>
            <a:endParaRPr kumimoji="1" lang="ja-JP" altLang="en-US"/>
          </a:p>
        </p:txBody>
      </p:sp>
      <p:sp>
        <p:nvSpPr>
          <p:cNvPr id="6" name="フッター プレースホルダー 5">
            <a:extLst>
              <a:ext uri="{FF2B5EF4-FFF2-40B4-BE49-F238E27FC236}">
                <a16:creationId xmlns:a16="http://schemas.microsoft.com/office/drawing/2014/main" id="{09F93D90-ED6D-4AA6-9BC5-5AC2D44232F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34BEE40-5DC5-4439-9E22-5F1529977B47}"/>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1023331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F0CBEC-0F60-4FA0-9071-FAE98C4D943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FDAB7CD0-9B6C-450C-866A-263C6D81BF7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66099A92-5DAE-4837-BC67-EF925CD161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4730E0F-B520-4DA6-89D5-935B4C47242E}"/>
              </a:ext>
            </a:extLst>
          </p:cNvPr>
          <p:cNvSpPr>
            <a:spLocks noGrp="1"/>
          </p:cNvSpPr>
          <p:nvPr>
            <p:ph type="dt" sz="half" idx="10"/>
          </p:nvPr>
        </p:nvSpPr>
        <p:spPr/>
        <p:txBody>
          <a:bodyPr/>
          <a:lstStyle/>
          <a:p>
            <a:fld id="{7F040441-5EF6-4D81-B8D3-3A19F0442DC0}" type="datetimeFigureOut">
              <a:rPr kumimoji="1" lang="ja-JP" altLang="en-US" smtClean="0"/>
              <a:t>2019/2/28</a:t>
            </a:fld>
            <a:endParaRPr kumimoji="1" lang="ja-JP" altLang="en-US"/>
          </a:p>
        </p:txBody>
      </p:sp>
      <p:sp>
        <p:nvSpPr>
          <p:cNvPr id="6" name="フッター プレースホルダー 5">
            <a:extLst>
              <a:ext uri="{FF2B5EF4-FFF2-40B4-BE49-F238E27FC236}">
                <a16:creationId xmlns:a16="http://schemas.microsoft.com/office/drawing/2014/main" id="{537EB09C-E4D2-4557-A16D-844ADA24F75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0D12948-ACCF-421B-9B6D-3C8A32CB6769}"/>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2477242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1095F170-779C-4476-84E7-B191DF613B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3C740C5-5543-4EE3-8AB5-F5C1F5ABD50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59B38E9-B771-4365-ABBF-3151D21630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040441-5EF6-4D81-B8D3-3A19F0442DC0}" type="datetimeFigureOut">
              <a:rPr kumimoji="1" lang="ja-JP" altLang="en-US" smtClean="0"/>
              <a:t>2019/2/28</a:t>
            </a:fld>
            <a:endParaRPr kumimoji="1" lang="ja-JP" altLang="en-US"/>
          </a:p>
        </p:txBody>
      </p:sp>
      <p:sp>
        <p:nvSpPr>
          <p:cNvPr id="5" name="フッター プレースホルダー 4">
            <a:extLst>
              <a:ext uri="{FF2B5EF4-FFF2-40B4-BE49-F238E27FC236}">
                <a16:creationId xmlns:a16="http://schemas.microsoft.com/office/drawing/2014/main" id="{C1C368C6-47A5-4977-892F-16805E7F0F9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F746F485-7063-451C-A5DF-8E979BB5F86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1050411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7781EC2E-3BBB-48EF-AC36-30F5E99650A4}"/>
              </a:ext>
            </a:extLst>
          </p:cNvPr>
          <p:cNvSpPr>
            <a:spLocks noGrp="1"/>
          </p:cNvSpPr>
          <p:nvPr>
            <p:ph idx="1"/>
          </p:nvPr>
        </p:nvSpPr>
        <p:spPr>
          <a:xfrm>
            <a:off x="838200" y="1165225"/>
            <a:ext cx="10515600" cy="4351338"/>
          </a:xfrm>
        </p:spPr>
        <p:txBody>
          <a:bodyPr/>
          <a:lstStyle/>
          <a:p>
            <a:pPr marL="0" indent="0">
              <a:buNone/>
            </a:pPr>
            <a:endParaRPr kumimoji="1" lang="en-US" altLang="ja-JP" dirty="0"/>
          </a:p>
          <a:p>
            <a:pPr marL="0" indent="0" algn="ctr">
              <a:buNone/>
            </a:pPr>
            <a:r>
              <a:rPr lang="ja-JP" altLang="en-US" sz="3200" u="sng" dirty="0">
                <a:latin typeface="ＭＳ ゴシック" panose="020B0609070205080204" pitchFamily="49" charset="-128"/>
                <a:ea typeface="ＭＳ ゴシック" panose="020B0609070205080204" pitchFamily="49" charset="-128"/>
              </a:rPr>
              <a:t>判例に学ぶ事故防止と事故後対応</a:t>
            </a:r>
            <a:endParaRPr lang="en-US" altLang="ja-JP" sz="3200" u="sng" dirty="0">
              <a:latin typeface="ＭＳ ゴシック" panose="020B0609070205080204" pitchFamily="49" charset="-128"/>
              <a:ea typeface="ＭＳ ゴシック" panose="020B0609070205080204" pitchFamily="49" charset="-128"/>
            </a:endParaRPr>
          </a:p>
          <a:p>
            <a:pPr marL="0" indent="0" algn="ctr">
              <a:buNone/>
            </a:pP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ケース⑥デイサービスの利用中に離設、玄関前スロープ</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　　　　で転倒・骨折した</a:t>
            </a:r>
            <a:r>
              <a:rPr lang="en-US" altLang="ja-JP" sz="3200" dirty="0">
                <a:latin typeface="ＭＳ ゴシック" panose="020B0609070205080204" pitchFamily="49" charset="-128"/>
                <a:ea typeface="ＭＳ ゴシック" panose="020B0609070205080204" pitchFamily="49" charset="-128"/>
              </a:rPr>
              <a:t>59</a:t>
            </a:r>
            <a:r>
              <a:rPr lang="ja-JP" altLang="en-US" sz="3200" dirty="0">
                <a:latin typeface="ＭＳ ゴシック" panose="020B0609070205080204" pitchFamily="49" charset="-128"/>
                <a:ea typeface="ＭＳ ゴシック" panose="020B0609070205080204" pitchFamily="49" charset="-128"/>
              </a:rPr>
              <a:t>歳女性</a:t>
            </a:r>
            <a:endParaRPr kumimoji="1" lang="en-US" altLang="ja-JP" sz="3200" dirty="0">
              <a:latin typeface="ＭＳ ゴシック" panose="020B0609070205080204" pitchFamily="49" charset="-128"/>
              <a:ea typeface="ＭＳ ゴシック" panose="020B0609070205080204" pitchFamily="49" charset="-128"/>
            </a:endParaRPr>
          </a:p>
        </p:txBody>
      </p:sp>
      <p:pic>
        <p:nvPicPr>
          <p:cNvPr id="2" name="図 1">
            <a:extLst>
              <a:ext uri="{FF2B5EF4-FFF2-40B4-BE49-F238E27FC236}">
                <a16:creationId xmlns:a16="http://schemas.microsoft.com/office/drawing/2014/main" id="{FE2F5871-E98D-4C36-8777-81885551C6FE}"/>
              </a:ext>
            </a:extLst>
          </p:cNvPr>
          <p:cNvPicPr>
            <a:picLocks noChangeAspect="1"/>
          </p:cNvPicPr>
          <p:nvPr/>
        </p:nvPicPr>
        <p:blipFill>
          <a:blip r:embed="rId3"/>
          <a:stretch>
            <a:fillRect/>
          </a:stretch>
        </p:blipFill>
        <p:spPr>
          <a:xfrm>
            <a:off x="9893609" y="6467822"/>
            <a:ext cx="2298391" cy="390178"/>
          </a:xfrm>
          <a:prstGeom prst="rect">
            <a:avLst/>
          </a:prstGeom>
        </p:spPr>
      </p:pic>
    </p:spTree>
    <p:extLst>
      <p:ext uri="{BB962C8B-B14F-4D97-AF65-F5344CB8AC3E}">
        <p14:creationId xmlns:p14="http://schemas.microsoft.com/office/powerpoint/2010/main" val="3835225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D462F667-9D54-43EB-BCED-7EF603A9AD59}"/>
              </a:ext>
            </a:extLst>
          </p:cNvPr>
          <p:cNvSpPr>
            <a:spLocks noGrp="1"/>
          </p:cNvSpPr>
          <p:nvPr>
            <p:ph idx="1"/>
          </p:nvPr>
        </p:nvSpPr>
        <p:spPr>
          <a:xfrm>
            <a:off x="838200" y="965200"/>
            <a:ext cx="10515600" cy="5211763"/>
          </a:xfrm>
        </p:spPr>
        <p:txBody>
          <a:bodyPr>
            <a:normAutofit/>
          </a:bodyPr>
          <a:lstStyle/>
          <a:p>
            <a:pPr marL="0" indent="0">
              <a:buNone/>
            </a:pPr>
            <a:endParaRPr lang="en-US" altLang="ja-JP" sz="2000" dirty="0"/>
          </a:p>
          <a:p>
            <a:pPr marL="0" indent="0">
              <a:buNone/>
            </a:pPr>
            <a:endParaRPr lang="en-US" altLang="ja-JP" sz="2000" dirty="0"/>
          </a:p>
          <a:p>
            <a:pPr marL="0" indent="0">
              <a:buNone/>
            </a:pPr>
            <a:r>
              <a:rPr lang="ja-JP" altLang="en-US" sz="2000" dirty="0">
                <a:latin typeface="ＭＳ ゴシック" panose="020B0609070205080204" pitchFamily="49" charset="-128"/>
                <a:ea typeface="ＭＳ ゴシック" panose="020B0609070205080204" pitchFamily="49" charset="-128"/>
              </a:rPr>
              <a:t>参考文献</a:t>
            </a: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en-US" altLang="ja-JP" sz="2000" dirty="0">
                <a:latin typeface="ＭＳ ゴシック" panose="020B0609070205080204" pitchFamily="49" charset="-128"/>
                <a:ea typeface="ＭＳ ゴシック" panose="020B0609070205080204" pitchFamily="49" charset="-128"/>
              </a:rPr>
              <a:t>1</a:t>
            </a:r>
            <a:r>
              <a:rPr lang="ja-JP" altLang="en-US" sz="2000" dirty="0">
                <a:latin typeface="ＭＳ ゴシック" panose="020B0609070205080204" pitchFamily="49" charset="-128"/>
                <a:ea typeface="ＭＳ ゴシック" panose="020B0609070205080204" pitchFamily="49" charset="-128"/>
              </a:rPr>
              <a:t>）仙台地方裁判所判決／平成</a:t>
            </a:r>
            <a:r>
              <a:rPr lang="en-US" altLang="ja-JP" sz="2000" dirty="0">
                <a:latin typeface="ＭＳ ゴシック" panose="020B0609070205080204" pitchFamily="49" charset="-128"/>
                <a:ea typeface="ＭＳ ゴシック" panose="020B0609070205080204" pitchFamily="49" charset="-128"/>
              </a:rPr>
              <a:t>23</a:t>
            </a:r>
            <a:r>
              <a:rPr lang="ja-JP" altLang="en-US" sz="2000" dirty="0">
                <a:latin typeface="ＭＳ ゴシック" panose="020B0609070205080204" pitchFamily="49" charset="-128"/>
                <a:ea typeface="ＭＳ ゴシック" panose="020B0609070205080204" pitchFamily="49" charset="-128"/>
              </a:rPr>
              <a:t>年（ワ）第</a:t>
            </a:r>
            <a:r>
              <a:rPr lang="en-US" altLang="ja-JP" sz="2000" dirty="0">
                <a:latin typeface="ＭＳ ゴシック" panose="020B0609070205080204" pitchFamily="49" charset="-128"/>
                <a:ea typeface="ＭＳ ゴシック" panose="020B0609070205080204" pitchFamily="49" charset="-128"/>
              </a:rPr>
              <a:t>1793 </a:t>
            </a:r>
            <a:r>
              <a:rPr lang="ja-JP" altLang="en-US" sz="2000" dirty="0">
                <a:latin typeface="ＭＳ ゴシック" panose="020B0609070205080204" pitchFamily="49" charset="-128"/>
                <a:ea typeface="ＭＳ ゴシック" panose="020B0609070205080204" pitchFamily="49" charset="-128"/>
              </a:rPr>
              <a:t>号　平成</a:t>
            </a:r>
            <a:r>
              <a:rPr lang="en-US" altLang="ja-JP" sz="2000" dirty="0">
                <a:latin typeface="ＭＳ ゴシック" panose="020B0609070205080204" pitchFamily="49" charset="-128"/>
                <a:ea typeface="ＭＳ ゴシック" panose="020B0609070205080204" pitchFamily="49" charset="-128"/>
              </a:rPr>
              <a:t>25</a:t>
            </a:r>
            <a:r>
              <a:rPr lang="ja-JP" altLang="en-US" sz="2000" dirty="0">
                <a:latin typeface="ＭＳ ゴシック" panose="020B0609070205080204" pitchFamily="49" charset="-128"/>
                <a:ea typeface="ＭＳ ゴシック" panose="020B0609070205080204" pitchFamily="49" charset="-128"/>
              </a:rPr>
              <a:t>年</a:t>
            </a:r>
            <a:r>
              <a:rPr lang="en-US" altLang="ja-JP" sz="2000" dirty="0">
                <a:latin typeface="ＭＳ ゴシック" panose="020B0609070205080204" pitchFamily="49" charset="-128"/>
                <a:ea typeface="ＭＳ ゴシック" panose="020B0609070205080204" pitchFamily="49" charset="-128"/>
              </a:rPr>
              <a:t>1</a:t>
            </a:r>
            <a:r>
              <a:rPr lang="ja-JP" altLang="en-US" sz="2000" dirty="0">
                <a:latin typeface="ＭＳ ゴシック" panose="020B0609070205080204" pitchFamily="49" charset="-128"/>
                <a:ea typeface="ＭＳ ゴシック" panose="020B0609070205080204" pitchFamily="49" charset="-128"/>
              </a:rPr>
              <a:t>月</a:t>
            </a:r>
            <a:r>
              <a:rPr lang="en-US" altLang="ja-JP" sz="2000" dirty="0">
                <a:latin typeface="ＭＳ ゴシック" panose="020B0609070205080204" pitchFamily="49" charset="-128"/>
                <a:ea typeface="ＭＳ ゴシック" panose="020B0609070205080204" pitchFamily="49" charset="-128"/>
              </a:rPr>
              <a:t>25</a:t>
            </a:r>
            <a:r>
              <a:rPr lang="ja-JP" altLang="en-US" sz="2000" dirty="0">
                <a:latin typeface="ＭＳ ゴシック" panose="020B0609070205080204" pitchFamily="49" charset="-128"/>
                <a:ea typeface="ＭＳ ゴシック" panose="020B0609070205080204" pitchFamily="49" charset="-128"/>
              </a:rPr>
              <a:t>日</a:t>
            </a:r>
          </a:p>
          <a:p>
            <a:pPr marL="0" indent="0">
              <a:buNone/>
            </a:pPr>
            <a:r>
              <a:rPr lang="ja-JP" altLang="en-US" sz="2000" dirty="0">
                <a:latin typeface="ＭＳ ゴシック" panose="020B0609070205080204" pitchFamily="49" charset="-128"/>
                <a:ea typeface="ＭＳ ゴシック" panose="020B0609070205080204" pitchFamily="49" charset="-128"/>
              </a:rPr>
              <a:t>最高裁ホームページ（</a:t>
            </a:r>
            <a:r>
              <a:rPr lang="en-US" altLang="ja-JP" sz="2000" dirty="0">
                <a:latin typeface="ＭＳ ゴシック" panose="020B0609070205080204" pitchFamily="49" charset="-128"/>
                <a:ea typeface="ＭＳ ゴシック" panose="020B0609070205080204" pitchFamily="49" charset="-128"/>
              </a:rPr>
              <a:t>http://courtdomino2.courts.go.jp</a:t>
            </a:r>
            <a:r>
              <a:rPr lang="ja-JP" altLang="en-US" sz="2000" dirty="0">
                <a:latin typeface="ＭＳ ゴシック" panose="020B0609070205080204" pitchFamily="49" charset="-128"/>
                <a:ea typeface="ＭＳ ゴシック" panose="020B0609070205080204" pitchFamily="49" charset="-128"/>
              </a:rPr>
              <a:t>）</a:t>
            </a:r>
            <a:endParaRPr lang="en-US" altLang="ja-JP" sz="2000" dirty="0">
              <a:latin typeface="ＭＳ ゴシック" panose="020B0609070205080204" pitchFamily="49" charset="-128"/>
              <a:ea typeface="ＭＳ ゴシック" panose="020B0609070205080204" pitchFamily="49" charset="-128"/>
            </a:endParaRPr>
          </a:p>
          <a:p>
            <a:pPr marL="0" indent="0">
              <a:buNone/>
            </a:pPr>
            <a:endParaRPr lang="en-US" altLang="ja-JP" sz="2000" dirty="0">
              <a:latin typeface="ＭＳ ゴシック" panose="020B0609070205080204" pitchFamily="49" charset="-128"/>
              <a:ea typeface="ＭＳ ゴシック" panose="020B0609070205080204" pitchFamily="49" charset="-128"/>
            </a:endParaRPr>
          </a:p>
          <a:p>
            <a:pPr marL="0" indent="0">
              <a:buNone/>
            </a:pP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ja-JP" altLang="en-US" sz="2000" dirty="0">
                <a:latin typeface="ＭＳ ゴシック" panose="020B0609070205080204" pitchFamily="49" charset="-128"/>
                <a:ea typeface="ＭＳ ゴシック" panose="020B0609070205080204" pitchFamily="49" charset="-128"/>
              </a:rPr>
              <a:t>教材作成</a:t>
            </a: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ja-JP" altLang="en-US" sz="2000" dirty="0">
                <a:latin typeface="ＭＳ ゴシック" panose="020B0609070205080204" pitchFamily="49" charset="-128"/>
                <a:ea typeface="ＭＳ ゴシック" panose="020B0609070205080204" pitchFamily="49" charset="-128"/>
              </a:rPr>
              <a:t>東北福祉大学　総合福祉学部</a:t>
            </a: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ja-JP" altLang="en-US" sz="2000" dirty="0">
                <a:latin typeface="ＭＳ ゴシック" panose="020B0609070205080204" pitchFamily="49" charset="-128"/>
                <a:ea typeface="ＭＳ ゴシック" panose="020B0609070205080204" pitchFamily="49" charset="-128"/>
              </a:rPr>
              <a:t>准教授　菅原好秀</a:t>
            </a:r>
          </a:p>
          <a:p>
            <a:pPr marL="0" indent="0">
              <a:buNone/>
            </a:pPr>
            <a:endParaRPr kumimoji="1" lang="en-US" altLang="ja-JP" dirty="0"/>
          </a:p>
          <a:p>
            <a:pPr marL="0" indent="0">
              <a:buNone/>
            </a:pPr>
            <a:endParaRPr lang="en-US" altLang="ja-JP" dirty="0"/>
          </a:p>
          <a:p>
            <a:pPr marL="0" indent="0">
              <a:buNone/>
            </a:pPr>
            <a:endParaRPr kumimoji="1" lang="ja-JP" altLang="en-US" dirty="0"/>
          </a:p>
        </p:txBody>
      </p:sp>
      <p:pic>
        <p:nvPicPr>
          <p:cNvPr id="2" name="図 1">
            <a:extLst>
              <a:ext uri="{FF2B5EF4-FFF2-40B4-BE49-F238E27FC236}">
                <a16:creationId xmlns:a16="http://schemas.microsoft.com/office/drawing/2014/main" id="{3BCD7B2D-652E-47E9-B978-E3344FA592E7}"/>
              </a:ext>
            </a:extLst>
          </p:cNvPr>
          <p:cNvPicPr>
            <a:picLocks noChangeAspect="1"/>
          </p:cNvPicPr>
          <p:nvPr/>
        </p:nvPicPr>
        <p:blipFill>
          <a:blip r:embed="rId3"/>
          <a:stretch>
            <a:fillRect/>
          </a:stretch>
        </p:blipFill>
        <p:spPr>
          <a:xfrm>
            <a:off x="9800158" y="6467822"/>
            <a:ext cx="2298391" cy="390178"/>
          </a:xfrm>
          <a:prstGeom prst="rect">
            <a:avLst/>
          </a:prstGeom>
        </p:spPr>
      </p:pic>
    </p:spTree>
    <p:extLst>
      <p:ext uri="{BB962C8B-B14F-4D97-AF65-F5344CB8AC3E}">
        <p14:creationId xmlns:p14="http://schemas.microsoft.com/office/powerpoint/2010/main" val="9265839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A33B915A-126F-4102-BADB-46C65F048279}"/>
              </a:ext>
            </a:extLst>
          </p:cNvPr>
          <p:cNvSpPr>
            <a:spLocks noGrp="1"/>
          </p:cNvSpPr>
          <p:nvPr>
            <p:ph idx="1"/>
          </p:nvPr>
        </p:nvSpPr>
        <p:spPr/>
        <p:txBody>
          <a:bodyPr/>
          <a:lstStyle/>
          <a:p>
            <a:pPr marL="0" indent="0">
              <a:buNone/>
            </a:pPr>
            <a:endParaRPr kumimoji="1" lang="en-US" altLang="ja-JP" dirty="0"/>
          </a:p>
          <a:p>
            <a:pPr marL="0" indent="0">
              <a:buNone/>
            </a:pPr>
            <a:endParaRPr lang="en-US" altLang="ja-JP" dirty="0"/>
          </a:p>
          <a:p>
            <a:pPr marL="0" indent="0" algn="ctr">
              <a:buNone/>
            </a:pPr>
            <a:r>
              <a:rPr kumimoji="1" lang="ja-JP" altLang="en-US" sz="4000" dirty="0">
                <a:latin typeface="ＭＳ ゴシック" panose="020B0609070205080204" pitchFamily="49" charset="-128"/>
                <a:ea typeface="ＭＳ ゴシック" panose="020B0609070205080204" pitchFamily="49" charset="-128"/>
              </a:rPr>
              <a:t>お疲れ様でした。</a:t>
            </a:r>
          </a:p>
        </p:txBody>
      </p:sp>
      <p:pic>
        <p:nvPicPr>
          <p:cNvPr id="2" name="図 1">
            <a:extLst>
              <a:ext uri="{FF2B5EF4-FFF2-40B4-BE49-F238E27FC236}">
                <a16:creationId xmlns:a16="http://schemas.microsoft.com/office/drawing/2014/main" id="{71A89FED-2C77-4EAD-AA6F-30AFF9E96279}"/>
              </a:ext>
            </a:extLst>
          </p:cNvPr>
          <p:cNvPicPr>
            <a:picLocks noChangeAspect="1"/>
          </p:cNvPicPr>
          <p:nvPr/>
        </p:nvPicPr>
        <p:blipFill>
          <a:blip r:embed="rId3"/>
          <a:stretch>
            <a:fillRect/>
          </a:stretch>
        </p:blipFill>
        <p:spPr>
          <a:xfrm>
            <a:off x="9893609" y="6426791"/>
            <a:ext cx="2298391" cy="390178"/>
          </a:xfrm>
          <a:prstGeom prst="rect">
            <a:avLst/>
          </a:prstGeom>
        </p:spPr>
      </p:pic>
    </p:spTree>
    <p:extLst>
      <p:ext uri="{BB962C8B-B14F-4D97-AF65-F5344CB8AC3E}">
        <p14:creationId xmlns:p14="http://schemas.microsoft.com/office/powerpoint/2010/main" val="27031414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E717338D-DD48-4B78-89CF-E31555B29582}"/>
              </a:ext>
            </a:extLst>
          </p:cNvPr>
          <p:cNvSpPr>
            <a:spLocks noGrp="1"/>
          </p:cNvSpPr>
          <p:nvPr>
            <p:ph idx="1"/>
          </p:nvPr>
        </p:nvSpPr>
        <p:spPr>
          <a:xfrm>
            <a:off x="669642" y="656000"/>
            <a:ext cx="10515600" cy="5147989"/>
          </a:xfrm>
        </p:spPr>
        <p:txBody>
          <a:bodyPr>
            <a:normAutofit fontScale="92500" lnSpcReduction="10000"/>
          </a:bodyPr>
          <a:lstStyle/>
          <a:p>
            <a:pPr marL="0" indent="0">
              <a:buNone/>
            </a:pPr>
            <a:r>
              <a:rPr lang="ja-JP" altLang="en-US" sz="3000" u="sng" dirty="0">
                <a:latin typeface="ＭＳ ゴシック" panose="020B0609070205080204" pitchFamily="49" charset="-128"/>
                <a:ea typeface="ＭＳ ゴシック" panose="020B0609070205080204" pitchFamily="49" charset="-128"/>
              </a:rPr>
              <a:t>ケース</a:t>
            </a:r>
            <a:endParaRPr lang="en-US" altLang="ja-JP" sz="3000" u="sng" dirty="0">
              <a:latin typeface="ＭＳ ゴシック" panose="020B0609070205080204" pitchFamily="49" charset="-128"/>
              <a:ea typeface="ＭＳ ゴシック" panose="020B0609070205080204" pitchFamily="49" charset="-128"/>
            </a:endParaRPr>
          </a:p>
          <a:p>
            <a:pPr marL="0" indent="0">
              <a:buNone/>
            </a:pPr>
            <a:endParaRPr lang="en-US" altLang="ja-JP" sz="1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てんかん発作、認知症の症状があるＥさん（</a:t>
            </a:r>
            <a:r>
              <a:rPr lang="en-US" altLang="ja-JP" sz="3000" dirty="0">
                <a:latin typeface="ＭＳ ゴシック" panose="020B0609070205080204" pitchFamily="49" charset="-128"/>
                <a:ea typeface="ＭＳ ゴシック" panose="020B0609070205080204" pitchFamily="49" charset="-128"/>
              </a:rPr>
              <a:t>59</a:t>
            </a:r>
            <a:r>
              <a:rPr lang="ja-JP" altLang="en-US" sz="3000" dirty="0">
                <a:latin typeface="ＭＳ ゴシック" panose="020B0609070205080204" pitchFamily="49" charset="-128"/>
                <a:ea typeface="ＭＳ ゴシック" panose="020B0609070205080204" pitchFamily="49" charset="-128"/>
              </a:rPr>
              <a:t>才、女性、要介護</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度２）のデイサービス利用中のことである。</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施設職員は他の利用者の移乗介助を行うため隣室に移動し、その</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際、Ｅさんに背中を向ける形になって</a:t>
            </a:r>
            <a:r>
              <a:rPr lang="en-US" altLang="ja-JP" sz="3000" dirty="0">
                <a:latin typeface="ＭＳ ゴシック" panose="020B0609070205080204" pitchFamily="49" charset="-128"/>
                <a:ea typeface="ＭＳ ゴシック" panose="020B0609070205080204" pitchFamily="49" charset="-128"/>
              </a:rPr>
              <a:t>3</a:t>
            </a:r>
            <a:r>
              <a:rPr lang="ja-JP" altLang="en-US" sz="3000" dirty="0">
                <a:latin typeface="ＭＳ ゴシック" panose="020B0609070205080204" pitchFamily="49" charset="-128"/>
                <a:ea typeface="ＭＳ ゴシック" panose="020B0609070205080204" pitchFamily="49" charset="-128"/>
              </a:rPr>
              <a:t>分間ほど目を離したすき</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に、Ｅさんは施錠されていないドアを横に開けて前のめりに倒れ</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て転倒・骨折した。</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Ｅさんは右大腿骨転子部骨折の傷害を負い、積極的なリハビテー</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ションは行えず、自立歩行は困難であると診断され、要介護度５</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となった。</a:t>
            </a:r>
          </a:p>
          <a:p>
            <a:pPr marL="0" indent="0">
              <a:buNone/>
            </a:pPr>
            <a:endParaRPr lang="ja-JP" altLang="en-US" sz="4400" dirty="0">
              <a:latin typeface="ＭＳ ゴシック" panose="020B0609070205080204" pitchFamily="49" charset="-128"/>
              <a:ea typeface="ＭＳ ゴシック" panose="020B0609070205080204" pitchFamily="49" charset="-128"/>
            </a:endParaRPr>
          </a:p>
        </p:txBody>
      </p:sp>
      <p:pic>
        <p:nvPicPr>
          <p:cNvPr id="2" name="図 1">
            <a:extLst>
              <a:ext uri="{FF2B5EF4-FFF2-40B4-BE49-F238E27FC236}">
                <a16:creationId xmlns:a16="http://schemas.microsoft.com/office/drawing/2014/main" id="{7AB08415-7330-4307-9493-2747145D927E}"/>
              </a:ext>
            </a:extLst>
          </p:cNvPr>
          <p:cNvPicPr>
            <a:picLocks noChangeAspect="1"/>
          </p:cNvPicPr>
          <p:nvPr/>
        </p:nvPicPr>
        <p:blipFill>
          <a:blip r:embed="rId3"/>
          <a:stretch>
            <a:fillRect/>
          </a:stretch>
        </p:blipFill>
        <p:spPr>
          <a:xfrm>
            <a:off x="9800158" y="6438514"/>
            <a:ext cx="2298391" cy="390178"/>
          </a:xfrm>
          <a:prstGeom prst="rect">
            <a:avLst/>
          </a:prstGeom>
        </p:spPr>
      </p:pic>
    </p:spTree>
    <p:extLst>
      <p:ext uri="{BB962C8B-B14F-4D97-AF65-F5344CB8AC3E}">
        <p14:creationId xmlns:p14="http://schemas.microsoft.com/office/powerpoint/2010/main" val="3607488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7F1856B5-2863-4B6E-86D8-E52B445C4896}"/>
              </a:ext>
            </a:extLst>
          </p:cNvPr>
          <p:cNvSpPr>
            <a:spLocks noGrp="1"/>
          </p:cNvSpPr>
          <p:nvPr>
            <p:ph idx="1"/>
          </p:nvPr>
        </p:nvSpPr>
        <p:spPr>
          <a:xfrm>
            <a:off x="838200" y="194553"/>
            <a:ext cx="10971882" cy="6468894"/>
          </a:xfrm>
        </p:spPr>
        <p:txBody>
          <a:bodyPr>
            <a:normAutofit/>
          </a:bodyPr>
          <a:lstStyle/>
          <a:p>
            <a:pPr marL="0" indent="0">
              <a:buNone/>
            </a:pPr>
            <a:r>
              <a:rPr lang="ja-JP" altLang="en-US" sz="3000" u="sng" dirty="0">
                <a:latin typeface="ＭＳ ゴシック" panose="020B0609070205080204" pitchFamily="49" charset="-128"/>
                <a:ea typeface="ＭＳ ゴシック" panose="020B0609070205080204" pitchFamily="49" charset="-128"/>
              </a:rPr>
              <a:t>施設側の主張</a:t>
            </a:r>
            <a:endParaRPr lang="en-US" altLang="ja-JP" sz="3000" u="sng" dirty="0">
              <a:latin typeface="ＭＳ ゴシック" panose="020B0609070205080204" pitchFamily="49" charset="-128"/>
              <a:ea typeface="ＭＳ ゴシック" panose="020B0609070205080204" pitchFamily="49" charset="-128"/>
            </a:endParaRPr>
          </a:p>
          <a:p>
            <a:pPr marL="0" indent="0">
              <a:buNone/>
            </a:pPr>
            <a:endParaRPr lang="en-US" altLang="ja-JP" sz="1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「隣室で他の施設利用者の移乗介助をしている間、危険がある</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のではないかと考えなかったか」と被告代理人に問われた際、</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徘徊するような状況であれば目を離さなかった、あるいは、他</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の方法をとったと思うが、Ｅさんは本件事故当日の午前中は</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ずっと歩き回っていたものの、昼食をとった後は、写真集を見</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err="1">
                <a:latin typeface="ＭＳ ゴシック" panose="020B0609070205080204" pitchFamily="49" charset="-128"/>
                <a:ea typeface="ＭＳ ゴシック" panose="020B0609070205080204" pitchFamily="49" charset="-128"/>
              </a:rPr>
              <a:t>ながら</a:t>
            </a:r>
            <a:r>
              <a:rPr lang="ja-JP" altLang="en-US" sz="3000" dirty="0">
                <a:latin typeface="ＭＳ ゴシック" panose="020B0609070205080204" pitchFamily="49" charset="-128"/>
                <a:ea typeface="ＭＳ ゴシック" panose="020B0609070205080204" pitchFamily="49" charset="-128"/>
              </a:rPr>
              <a:t>座っていたので落ち着いていると判断した、別の部屋に</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移動しても、そこには他のスタッフがいて 対応可能であった</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旨を述べ、また、写真集を見て一つのことに集中していたＥさ</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んを、スタッフがいる別室に連れて行くということは適切では</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ないと考えたという。</a:t>
            </a:r>
          </a:p>
        </p:txBody>
      </p:sp>
      <p:pic>
        <p:nvPicPr>
          <p:cNvPr id="2" name="図 1">
            <a:extLst>
              <a:ext uri="{FF2B5EF4-FFF2-40B4-BE49-F238E27FC236}">
                <a16:creationId xmlns:a16="http://schemas.microsoft.com/office/drawing/2014/main" id="{2EAE570B-628B-4D14-9732-43E16969D3E4}"/>
              </a:ext>
            </a:extLst>
          </p:cNvPr>
          <p:cNvPicPr>
            <a:picLocks noChangeAspect="1"/>
          </p:cNvPicPr>
          <p:nvPr/>
        </p:nvPicPr>
        <p:blipFill>
          <a:blip r:embed="rId3"/>
          <a:stretch>
            <a:fillRect/>
          </a:stretch>
        </p:blipFill>
        <p:spPr>
          <a:xfrm>
            <a:off x="9788435" y="6461960"/>
            <a:ext cx="2298391" cy="390178"/>
          </a:xfrm>
          <a:prstGeom prst="rect">
            <a:avLst/>
          </a:prstGeom>
        </p:spPr>
      </p:pic>
    </p:spTree>
    <p:extLst>
      <p:ext uri="{BB962C8B-B14F-4D97-AF65-F5344CB8AC3E}">
        <p14:creationId xmlns:p14="http://schemas.microsoft.com/office/powerpoint/2010/main" val="15966041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BC81A558-68B9-42B8-9D4D-94A38383FCDB}"/>
              </a:ext>
            </a:extLst>
          </p:cNvPr>
          <p:cNvSpPr>
            <a:spLocks noGrp="1"/>
          </p:cNvSpPr>
          <p:nvPr>
            <p:ph idx="1"/>
          </p:nvPr>
        </p:nvSpPr>
        <p:spPr>
          <a:xfrm>
            <a:off x="915318" y="911225"/>
            <a:ext cx="10515600" cy="4351338"/>
          </a:xfrm>
        </p:spPr>
        <p:txBody>
          <a:bodyPr/>
          <a:lstStyle/>
          <a:p>
            <a:pPr marL="0" indent="0">
              <a:buNone/>
            </a:pPr>
            <a:r>
              <a:rPr lang="ja-JP" altLang="en-US" sz="3400" dirty="0">
                <a:latin typeface="ＭＳ ゴシック" panose="020B0609070205080204" pitchFamily="49" charset="-128"/>
                <a:ea typeface="ＭＳ ゴシック" panose="020B0609070205080204" pitchFamily="49" charset="-128"/>
              </a:rPr>
              <a:t>裁判所はどのような判断をしたでしょうか？</a:t>
            </a:r>
          </a:p>
          <a:p>
            <a:endParaRPr lang="ja-JP" altLang="en-US" sz="3400" dirty="0">
              <a:latin typeface="ＭＳ ゴシック" panose="020B0609070205080204" pitchFamily="49" charset="-128"/>
              <a:ea typeface="ＭＳ ゴシック" panose="020B0609070205080204" pitchFamily="49" charset="-128"/>
            </a:endParaRPr>
          </a:p>
          <a:p>
            <a:pPr marL="0" indent="0">
              <a:buNone/>
            </a:pPr>
            <a:r>
              <a:rPr lang="ja-JP" altLang="en-US" sz="3400" dirty="0">
                <a:latin typeface="ＭＳ ゴシック" panose="020B0609070205080204" pitchFamily="49" charset="-128"/>
                <a:ea typeface="ＭＳ ゴシック" panose="020B0609070205080204" pitchFamily="49" charset="-128"/>
              </a:rPr>
              <a:t>　　　グループで話し合ってみましょう。</a:t>
            </a:r>
            <a:endParaRPr lang="en-US" altLang="ja-JP" sz="3400" dirty="0">
              <a:latin typeface="ＭＳ ゴシック" panose="020B0609070205080204" pitchFamily="49" charset="-128"/>
              <a:ea typeface="ＭＳ ゴシック" panose="020B0609070205080204" pitchFamily="49" charset="-128"/>
            </a:endParaRPr>
          </a:p>
          <a:p>
            <a:pPr marL="0" indent="0">
              <a:buNone/>
            </a:pPr>
            <a:endParaRPr lang="en-US" altLang="ja-JP" sz="3400" dirty="0">
              <a:latin typeface="ＭＳ ゴシック" panose="020B0609070205080204" pitchFamily="49" charset="-128"/>
              <a:ea typeface="ＭＳ ゴシック" panose="020B0609070205080204" pitchFamily="49" charset="-128"/>
            </a:endParaRPr>
          </a:p>
          <a:p>
            <a:pPr marL="0" indent="0">
              <a:buNone/>
            </a:pPr>
            <a:endParaRPr lang="en-US" altLang="ja-JP" sz="2700" dirty="0">
              <a:latin typeface="ＭＳ ゴシック" panose="020B0609070205080204" pitchFamily="49" charset="-128"/>
              <a:ea typeface="ＭＳ ゴシック" panose="020B0609070205080204" pitchFamily="49" charset="-128"/>
            </a:endParaRPr>
          </a:p>
          <a:p>
            <a:pPr marL="0" indent="0">
              <a:buNone/>
            </a:pPr>
            <a:r>
              <a:rPr lang="ja-JP" altLang="en-US" sz="2700" dirty="0">
                <a:latin typeface="ＭＳ ゴシック" panose="020B0609070205080204" pitchFamily="49" charset="-128"/>
                <a:ea typeface="ＭＳ ゴシック" panose="020B0609070205080204" pitchFamily="49" charset="-128"/>
              </a:rPr>
              <a:t>　　　ポイント：既に同様のケースを学習しています。</a:t>
            </a:r>
            <a:endParaRPr lang="en-US" altLang="ja-JP" sz="2700" dirty="0">
              <a:latin typeface="ＭＳ ゴシック" panose="020B0609070205080204" pitchFamily="49" charset="-128"/>
              <a:ea typeface="ＭＳ ゴシック" panose="020B0609070205080204" pitchFamily="49" charset="-128"/>
            </a:endParaRPr>
          </a:p>
          <a:p>
            <a:pPr marL="0" indent="0">
              <a:buNone/>
            </a:pPr>
            <a:r>
              <a:rPr lang="ja-JP" altLang="en-US" sz="2700" dirty="0">
                <a:latin typeface="ＭＳ ゴシック" panose="020B0609070205080204" pitchFamily="49" charset="-128"/>
                <a:ea typeface="ＭＳ ゴシック" panose="020B0609070205080204" pitchFamily="49" charset="-128"/>
              </a:rPr>
              <a:t>　　　　　　　　振り返って考えてみましょう。</a:t>
            </a:r>
            <a:endParaRPr lang="en-US" altLang="ja-JP" sz="2700" dirty="0">
              <a:latin typeface="ＭＳ ゴシック" panose="020B0609070205080204" pitchFamily="49" charset="-128"/>
              <a:ea typeface="ＭＳ ゴシック" panose="020B0609070205080204" pitchFamily="49" charset="-128"/>
            </a:endParaRPr>
          </a:p>
          <a:p>
            <a:pPr marL="0" indent="0">
              <a:buNone/>
            </a:pPr>
            <a:endParaRPr lang="en-US" altLang="ja-JP" sz="3400" dirty="0">
              <a:latin typeface="ＭＳ ゴシック" panose="020B0609070205080204" pitchFamily="49" charset="-128"/>
              <a:ea typeface="ＭＳ ゴシック" panose="020B0609070205080204" pitchFamily="49" charset="-128"/>
            </a:endParaRPr>
          </a:p>
          <a:p>
            <a:pPr marL="0" indent="0">
              <a:buNone/>
            </a:pPr>
            <a:endParaRPr lang="en-US" altLang="ja-JP" sz="3400" dirty="0">
              <a:latin typeface="ＭＳ ゴシック" panose="020B0609070205080204" pitchFamily="49" charset="-128"/>
              <a:ea typeface="ＭＳ ゴシック" panose="020B0609070205080204" pitchFamily="49" charset="-128"/>
            </a:endParaRPr>
          </a:p>
          <a:p>
            <a:pPr marL="0" indent="0">
              <a:buNone/>
            </a:pPr>
            <a:endParaRPr kumimoji="1" lang="en-US" altLang="ja-JP" dirty="0"/>
          </a:p>
          <a:p>
            <a:pPr marL="0" indent="0">
              <a:buNone/>
            </a:pPr>
            <a:endParaRPr lang="en-US" altLang="ja-JP" dirty="0"/>
          </a:p>
          <a:p>
            <a:pPr marL="0" indent="0">
              <a:buNone/>
            </a:pPr>
            <a:endParaRPr kumimoji="1" lang="ja-JP" altLang="en-US" dirty="0"/>
          </a:p>
        </p:txBody>
      </p:sp>
      <p:pic>
        <p:nvPicPr>
          <p:cNvPr id="2" name="図 1">
            <a:extLst>
              <a:ext uri="{FF2B5EF4-FFF2-40B4-BE49-F238E27FC236}">
                <a16:creationId xmlns:a16="http://schemas.microsoft.com/office/drawing/2014/main" id="{A7F629DA-3269-4519-977F-9228EA20F5E6}"/>
              </a:ext>
            </a:extLst>
          </p:cNvPr>
          <p:cNvPicPr>
            <a:picLocks noChangeAspect="1"/>
          </p:cNvPicPr>
          <p:nvPr/>
        </p:nvPicPr>
        <p:blipFill>
          <a:blip r:embed="rId2"/>
          <a:stretch>
            <a:fillRect/>
          </a:stretch>
        </p:blipFill>
        <p:spPr>
          <a:xfrm>
            <a:off x="9776712" y="6450237"/>
            <a:ext cx="2298391" cy="390178"/>
          </a:xfrm>
          <a:prstGeom prst="rect">
            <a:avLst/>
          </a:prstGeom>
        </p:spPr>
      </p:pic>
    </p:spTree>
    <p:extLst>
      <p:ext uri="{BB962C8B-B14F-4D97-AF65-F5344CB8AC3E}">
        <p14:creationId xmlns:p14="http://schemas.microsoft.com/office/powerpoint/2010/main" val="11395162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89959E60-DEEA-4921-BAF2-C3A73AAC8A52}"/>
              </a:ext>
            </a:extLst>
          </p:cNvPr>
          <p:cNvSpPr>
            <a:spLocks noGrp="1"/>
          </p:cNvSpPr>
          <p:nvPr>
            <p:ph idx="1"/>
          </p:nvPr>
        </p:nvSpPr>
        <p:spPr>
          <a:xfrm>
            <a:off x="466928" y="651752"/>
            <a:ext cx="11266036" cy="5749047"/>
          </a:xfrm>
        </p:spPr>
        <p:txBody>
          <a:bodyPr>
            <a:normAutofit fontScale="77500" lnSpcReduction="20000"/>
          </a:bodyPr>
          <a:lstStyle/>
          <a:p>
            <a:pPr marL="0" indent="0">
              <a:buNone/>
            </a:pPr>
            <a:r>
              <a:rPr kumimoji="1" lang="ja-JP" altLang="en-US" sz="3200" u="sng" dirty="0">
                <a:latin typeface="ＭＳ ゴシック" panose="020B0609070205080204" pitchFamily="49" charset="-128"/>
                <a:ea typeface="ＭＳ ゴシック" panose="020B0609070205080204" pitchFamily="49" charset="-128"/>
              </a:rPr>
              <a:t>判決および判決理由</a:t>
            </a:r>
            <a:endParaRPr kumimoji="1" lang="en-US" altLang="ja-JP" sz="3200" u="sng" dirty="0">
              <a:latin typeface="ＭＳ ゴシック" panose="020B0609070205080204" pitchFamily="49" charset="-128"/>
              <a:ea typeface="ＭＳ ゴシック" panose="020B0609070205080204" pitchFamily="49" charset="-128"/>
            </a:endParaRPr>
          </a:p>
          <a:p>
            <a:pPr marL="0" indent="0">
              <a:buNone/>
            </a:pPr>
            <a:endParaRPr lang="en-US" altLang="ja-JP" sz="1300"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請求額約</a:t>
            </a:r>
            <a:r>
              <a:rPr lang="en-US" altLang="ja-JP" sz="3200" dirty="0">
                <a:latin typeface="ＭＳ ゴシック" panose="020B0609070205080204" pitchFamily="49" charset="-128"/>
                <a:ea typeface="ＭＳ ゴシック" panose="020B0609070205080204" pitchFamily="49" charset="-128"/>
              </a:rPr>
              <a:t>3445</a:t>
            </a:r>
            <a:r>
              <a:rPr lang="ja-JP" altLang="en-US" sz="3200" dirty="0">
                <a:latin typeface="ＭＳ ゴシック" panose="020B0609070205080204" pitchFamily="49" charset="-128"/>
                <a:ea typeface="ＭＳ ゴシック" panose="020B0609070205080204" pitchFamily="49" charset="-128"/>
              </a:rPr>
              <a:t>万うち、治療費</a:t>
            </a:r>
            <a:r>
              <a:rPr lang="en-US" altLang="ja-JP" sz="3200" dirty="0">
                <a:latin typeface="ＭＳ ゴシック" panose="020B0609070205080204" pitchFamily="49" charset="-128"/>
                <a:ea typeface="ＭＳ ゴシック" panose="020B0609070205080204" pitchFamily="49" charset="-128"/>
              </a:rPr>
              <a:t>265</a:t>
            </a:r>
            <a:r>
              <a:rPr lang="ja-JP" altLang="en-US" sz="3200" dirty="0">
                <a:latin typeface="ＭＳ ゴシック" panose="020B0609070205080204" pitchFamily="49" charset="-128"/>
                <a:ea typeface="ＭＳ ゴシック" panose="020B0609070205080204" pitchFamily="49" charset="-128"/>
              </a:rPr>
              <a:t>万円、看護施設費用</a:t>
            </a:r>
            <a:r>
              <a:rPr lang="en-US" altLang="ja-JP" sz="3200" dirty="0">
                <a:latin typeface="ＭＳ ゴシック" panose="020B0609070205080204" pitchFamily="49" charset="-128"/>
                <a:ea typeface="ＭＳ ゴシック" panose="020B0609070205080204" pitchFamily="49" charset="-128"/>
              </a:rPr>
              <a:t>26</a:t>
            </a:r>
            <a:r>
              <a:rPr lang="ja-JP" altLang="en-US" sz="3200" dirty="0">
                <a:latin typeface="ＭＳ ゴシック" panose="020B0609070205080204" pitchFamily="49" charset="-128"/>
                <a:ea typeface="ＭＳ ゴシック" panose="020B0609070205080204" pitchFamily="49" charset="-128"/>
              </a:rPr>
              <a:t>万円、入院雑費</a:t>
            </a:r>
            <a:r>
              <a:rPr lang="en-US" altLang="ja-JP" sz="3200" dirty="0">
                <a:latin typeface="ＭＳ ゴシック" panose="020B0609070205080204" pitchFamily="49" charset="-128"/>
                <a:ea typeface="ＭＳ ゴシック" panose="020B0609070205080204" pitchFamily="49" charset="-128"/>
              </a:rPr>
              <a:t>52</a:t>
            </a:r>
            <a:r>
              <a:rPr lang="ja-JP" altLang="en-US" sz="3200" dirty="0">
                <a:latin typeface="ＭＳ ゴシック" panose="020B0609070205080204" pitchFamily="49" charset="-128"/>
                <a:ea typeface="ＭＳ ゴシック" panose="020B0609070205080204" pitchFamily="49" charset="-128"/>
              </a:rPr>
              <a:t>万円、</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入通院慰謝料</a:t>
            </a:r>
            <a:r>
              <a:rPr lang="en-US" altLang="ja-JP" sz="3200" dirty="0">
                <a:latin typeface="ＭＳ ゴシック" panose="020B0609070205080204" pitchFamily="49" charset="-128"/>
                <a:ea typeface="ＭＳ ゴシック" panose="020B0609070205080204" pitchFamily="49" charset="-128"/>
              </a:rPr>
              <a:t>325</a:t>
            </a:r>
            <a:r>
              <a:rPr lang="ja-JP" altLang="en-US" sz="3200" dirty="0">
                <a:latin typeface="ＭＳ ゴシック" panose="020B0609070205080204" pitchFamily="49" charset="-128"/>
                <a:ea typeface="ＭＳ ゴシック" panose="020B0609070205080204" pitchFamily="49" charset="-128"/>
              </a:rPr>
              <a:t>万円、後遺症慰謝料</a:t>
            </a:r>
            <a:r>
              <a:rPr lang="en-US" altLang="ja-JP" sz="3200" dirty="0">
                <a:latin typeface="ＭＳ ゴシック" panose="020B0609070205080204" pitchFamily="49" charset="-128"/>
                <a:ea typeface="ＭＳ ゴシック" panose="020B0609070205080204" pitchFamily="49" charset="-128"/>
              </a:rPr>
              <a:t>550</a:t>
            </a:r>
            <a:r>
              <a:rPr lang="ja-JP" altLang="en-US" sz="3200" dirty="0">
                <a:latin typeface="ＭＳ ゴシック" panose="020B0609070205080204" pitchFamily="49" charset="-128"/>
                <a:ea typeface="ＭＳ ゴシック" panose="020B0609070205080204" pitchFamily="49" charset="-128"/>
              </a:rPr>
              <a:t>万円、将来介護費</a:t>
            </a:r>
            <a:r>
              <a:rPr lang="en-US" altLang="ja-JP" sz="3200" dirty="0">
                <a:latin typeface="ＭＳ ゴシック" panose="020B0609070205080204" pitchFamily="49" charset="-128"/>
                <a:ea typeface="ＭＳ ゴシック" panose="020B0609070205080204" pitchFamily="49" charset="-128"/>
              </a:rPr>
              <a:t>2098</a:t>
            </a:r>
            <a:r>
              <a:rPr lang="ja-JP" altLang="en-US" sz="3200" dirty="0">
                <a:latin typeface="ＭＳ ゴシック" panose="020B0609070205080204" pitchFamily="49" charset="-128"/>
                <a:ea typeface="ＭＳ ゴシック" panose="020B0609070205080204" pitchFamily="49" charset="-128"/>
              </a:rPr>
              <a:t>万円など、</a:t>
            </a:r>
            <a:r>
              <a:rPr lang="ja-JP" altLang="en-US" sz="3200" dirty="0" err="1">
                <a:latin typeface="ＭＳ ゴシック" panose="020B0609070205080204" pitchFamily="49" charset="-128"/>
                <a:ea typeface="ＭＳ ゴシック" panose="020B0609070205080204" pitchFamily="49" charset="-128"/>
              </a:rPr>
              <a:t>ほ</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ぼ全額である約</a:t>
            </a:r>
            <a:r>
              <a:rPr lang="en-US" altLang="ja-JP" sz="3200" dirty="0">
                <a:latin typeface="ＭＳ ゴシック" panose="020B0609070205080204" pitchFamily="49" charset="-128"/>
                <a:ea typeface="ＭＳ ゴシック" panose="020B0609070205080204" pitchFamily="49" charset="-128"/>
              </a:rPr>
              <a:t>3326</a:t>
            </a:r>
            <a:r>
              <a:rPr lang="ja-JP" altLang="en-US" sz="3200" dirty="0">
                <a:latin typeface="ＭＳ ゴシック" panose="020B0609070205080204" pitchFamily="49" charset="-128"/>
                <a:ea typeface="ＭＳ ゴシック" panose="020B0609070205080204" pitchFamily="49" charset="-128"/>
              </a:rPr>
              <a:t>万の賠償を命じた。</a:t>
            </a:r>
          </a:p>
          <a:p>
            <a:pPr marL="0" indent="0">
              <a:buNone/>
            </a:pPr>
            <a:endParaRPr lang="ja-JP" altLang="en-US" sz="3200" dirty="0">
              <a:latin typeface="ＭＳ ゴシック" panose="020B0609070205080204" pitchFamily="49" charset="-128"/>
              <a:ea typeface="ＭＳ ゴシック" panose="020B0609070205080204" pitchFamily="49" charset="-128"/>
            </a:endParaRPr>
          </a:p>
          <a:p>
            <a:pPr marL="0" indent="0">
              <a:buNone/>
            </a:pP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ja-JP" sz="3200" dirty="0">
                <a:latin typeface="ＭＳ ゴシック" panose="020B0609070205080204" pitchFamily="49" charset="-128"/>
                <a:ea typeface="ＭＳ ゴシック" panose="020B0609070205080204" pitchFamily="49" charset="-128"/>
              </a:rPr>
              <a:t>施設側は、</a:t>
            </a:r>
            <a:r>
              <a:rPr lang="ja-JP" altLang="en-US" sz="3200" dirty="0">
                <a:latin typeface="ＭＳ ゴシック" panose="020B0609070205080204" pitchFamily="49" charset="-128"/>
                <a:ea typeface="ＭＳ ゴシック" panose="020B0609070205080204" pitchFamily="49" charset="-128"/>
              </a:rPr>
              <a:t>Ｅさん</a:t>
            </a:r>
            <a:r>
              <a:rPr lang="ja-JP" altLang="ja-JP" sz="3200" dirty="0">
                <a:latin typeface="ＭＳ ゴシック" panose="020B0609070205080204" pitchFamily="49" charset="-128"/>
                <a:ea typeface="ＭＳ ゴシック" panose="020B0609070205080204" pitchFamily="49" charset="-128"/>
              </a:rPr>
              <a:t>が転倒予防やてんかん発作症状のために常時見守りが必</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ja-JP" sz="3200" dirty="0">
                <a:latin typeface="ＭＳ ゴシック" panose="020B0609070205080204" pitchFamily="49" charset="-128"/>
                <a:ea typeface="ＭＳ ゴシック" panose="020B0609070205080204" pitchFamily="49" charset="-128"/>
              </a:rPr>
              <a:t>要な状態であり、 一人で動くときには</a:t>
            </a:r>
            <a:r>
              <a:rPr lang="en-US" altLang="ja-JP" sz="3200" dirty="0">
                <a:latin typeface="ＭＳ ゴシック" panose="020B0609070205080204" pitchFamily="49" charset="-128"/>
                <a:ea typeface="ＭＳ ゴシック" panose="020B0609070205080204" pitchFamily="49" charset="-128"/>
              </a:rPr>
              <a:t>1</a:t>
            </a:r>
            <a:r>
              <a:rPr lang="ja-JP" altLang="ja-JP" sz="3200" dirty="0">
                <a:latin typeface="ＭＳ ゴシック" panose="020B0609070205080204" pitchFamily="49" charset="-128"/>
                <a:ea typeface="ＭＳ ゴシック" panose="020B0609070205080204" pitchFamily="49" charset="-128"/>
              </a:rPr>
              <a:t>対</a:t>
            </a:r>
            <a:r>
              <a:rPr lang="en-US" altLang="ja-JP" sz="3200" dirty="0">
                <a:latin typeface="ＭＳ ゴシック" panose="020B0609070205080204" pitchFamily="49" charset="-128"/>
                <a:ea typeface="ＭＳ ゴシック" panose="020B0609070205080204" pitchFamily="49" charset="-128"/>
              </a:rPr>
              <a:t>1</a:t>
            </a:r>
            <a:r>
              <a:rPr lang="ja-JP" altLang="ja-JP" sz="3200" dirty="0">
                <a:latin typeface="ＭＳ ゴシック" panose="020B0609070205080204" pitchFamily="49" charset="-128"/>
                <a:ea typeface="ＭＳ ゴシック" panose="020B0609070205080204" pitchFamily="49" charset="-128"/>
              </a:rPr>
              <a:t>で対応しなければならないとい</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ja-JP" sz="3200" dirty="0">
                <a:latin typeface="ＭＳ ゴシック" panose="020B0609070205080204" pitchFamily="49" charset="-128"/>
                <a:ea typeface="ＭＳ ゴシック" panose="020B0609070205080204" pitchFamily="49" charset="-128"/>
              </a:rPr>
              <a:t>う前提で</a:t>
            </a:r>
            <a:r>
              <a:rPr lang="ja-JP" altLang="en-US" sz="3200" dirty="0">
                <a:latin typeface="ＭＳ ゴシック" panose="020B0609070205080204" pitchFamily="49" charset="-128"/>
                <a:ea typeface="ＭＳ ゴシック" panose="020B0609070205080204" pitchFamily="49" charset="-128"/>
              </a:rPr>
              <a:t>Ｅさん</a:t>
            </a:r>
            <a:r>
              <a:rPr lang="ja-JP" altLang="ja-JP" sz="3200" dirty="0">
                <a:latin typeface="ＭＳ ゴシック" panose="020B0609070205080204" pitchFamily="49" charset="-128"/>
                <a:ea typeface="ＭＳ ゴシック" panose="020B0609070205080204" pitchFamily="49" charset="-128"/>
              </a:rPr>
              <a:t>の介護を引き受け、また</a:t>
            </a:r>
            <a:r>
              <a:rPr lang="ja-JP" altLang="en-US" sz="3200" dirty="0">
                <a:latin typeface="ＭＳ ゴシック" panose="020B0609070205080204" pitchFamily="49" charset="-128"/>
                <a:ea typeface="ＭＳ ゴシック" panose="020B0609070205080204" pitchFamily="49" charset="-128"/>
              </a:rPr>
              <a:t>Ｅさん</a:t>
            </a:r>
            <a:r>
              <a:rPr lang="ja-JP" altLang="ja-JP" sz="3200" dirty="0">
                <a:latin typeface="ＭＳ ゴシック" panose="020B0609070205080204" pitchFamily="49" charset="-128"/>
                <a:ea typeface="ＭＳ ゴシック" panose="020B0609070205080204" pitchFamily="49" charset="-128"/>
              </a:rPr>
              <a:t>が認知症の症状のために介助</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ja-JP" sz="3200" dirty="0">
                <a:latin typeface="ＭＳ ゴシック" panose="020B0609070205080204" pitchFamily="49" charset="-128"/>
                <a:ea typeface="ＭＳ ゴシック" panose="020B0609070205080204" pitchFamily="49" charset="-128"/>
              </a:rPr>
              <a:t>者の指示に従わずに一人で動き出してしまうということがあるということを</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ja-JP" sz="3200" dirty="0">
                <a:latin typeface="ＭＳ ゴシック" panose="020B0609070205080204" pitchFamily="49" charset="-128"/>
                <a:ea typeface="ＭＳ ゴシック" panose="020B0609070205080204" pitchFamily="49" charset="-128"/>
              </a:rPr>
              <a:t>本件事故時までに認識していたにもかかわらず、別の施設利用者の介助と</a:t>
            </a:r>
            <a:r>
              <a:rPr lang="ja-JP" altLang="ja-JP" sz="3200" dirty="0" err="1">
                <a:latin typeface="ＭＳ ゴシック" panose="020B0609070205080204" pitchFamily="49" charset="-128"/>
                <a:ea typeface="ＭＳ ゴシック" panose="020B0609070205080204" pitchFamily="49" charset="-128"/>
              </a:rPr>
              <a:t>い</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ja-JP" sz="3200" dirty="0">
                <a:latin typeface="ＭＳ ゴシック" panose="020B0609070205080204" pitchFamily="49" charset="-128"/>
                <a:ea typeface="ＭＳ ゴシック" panose="020B0609070205080204" pitchFamily="49" charset="-128"/>
              </a:rPr>
              <a:t>う専ら被告側の事情によって</a:t>
            </a:r>
            <a:r>
              <a:rPr lang="ja-JP" altLang="en-US" sz="3200" dirty="0">
                <a:latin typeface="ＭＳ ゴシック" panose="020B0609070205080204" pitchFamily="49" charset="-128"/>
                <a:ea typeface="ＭＳ ゴシック" panose="020B0609070205080204" pitchFamily="49" charset="-128"/>
              </a:rPr>
              <a:t>、Ｅさん</a:t>
            </a:r>
            <a:r>
              <a:rPr lang="ja-JP" altLang="ja-JP" sz="3200" dirty="0">
                <a:latin typeface="ＭＳ ゴシック" panose="020B0609070205080204" pitchFamily="49" charset="-128"/>
                <a:ea typeface="ＭＳ ゴシック" panose="020B0609070205080204" pitchFamily="49" charset="-128"/>
              </a:rPr>
              <a:t>を施設職員のいずれからも目が届かな</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ja-JP" sz="3200" dirty="0">
                <a:latin typeface="ＭＳ ゴシック" panose="020B0609070205080204" pitchFamily="49" charset="-128"/>
                <a:ea typeface="ＭＳ ゴシック" panose="020B0609070205080204" pitchFamily="49" charset="-128"/>
              </a:rPr>
              <a:t>い状態に置いて本件事故を発生させたものである。</a:t>
            </a:r>
          </a:p>
        </p:txBody>
      </p:sp>
    </p:spTree>
    <p:extLst>
      <p:ext uri="{BB962C8B-B14F-4D97-AF65-F5344CB8AC3E}">
        <p14:creationId xmlns:p14="http://schemas.microsoft.com/office/powerpoint/2010/main" val="20197190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7F1856B5-2863-4B6E-86D8-E52B445C4896}"/>
              </a:ext>
            </a:extLst>
          </p:cNvPr>
          <p:cNvSpPr>
            <a:spLocks noGrp="1"/>
          </p:cNvSpPr>
          <p:nvPr>
            <p:ph idx="1"/>
          </p:nvPr>
        </p:nvSpPr>
        <p:spPr>
          <a:xfrm>
            <a:off x="838200" y="194553"/>
            <a:ext cx="10515600" cy="6468894"/>
          </a:xfrm>
        </p:spPr>
        <p:txBody>
          <a:bodyPr>
            <a:normAutofit fontScale="92500" lnSpcReduction="10000"/>
          </a:bodyPr>
          <a:lstStyle/>
          <a:p>
            <a:pPr marL="0" indent="0">
              <a:buNone/>
            </a:pPr>
            <a:r>
              <a:rPr lang="ja-JP" altLang="en-US" sz="3000" dirty="0">
                <a:latin typeface="ＭＳ ゴシック" panose="020B0609070205080204" pitchFamily="49" charset="-128"/>
                <a:ea typeface="ＭＳ ゴシック" panose="020B0609070205080204" pitchFamily="49" charset="-128"/>
              </a:rPr>
              <a:t>＜ワーク＞</a:t>
            </a:r>
          </a:p>
          <a:p>
            <a:pPr marL="0" indent="0">
              <a:buNone/>
            </a:pPr>
            <a:endParaRPr lang="en-US" altLang="ja-JP" sz="1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さて、今回のケースでは、謝罪の表現について考えてみ</a:t>
            </a:r>
            <a:r>
              <a:rPr lang="ja-JP" altLang="en-US" sz="3000" dirty="0" err="1">
                <a:latin typeface="ＭＳ ゴシック" panose="020B0609070205080204" pitchFamily="49" charset="-128"/>
                <a:ea typeface="ＭＳ ゴシック" panose="020B0609070205080204" pitchFamily="49" charset="-128"/>
              </a:rPr>
              <a:t>ま</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しょう。本ケースで当事者は、先の主張に加えて次のように</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謝罪を述べています。これは、判例にあるそのままを引用し</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ています。</a:t>
            </a:r>
            <a:endParaRPr lang="en-US" altLang="ja-JP" sz="3000" dirty="0">
              <a:latin typeface="ＭＳ ゴシック" panose="020B0609070205080204" pitchFamily="49" charset="-128"/>
              <a:ea typeface="ＭＳ ゴシック" panose="020B0609070205080204" pitchFamily="49" charset="-128"/>
            </a:endParaRPr>
          </a:p>
          <a:p>
            <a:pPr marL="0" indent="0">
              <a:buNone/>
            </a:pP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「今、こういった事故の後に、思えば、今後は誰かに声をかける</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ということで、乙さんを見ておいてくださいということは言って</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いくということなのか、というふうには思います」</a:t>
            </a:r>
            <a:endParaRPr lang="en-US" altLang="ja-JP" sz="3000" dirty="0">
              <a:latin typeface="ＭＳ ゴシック" panose="020B0609070205080204" pitchFamily="49" charset="-128"/>
              <a:ea typeface="ＭＳ ゴシック" panose="020B0609070205080204" pitchFamily="49" charset="-128"/>
            </a:endParaRPr>
          </a:p>
          <a:p>
            <a:pPr marL="0" indent="0">
              <a:buNone/>
            </a:pPr>
            <a:endParaRPr lang="en-US" altLang="ja-JP" sz="3000" dirty="0">
              <a:latin typeface="ＭＳ ゴシック" panose="020B0609070205080204" pitchFamily="49" charset="-128"/>
              <a:ea typeface="ＭＳ ゴシック" panose="020B0609070205080204" pitchFamily="49" charset="-128"/>
            </a:endParaRPr>
          </a:p>
          <a:p>
            <a:pPr marL="0" indent="0">
              <a:buNone/>
            </a:pPr>
            <a:endParaRPr lang="en-US" altLang="ja-JP" sz="3000" dirty="0">
              <a:latin typeface="ＭＳ ゴシック" panose="020B0609070205080204" pitchFamily="49" charset="-128"/>
              <a:ea typeface="ＭＳ ゴシック" panose="020B0609070205080204" pitchFamily="49" charset="-128"/>
            </a:endParaRPr>
          </a:p>
          <a:p>
            <a:pPr marL="0" indent="0" algn="ctr">
              <a:buNone/>
            </a:pPr>
            <a:r>
              <a:rPr lang="ja-JP" altLang="en-US" sz="3000" dirty="0">
                <a:latin typeface="ＭＳ ゴシック" panose="020B0609070205080204" pitchFamily="49" charset="-128"/>
                <a:ea typeface="ＭＳ ゴシック" panose="020B0609070205080204" pitchFamily="49" charset="-128"/>
              </a:rPr>
              <a:t>この謝罪についてどう思いますか？</a:t>
            </a:r>
            <a:endParaRPr lang="en-US" altLang="ja-JP" sz="3000" dirty="0">
              <a:latin typeface="ＭＳ ゴシック" panose="020B0609070205080204" pitchFamily="49" charset="-128"/>
              <a:ea typeface="ＭＳ ゴシック" panose="020B0609070205080204" pitchFamily="49" charset="-128"/>
            </a:endParaRPr>
          </a:p>
          <a:p>
            <a:pPr marL="0" indent="0" algn="ctr">
              <a:buNone/>
            </a:pPr>
            <a:r>
              <a:rPr lang="ja-JP" altLang="en-US" sz="3000" dirty="0">
                <a:latin typeface="ＭＳ ゴシック" panose="020B0609070205080204" pitchFamily="49" charset="-128"/>
                <a:ea typeface="ＭＳ ゴシック" panose="020B0609070205080204" pitchFamily="49" charset="-128"/>
              </a:rPr>
              <a:t>グループで話し合ってみましょう。</a:t>
            </a:r>
          </a:p>
        </p:txBody>
      </p:sp>
      <p:pic>
        <p:nvPicPr>
          <p:cNvPr id="2" name="図 1">
            <a:extLst>
              <a:ext uri="{FF2B5EF4-FFF2-40B4-BE49-F238E27FC236}">
                <a16:creationId xmlns:a16="http://schemas.microsoft.com/office/drawing/2014/main" id="{61B5A05D-B515-4ACE-A50B-CC2DB4367D60}"/>
              </a:ext>
            </a:extLst>
          </p:cNvPr>
          <p:cNvPicPr>
            <a:picLocks noChangeAspect="1"/>
          </p:cNvPicPr>
          <p:nvPr/>
        </p:nvPicPr>
        <p:blipFill>
          <a:blip r:embed="rId3"/>
          <a:stretch>
            <a:fillRect/>
          </a:stretch>
        </p:blipFill>
        <p:spPr>
          <a:xfrm>
            <a:off x="9788434" y="6461960"/>
            <a:ext cx="2298391" cy="390178"/>
          </a:xfrm>
          <a:prstGeom prst="rect">
            <a:avLst/>
          </a:prstGeom>
        </p:spPr>
      </p:pic>
    </p:spTree>
    <p:extLst>
      <p:ext uri="{BB962C8B-B14F-4D97-AF65-F5344CB8AC3E}">
        <p14:creationId xmlns:p14="http://schemas.microsoft.com/office/powerpoint/2010/main" val="570251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7F1856B5-2863-4B6E-86D8-E52B445C4896}"/>
              </a:ext>
            </a:extLst>
          </p:cNvPr>
          <p:cNvSpPr>
            <a:spLocks noGrp="1"/>
          </p:cNvSpPr>
          <p:nvPr>
            <p:ph idx="1"/>
          </p:nvPr>
        </p:nvSpPr>
        <p:spPr>
          <a:xfrm>
            <a:off x="838200" y="194553"/>
            <a:ext cx="10515600" cy="6468894"/>
          </a:xfrm>
        </p:spPr>
        <p:txBody>
          <a:bodyPr>
            <a:normAutofit/>
          </a:bodyPr>
          <a:lstStyle/>
          <a:p>
            <a:pPr marL="0" indent="0">
              <a:buNone/>
            </a:pPr>
            <a:r>
              <a:rPr lang="ja-JP" altLang="en-US" sz="3000" u="sng" dirty="0">
                <a:latin typeface="ＭＳ ゴシック" panose="020B0609070205080204" pitchFamily="49" charset="-128"/>
                <a:ea typeface="ＭＳ ゴシック" panose="020B0609070205080204" pitchFamily="49" charset="-128"/>
              </a:rPr>
              <a:t>解　説</a:t>
            </a:r>
            <a:endParaRPr lang="en-US" altLang="ja-JP" sz="3000" u="sng" dirty="0">
              <a:latin typeface="ＭＳ ゴシック" panose="020B0609070205080204" pitchFamily="49" charset="-128"/>
              <a:ea typeface="ＭＳ ゴシック" panose="020B0609070205080204" pitchFamily="49" charset="-128"/>
            </a:endParaRPr>
          </a:p>
          <a:p>
            <a:pPr marL="0" indent="0">
              <a:buNone/>
            </a:pPr>
            <a:endParaRPr lang="en-US" altLang="ja-JP" sz="3000" u="sng"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・施設側の主張では、対応に不備はなかったとしている</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・謝罪では、これからのことのみが述べられている</a:t>
            </a:r>
            <a:endParaRPr lang="en-US" altLang="ja-JP" sz="3000" dirty="0">
              <a:latin typeface="ＭＳ ゴシック" panose="020B0609070205080204" pitchFamily="49" charset="-128"/>
              <a:ea typeface="ＭＳ ゴシック" panose="020B0609070205080204" pitchFamily="49" charset="-128"/>
            </a:endParaRPr>
          </a:p>
          <a:p>
            <a:pPr marL="0" indent="0">
              <a:buNone/>
            </a:pP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今回のことは不可抗力であり仕方なかった、今後の対応につ</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いては改めていくことも考える</a:t>
            </a:r>
            <a:r>
              <a:rPr lang="en-US" altLang="ja-JP" sz="3000" dirty="0">
                <a:latin typeface="ＭＳ ゴシック" panose="020B0609070205080204" pitchFamily="49" charset="-128"/>
                <a:ea typeface="ＭＳ ゴシック" panose="020B0609070205080204" pitchFamily="49" charset="-128"/>
              </a:rPr>
              <a:t>…</a:t>
            </a:r>
            <a:r>
              <a:rPr lang="ja-JP" altLang="en-US" sz="3000" dirty="0">
                <a:latin typeface="ＭＳ ゴシック" panose="020B0609070205080204" pitchFamily="49" charset="-128"/>
                <a:ea typeface="ＭＳ ゴシック" panose="020B0609070205080204" pitchFamily="49" charset="-128"/>
              </a:rPr>
              <a:t>という印象になります。</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謝罪とはいえず、裁判では「徹底抗戦するのだな」と思われ</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err="1">
                <a:latin typeface="ＭＳ ゴシック" panose="020B0609070205080204" pitchFamily="49" charset="-128"/>
                <a:ea typeface="ＭＳ ゴシック" panose="020B0609070205080204" pitchFamily="49" charset="-128"/>
              </a:rPr>
              <a:t>るで</a:t>
            </a:r>
            <a:r>
              <a:rPr lang="ja-JP" altLang="en-US" sz="3000" dirty="0">
                <a:latin typeface="ＭＳ ゴシック" panose="020B0609070205080204" pitchFamily="49" charset="-128"/>
                <a:ea typeface="ＭＳ ゴシック" panose="020B0609070205080204" pitchFamily="49" charset="-128"/>
              </a:rPr>
              <a:t>しょう。</a:t>
            </a:r>
            <a:endParaRPr lang="en-US" altLang="ja-JP" sz="3000" dirty="0">
              <a:latin typeface="ＭＳ ゴシック" panose="020B0609070205080204" pitchFamily="49" charset="-128"/>
              <a:ea typeface="ＭＳ ゴシック" panose="020B0609070205080204" pitchFamily="49" charset="-128"/>
            </a:endParaRPr>
          </a:p>
          <a:p>
            <a:pPr marL="0" indent="0">
              <a:buNone/>
            </a:pPr>
            <a:endParaRPr lang="en-US" altLang="ja-JP" sz="3000" dirty="0">
              <a:latin typeface="ＭＳ ゴシック" panose="020B0609070205080204" pitchFamily="49" charset="-128"/>
              <a:ea typeface="ＭＳ ゴシック" panose="020B0609070205080204" pitchFamily="49" charset="-128"/>
            </a:endParaRPr>
          </a:p>
          <a:p>
            <a:pPr marL="0" indent="0" algn="ctr">
              <a:buNone/>
            </a:pPr>
            <a:r>
              <a:rPr lang="ja-JP" altLang="en-US" sz="3000" dirty="0">
                <a:latin typeface="ＭＳ ゴシック" panose="020B0609070205080204" pitchFamily="49" charset="-128"/>
                <a:ea typeface="ＭＳ ゴシック" panose="020B0609070205080204" pitchFamily="49" charset="-128"/>
              </a:rPr>
              <a:t>どのように述べたらよいでしょうか？</a:t>
            </a:r>
            <a:endParaRPr lang="en-US" altLang="ja-JP" sz="3000" dirty="0">
              <a:latin typeface="ＭＳ ゴシック" panose="020B0609070205080204" pitchFamily="49" charset="-128"/>
              <a:ea typeface="ＭＳ ゴシック" panose="020B0609070205080204" pitchFamily="49" charset="-128"/>
            </a:endParaRPr>
          </a:p>
          <a:p>
            <a:pPr marL="0" indent="0" algn="ctr">
              <a:buNone/>
            </a:pPr>
            <a:r>
              <a:rPr lang="ja-JP" altLang="en-US" sz="3000" dirty="0">
                <a:latin typeface="ＭＳ ゴシック" panose="020B0609070205080204" pitchFamily="49" charset="-128"/>
                <a:ea typeface="ＭＳ ゴシック" panose="020B0609070205080204" pitchFamily="49" charset="-128"/>
              </a:rPr>
              <a:t>グループで話あってみましょう。</a:t>
            </a:r>
          </a:p>
        </p:txBody>
      </p:sp>
      <p:pic>
        <p:nvPicPr>
          <p:cNvPr id="2" name="図 1">
            <a:extLst>
              <a:ext uri="{FF2B5EF4-FFF2-40B4-BE49-F238E27FC236}">
                <a16:creationId xmlns:a16="http://schemas.microsoft.com/office/drawing/2014/main" id="{825AFB5B-FDCA-4C3C-B24F-DB9CF1FABD3F}"/>
              </a:ext>
            </a:extLst>
          </p:cNvPr>
          <p:cNvPicPr>
            <a:picLocks noChangeAspect="1"/>
          </p:cNvPicPr>
          <p:nvPr/>
        </p:nvPicPr>
        <p:blipFill>
          <a:blip r:embed="rId3"/>
          <a:stretch>
            <a:fillRect/>
          </a:stretch>
        </p:blipFill>
        <p:spPr>
          <a:xfrm>
            <a:off x="9788435" y="6467822"/>
            <a:ext cx="2298391" cy="390178"/>
          </a:xfrm>
          <a:prstGeom prst="rect">
            <a:avLst/>
          </a:prstGeom>
        </p:spPr>
      </p:pic>
    </p:spTree>
    <p:extLst>
      <p:ext uri="{BB962C8B-B14F-4D97-AF65-F5344CB8AC3E}">
        <p14:creationId xmlns:p14="http://schemas.microsoft.com/office/powerpoint/2010/main" val="15966041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58A33158-BC62-485D-878F-4F0BBFE7B4C0}"/>
              </a:ext>
            </a:extLst>
          </p:cNvPr>
          <p:cNvSpPr>
            <a:spLocks noGrp="1"/>
          </p:cNvSpPr>
          <p:nvPr>
            <p:ph idx="1"/>
          </p:nvPr>
        </p:nvSpPr>
        <p:spPr>
          <a:xfrm>
            <a:off x="838200" y="425669"/>
            <a:ext cx="10515600" cy="5955675"/>
          </a:xfrm>
        </p:spPr>
        <p:txBody>
          <a:bodyPr>
            <a:normAutofit fontScale="55000" lnSpcReduction="20000"/>
          </a:bodyPr>
          <a:lstStyle/>
          <a:p>
            <a:pPr marL="0" indent="0">
              <a:buNone/>
            </a:pPr>
            <a:endParaRPr lang="en-US" altLang="ja-JP" sz="1000" u="sng" dirty="0">
              <a:latin typeface="ＭＳ ゴシック" panose="020B0609070205080204" pitchFamily="49" charset="-128"/>
              <a:ea typeface="ＭＳ ゴシック" panose="020B0609070205080204" pitchFamily="49" charset="-128"/>
            </a:endParaRPr>
          </a:p>
          <a:p>
            <a:pPr marL="0" indent="0">
              <a:buNone/>
            </a:pPr>
            <a:r>
              <a:rPr lang="ja-JP" altLang="ja-JP" sz="4400" dirty="0">
                <a:latin typeface="ＭＳ ゴシック" panose="020B0609070205080204" pitchFamily="49" charset="-128"/>
                <a:ea typeface="ＭＳ ゴシック" panose="020B0609070205080204" pitchFamily="49" charset="-128"/>
              </a:rPr>
              <a:t>＜</a:t>
            </a:r>
            <a:r>
              <a:rPr lang="ja-JP" altLang="en-US" sz="4400" dirty="0">
                <a:latin typeface="ＭＳ ゴシック" panose="020B0609070205080204" pitchFamily="49" charset="-128"/>
                <a:ea typeface="ＭＳ ゴシック" panose="020B0609070205080204" pitchFamily="49" charset="-128"/>
              </a:rPr>
              <a:t>伝えるべきこと</a:t>
            </a:r>
            <a:r>
              <a:rPr lang="ja-JP" altLang="ja-JP" sz="4400" dirty="0">
                <a:latin typeface="ＭＳ ゴシック" panose="020B0609070205080204" pitchFamily="49" charset="-128"/>
                <a:ea typeface="ＭＳ ゴシック" panose="020B0609070205080204" pitchFamily="49" charset="-128"/>
              </a:rPr>
              <a:t>（参考）＞</a:t>
            </a:r>
          </a:p>
          <a:p>
            <a:pPr marL="0" indent="0">
              <a:buNone/>
            </a:pPr>
            <a:endParaRPr lang="en-US" altLang="ja-JP" sz="4400" dirty="0">
              <a:latin typeface="ＭＳ ゴシック" panose="020B0609070205080204" pitchFamily="49" charset="-128"/>
              <a:ea typeface="ＭＳ ゴシック" panose="020B0609070205080204" pitchFamily="49" charset="-128"/>
            </a:endParaRPr>
          </a:p>
          <a:p>
            <a:pPr marL="0" indent="0">
              <a:buNone/>
            </a:pPr>
            <a:r>
              <a:rPr lang="ja-JP" altLang="ja-JP" sz="4400" dirty="0">
                <a:latin typeface="ＭＳ ゴシック" panose="020B0609070205080204" pitchFamily="49" charset="-128"/>
                <a:ea typeface="ＭＳ ゴシック" panose="020B0609070205080204" pitchFamily="49" charset="-128"/>
              </a:rPr>
              <a:t>結果的に、施設側が見守りをしなかったことという落ち度が大き</a:t>
            </a:r>
            <a:endParaRPr lang="en-US" altLang="ja-JP" sz="4400" dirty="0">
              <a:latin typeface="ＭＳ ゴシック" panose="020B0609070205080204" pitchFamily="49" charset="-128"/>
              <a:ea typeface="ＭＳ ゴシック" panose="020B0609070205080204" pitchFamily="49" charset="-128"/>
            </a:endParaRPr>
          </a:p>
          <a:p>
            <a:pPr marL="0" indent="0">
              <a:buNone/>
            </a:pPr>
            <a:r>
              <a:rPr lang="ja-JP" altLang="ja-JP" sz="4400" dirty="0">
                <a:latin typeface="ＭＳ ゴシック" panose="020B0609070205080204" pitchFamily="49" charset="-128"/>
                <a:ea typeface="ＭＳ ゴシック" panose="020B0609070205080204" pitchFamily="49" charset="-128"/>
              </a:rPr>
              <a:t>な原因であり、転倒させてしまい大怪我をさせてしま</a:t>
            </a:r>
            <a:r>
              <a:rPr lang="ja-JP" altLang="en-US" sz="4400" dirty="0">
                <a:latin typeface="ＭＳ ゴシック" panose="020B0609070205080204" pitchFamily="49" charset="-128"/>
                <a:ea typeface="ＭＳ ゴシック" panose="020B0609070205080204" pitchFamily="49" charset="-128"/>
              </a:rPr>
              <a:t>った</a:t>
            </a:r>
            <a:r>
              <a:rPr lang="ja-JP" altLang="ja-JP" sz="4400" dirty="0">
                <a:latin typeface="ＭＳ ゴシック" panose="020B0609070205080204" pitchFamily="49" charset="-128"/>
                <a:ea typeface="ＭＳ ゴシック" panose="020B0609070205080204" pitchFamily="49" charset="-128"/>
              </a:rPr>
              <a:t>ことは、</a:t>
            </a:r>
            <a:endParaRPr lang="en-US" altLang="ja-JP" sz="4400" dirty="0">
              <a:latin typeface="ＭＳ ゴシック" panose="020B0609070205080204" pitchFamily="49" charset="-128"/>
              <a:ea typeface="ＭＳ ゴシック" panose="020B0609070205080204" pitchFamily="49" charset="-128"/>
            </a:endParaRPr>
          </a:p>
          <a:p>
            <a:pPr marL="0" indent="0">
              <a:buNone/>
            </a:pPr>
            <a:r>
              <a:rPr lang="ja-JP" altLang="ja-JP" sz="4400" dirty="0">
                <a:latin typeface="ＭＳ ゴシック" panose="020B0609070205080204" pitchFamily="49" charset="-128"/>
                <a:ea typeface="ＭＳ ゴシック" panose="020B0609070205080204" pitchFamily="49" charset="-128"/>
              </a:rPr>
              <a:t>許されるものではない</a:t>
            </a:r>
            <a:r>
              <a:rPr lang="ja-JP" altLang="en-US" sz="4400" dirty="0">
                <a:latin typeface="ＭＳ ゴシック" panose="020B0609070205080204" pitchFamily="49" charset="-128"/>
                <a:ea typeface="ＭＳ ゴシック" panose="020B0609070205080204" pitchFamily="49" charset="-128"/>
              </a:rPr>
              <a:t>。</a:t>
            </a:r>
            <a:endParaRPr lang="en-US" altLang="ja-JP" sz="4400" dirty="0">
              <a:latin typeface="ＭＳ ゴシック" panose="020B0609070205080204" pitchFamily="49" charset="-128"/>
              <a:ea typeface="ＭＳ ゴシック" panose="020B0609070205080204" pitchFamily="49" charset="-128"/>
            </a:endParaRPr>
          </a:p>
          <a:p>
            <a:pPr marL="0" indent="0">
              <a:buNone/>
            </a:pPr>
            <a:endParaRPr lang="en-US" altLang="ja-JP" sz="4400" dirty="0">
              <a:latin typeface="ＭＳ ゴシック" panose="020B0609070205080204" pitchFamily="49" charset="-128"/>
              <a:ea typeface="ＭＳ ゴシック" panose="020B0609070205080204" pitchFamily="49" charset="-128"/>
            </a:endParaRPr>
          </a:p>
          <a:p>
            <a:pPr marL="0" indent="0">
              <a:buNone/>
            </a:pPr>
            <a:r>
              <a:rPr lang="ja-JP" altLang="en-US" sz="4400" dirty="0">
                <a:latin typeface="ＭＳ ゴシック" panose="020B0609070205080204" pitchFamily="49" charset="-128"/>
                <a:ea typeface="ＭＳ ゴシック" panose="020B0609070205080204" pitchFamily="49" charset="-128"/>
              </a:rPr>
              <a:t>納得いただけないこともあるかと思うが、利用者、家族の皆様の</a:t>
            </a:r>
            <a:endParaRPr lang="en-US" altLang="ja-JP" sz="4400" dirty="0">
              <a:latin typeface="ＭＳ ゴシック" panose="020B0609070205080204" pitchFamily="49" charset="-128"/>
              <a:ea typeface="ＭＳ ゴシック" panose="020B0609070205080204" pitchFamily="49" charset="-128"/>
            </a:endParaRPr>
          </a:p>
          <a:p>
            <a:pPr marL="0" indent="0">
              <a:buNone/>
            </a:pPr>
            <a:r>
              <a:rPr lang="ja-JP" altLang="en-US" sz="4400" dirty="0">
                <a:latin typeface="ＭＳ ゴシック" panose="020B0609070205080204" pitchFamily="49" charset="-128"/>
                <a:ea typeface="ＭＳ ゴシック" panose="020B0609070205080204" pitchFamily="49" charset="-128"/>
              </a:rPr>
              <a:t>ご意見を真摯に受け止め、二度とこのような事故が起きないよう</a:t>
            </a:r>
            <a:endParaRPr lang="en-US" altLang="ja-JP" sz="4400" dirty="0">
              <a:latin typeface="ＭＳ ゴシック" panose="020B0609070205080204" pitchFamily="49" charset="-128"/>
              <a:ea typeface="ＭＳ ゴシック" panose="020B0609070205080204" pitchFamily="49" charset="-128"/>
            </a:endParaRPr>
          </a:p>
          <a:p>
            <a:pPr marL="0" indent="0">
              <a:buNone/>
            </a:pPr>
            <a:r>
              <a:rPr lang="ja-JP" altLang="en-US" sz="4400" dirty="0">
                <a:latin typeface="ＭＳ ゴシック" panose="020B0609070205080204" pitchFamily="49" charset="-128"/>
                <a:ea typeface="ＭＳ ゴシック" panose="020B0609070205080204" pitchFamily="49" charset="-128"/>
              </a:rPr>
              <a:t>に安心安全な介護に万全を期す所存である。</a:t>
            </a:r>
          </a:p>
          <a:p>
            <a:pPr marL="0" indent="0">
              <a:buNone/>
            </a:pPr>
            <a:endParaRPr lang="en-US" altLang="ja-JP" sz="4400" dirty="0">
              <a:latin typeface="ＭＳ ゴシック" panose="020B0609070205080204" pitchFamily="49" charset="-128"/>
              <a:ea typeface="ＭＳ ゴシック" panose="020B0609070205080204" pitchFamily="49" charset="-128"/>
            </a:endParaRPr>
          </a:p>
          <a:p>
            <a:pPr marL="0" indent="0">
              <a:buNone/>
            </a:pPr>
            <a:r>
              <a:rPr lang="ja-JP" altLang="en-US" sz="4400" dirty="0">
                <a:latin typeface="ＭＳ ゴシック" panose="020B0609070205080204" pitchFamily="49" charset="-128"/>
                <a:ea typeface="ＭＳ ゴシック" panose="020B0609070205080204" pitchFamily="49" charset="-128"/>
              </a:rPr>
              <a:t>お許しを頂ければ、出来る限り早くお見舞いに伺い、お詫びと治</a:t>
            </a:r>
            <a:endParaRPr lang="en-US" altLang="ja-JP" sz="4400" dirty="0">
              <a:latin typeface="ＭＳ ゴシック" panose="020B0609070205080204" pitchFamily="49" charset="-128"/>
              <a:ea typeface="ＭＳ ゴシック" panose="020B0609070205080204" pitchFamily="49" charset="-128"/>
            </a:endParaRPr>
          </a:p>
          <a:p>
            <a:pPr marL="0" indent="0">
              <a:buNone/>
            </a:pPr>
            <a:r>
              <a:rPr lang="ja-JP" altLang="en-US" sz="4400" dirty="0">
                <a:latin typeface="ＭＳ ゴシック" panose="020B0609070205080204" pitchFamily="49" charset="-128"/>
                <a:ea typeface="ＭＳ ゴシック" panose="020B0609070205080204" pitchFamily="49" charset="-128"/>
              </a:rPr>
              <a:t>療費のことを相談させて頂きたいと思っている。</a:t>
            </a:r>
            <a:endParaRPr lang="en-US" altLang="ja-JP" sz="4400" dirty="0">
              <a:latin typeface="ＭＳ ゴシック" panose="020B0609070205080204" pitchFamily="49" charset="-128"/>
              <a:ea typeface="ＭＳ ゴシック" panose="020B0609070205080204" pitchFamily="49" charset="-128"/>
            </a:endParaRPr>
          </a:p>
          <a:p>
            <a:pPr marL="0" indent="0">
              <a:buNone/>
            </a:pPr>
            <a:endParaRPr lang="en-US" altLang="ja-JP" sz="4400" dirty="0">
              <a:latin typeface="ＭＳ ゴシック" panose="020B0609070205080204" pitchFamily="49" charset="-128"/>
              <a:ea typeface="ＭＳ ゴシック" panose="020B0609070205080204" pitchFamily="49" charset="-128"/>
            </a:endParaRPr>
          </a:p>
          <a:p>
            <a:pPr marL="0" indent="0">
              <a:buNone/>
            </a:pPr>
            <a:r>
              <a:rPr lang="ja-JP" altLang="en-US" sz="4400" dirty="0">
                <a:latin typeface="ＭＳ ゴシック" panose="020B0609070205080204" pitchFamily="49" charset="-128"/>
                <a:ea typeface="ＭＳ ゴシック" panose="020B0609070205080204" pitchFamily="49" charset="-128"/>
              </a:rPr>
              <a:t>このたびは大変申し訳ございませんでした。</a:t>
            </a:r>
          </a:p>
          <a:p>
            <a:pPr marL="0" indent="0">
              <a:buNone/>
            </a:pPr>
            <a:endParaRPr lang="en-US" altLang="ja-JP" sz="4400" dirty="0">
              <a:latin typeface="ＭＳ ゴシック" panose="020B0609070205080204" pitchFamily="49" charset="-128"/>
              <a:ea typeface="ＭＳ ゴシック" panose="020B0609070205080204" pitchFamily="49" charset="-128"/>
            </a:endParaRPr>
          </a:p>
          <a:p>
            <a:pPr marL="0" indent="0">
              <a:buNone/>
            </a:pPr>
            <a:endParaRPr lang="en-US" altLang="ja-JP" sz="4400" dirty="0">
              <a:latin typeface="ＭＳ ゴシック" panose="020B0609070205080204" pitchFamily="49" charset="-128"/>
              <a:ea typeface="ＭＳ ゴシック" panose="020B0609070205080204" pitchFamily="49" charset="-128"/>
            </a:endParaRPr>
          </a:p>
          <a:p>
            <a:pPr marL="0" indent="0">
              <a:buNone/>
            </a:pPr>
            <a:endParaRPr lang="en-US" altLang="ja-JP" sz="4400" dirty="0">
              <a:latin typeface="ＭＳ ゴシック" panose="020B0609070205080204" pitchFamily="49" charset="-128"/>
              <a:ea typeface="ＭＳ ゴシック" panose="020B0609070205080204" pitchFamily="49" charset="-128"/>
            </a:endParaRPr>
          </a:p>
        </p:txBody>
      </p:sp>
      <p:pic>
        <p:nvPicPr>
          <p:cNvPr id="2" name="図 1">
            <a:extLst>
              <a:ext uri="{FF2B5EF4-FFF2-40B4-BE49-F238E27FC236}">
                <a16:creationId xmlns:a16="http://schemas.microsoft.com/office/drawing/2014/main" id="{E3F566EA-7354-48E6-ABAF-621E8C261907}"/>
              </a:ext>
            </a:extLst>
          </p:cNvPr>
          <p:cNvPicPr>
            <a:picLocks noChangeAspect="1"/>
          </p:cNvPicPr>
          <p:nvPr/>
        </p:nvPicPr>
        <p:blipFill>
          <a:blip r:embed="rId3"/>
          <a:stretch>
            <a:fillRect/>
          </a:stretch>
        </p:blipFill>
        <p:spPr>
          <a:xfrm>
            <a:off x="9893609" y="6467822"/>
            <a:ext cx="2298391" cy="390178"/>
          </a:xfrm>
          <a:prstGeom prst="rect">
            <a:avLst/>
          </a:prstGeom>
        </p:spPr>
      </p:pic>
    </p:spTree>
    <p:extLst>
      <p:ext uri="{BB962C8B-B14F-4D97-AF65-F5344CB8AC3E}">
        <p14:creationId xmlns:p14="http://schemas.microsoft.com/office/powerpoint/2010/main" val="13684394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5C4B3400-FDF1-4957-B20D-7948F4C23C70}"/>
              </a:ext>
            </a:extLst>
          </p:cNvPr>
          <p:cNvSpPr>
            <a:spLocks noGrp="1"/>
          </p:cNvSpPr>
          <p:nvPr>
            <p:ph idx="1"/>
          </p:nvPr>
        </p:nvSpPr>
        <p:spPr>
          <a:xfrm>
            <a:off x="838200" y="770176"/>
            <a:ext cx="10515600" cy="5317647"/>
          </a:xfrm>
        </p:spPr>
        <p:txBody>
          <a:bodyPr/>
          <a:lstStyle/>
          <a:p>
            <a:pPr marL="0" indent="0">
              <a:buNone/>
            </a:pPr>
            <a:r>
              <a:rPr lang="ja-JP" altLang="en-US" u="sng" dirty="0">
                <a:latin typeface="ＭＳ ゴシック" panose="020B0609070205080204" pitchFamily="49" charset="-128"/>
                <a:ea typeface="ＭＳ ゴシック" panose="020B0609070205080204" pitchFamily="49" charset="-128"/>
              </a:rPr>
              <a:t>解　説</a:t>
            </a:r>
            <a:endParaRPr lang="en-US" altLang="ja-JP" u="sng" dirty="0">
              <a:latin typeface="ＭＳ ゴシック" panose="020B0609070205080204" pitchFamily="49" charset="-128"/>
              <a:ea typeface="ＭＳ ゴシック" panose="020B0609070205080204" pitchFamily="49" charset="-128"/>
            </a:endParaRPr>
          </a:p>
          <a:p>
            <a:pPr marL="0" indent="0">
              <a:buNone/>
            </a:pPr>
            <a:endParaRPr lang="en-US" altLang="ja-JP" sz="1000"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過去の裁判判例からみて、施設側の過失は免れないケースです。</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対応の正当性を主張しようとしても、それは利用者や家族を傷</a:t>
            </a:r>
            <a:r>
              <a:rPr lang="ja-JP" altLang="en-US" dirty="0" err="1">
                <a:latin typeface="ＭＳ ゴシック" panose="020B0609070205080204" pitchFamily="49" charset="-128"/>
                <a:ea typeface="ＭＳ ゴシック" panose="020B0609070205080204" pitchFamily="49" charset="-128"/>
              </a:rPr>
              <a:t>つ</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け、不快感や不信感を与えることにしかならないことを理解し</a:t>
            </a:r>
            <a:r>
              <a:rPr lang="ja-JP" altLang="en-US" dirty="0" err="1">
                <a:latin typeface="ＭＳ ゴシック" panose="020B0609070205080204" pitchFamily="49" charset="-128"/>
                <a:ea typeface="ＭＳ ゴシック" panose="020B0609070205080204" pitchFamily="49" charset="-128"/>
              </a:rPr>
              <a:t>ま</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しょう。</a:t>
            </a:r>
            <a:endParaRPr lang="en-US" altLang="ja-JP" dirty="0">
              <a:latin typeface="ＭＳ ゴシック" panose="020B0609070205080204" pitchFamily="49" charset="-128"/>
              <a:ea typeface="ＭＳ ゴシック" panose="020B0609070205080204" pitchFamily="49" charset="-128"/>
            </a:endParaRPr>
          </a:p>
          <a:p>
            <a:pPr marL="0" indent="0">
              <a:buNone/>
            </a:pP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みなさんの日常業務を振り返って改善すべきことが無いか？</a:t>
            </a:r>
          </a:p>
          <a:p>
            <a:pPr marL="0" indent="0">
              <a:buNone/>
            </a:pPr>
            <a:r>
              <a:rPr lang="ja-JP" altLang="en-US" dirty="0">
                <a:latin typeface="ＭＳ ゴシック" panose="020B0609070205080204" pitchFamily="49" charset="-128"/>
                <a:ea typeface="ＭＳ ゴシック" panose="020B0609070205080204" pitchFamily="49" charset="-128"/>
              </a:rPr>
              <a:t>グループで話し合ってみましょう。</a:t>
            </a:r>
          </a:p>
          <a:p>
            <a:pPr marL="0" indent="0">
              <a:buNone/>
            </a:pPr>
            <a:endParaRPr lang="ja-JP" altLang="en-US" dirty="0">
              <a:latin typeface="ＭＳ ゴシック" panose="020B0609070205080204" pitchFamily="49" charset="-128"/>
              <a:ea typeface="ＭＳ ゴシック" panose="020B0609070205080204" pitchFamily="49" charset="-128"/>
            </a:endParaRPr>
          </a:p>
          <a:p>
            <a:pPr marL="0" indent="0">
              <a:buNone/>
            </a:pPr>
            <a:endParaRPr kumimoji="1" lang="ja-JP" altLang="en-US" dirty="0"/>
          </a:p>
        </p:txBody>
      </p:sp>
      <p:pic>
        <p:nvPicPr>
          <p:cNvPr id="2" name="図 1">
            <a:extLst>
              <a:ext uri="{FF2B5EF4-FFF2-40B4-BE49-F238E27FC236}">
                <a16:creationId xmlns:a16="http://schemas.microsoft.com/office/drawing/2014/main" id="{1D204C61-7EF6-4A85-BC2D-EE702A90AAD3}"/>
              </a:ext>
            </a:extLst>
          </p:cNvPr>
          <p:cNvPicPr>
            <a:picLocks noChangeAspect="1"/>
          </p:cNvPicPr>
          <p:nvPr/>
        </p:nvPicPr>
        <p:blipFill>
          <a:blip r:embed="rId2"/>
          <a:stretch>
            <a:fillRect/>
          </a:stretch>
        </p:blipFill>
        <p:spPr>
          <a:xfrm>
            <a:off x="9893609" y="6467822"/>
            <a:ext cx="2298391" cy="390178"/>
          </a:xfrm>
          <a:prstGeom prst="rect">
            <a:avLst/>
          </a:prstGeom>
        </p:spPr>
      </p:pic>
    </p:spTree>
    <p:extLst>
      <p:ext uri="{BB962C8B-B14F-4D97-AF65-F5344CB8AC3E}">
        <p14:creationId xmlns:p14="http://schemas.microsoft.com/office/powerpoint/2010/main" val="201690357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2829</TotalTime>
  <Words>764</Words>
  <Application>Microsoft Office PowerPoint</Application>
  <PresentationFormat>ワイド画面</PresentationFormat>
  <Paragraphs>126</Paragraphs>
  <Slides>11</Slides>
  <Notes>9</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11</vt:i4>
      </vt:variant>
    </vt:vector>
  </HeadingPairs>
  <TitlesOfParts>
    <vt:vector size="18" baseType="lpstr">
      <vt:lpstr>ＭＳ Ｐゴシック</vt:lpstr>
      <vt:lpstr>ＭＳ ゴシック</vt:lpstr>
      <vt:lpstr>游ゴシック</vt:lpstr>
      <vt:lpstr>游ゴシック Light</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介護老人保健施設(定員100名)において、介護サービスの内容として明記されていたポータブルトイレの清掃義務を施設側が怠ったため、当時95歳の要介護度Ⅱの女性が自らこれを清掃しようとして、利用者の立ち入りを予定していないトイレ併設の洗い場に赴いた際に、洗い場入り口の仕切りにつまずいて転倒し、要介護度３になった（平成15年）</dc:title>
  <dc:creator>吉田 敦</dc:creator>
  <cp:lastModifiedBy>吉田 敦</cp:lastModifiedBy>
  <cp:revision>34</cp:revision>
  <cp:lastPrinted>2019-02-19T09:20:23Z</cp:lastPrinted>
  <dcterms:created xsi:type="dcterms:W3CDTF">2018-10-03T01:38:40Z</dcterms:created>
  <dcterms:modified xsi:type="dcterms:W3CDTF">2019-02-28T07:00:38Z</dcterms:modified>
</cp:coreProperties>
</file>