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4" r:id="rId2"/>
    <p:sldId id="265" r:id="rId3"/>
    <p:sldId id="257" r:id="rId4"/>
    <p:sldId id="274" r:id="rId5"/>
    <p:sldId id="273" r:id="rId6"/>
    <p:sldId id="259" r:id="rId7"/>
    <p:sldId id="272" r:id="rId8"/>
    <p:sldId id="263" r:id="rId9"/>
    <p:sldId id="262" r:id="rId10"/>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56" d="100"/>
          <a:sy n="56" d="100"/>
        </p:scale>
        <p:origin x="71" y="565"/>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84686B-E7F6-4341-B9A4-BE8FABB5A2FC}" type="datetimeFigureOut">
              <a:rPr kumimoji="1" lang="ja-JP" altLang="en-US" smtClean="0"/>
              <a:t>2019/2/28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985F5A-8E9E-4C5D-8663-E26BE9942712}" type="slidenum">
              <a:rPr kumimoji="1" lang="ja-JP" altLang="en-US" smtClean="0"/>
              <a:t>‹#›</a:t>
            </a:fld>
            <a:endParaRPr kumimoji="1" lang="ja-JP" altLang="en-US"/>
          </a:p>
        </p:txBody>
      </p:sp>
    </p:spTree>
    <p:extLst>
      <p:ext uri="{BB962C8B-B14F-4D97-AF65-F5344CB8AC3E}">
        <p14:creationId xmlns:p14="http://schemas.microsoft.com/office/powerpoint/2010/main" val="277100559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1</a:t>
            </a:fld>
            <a:endParaRPr kumimoji="1" lang="ja-JP" altLang="en-US"/>
          </a:p>
        </p:txBody>
      </p:sp>
    </p:spTree>
    <p:extLst>
      <p:ext uri="{BB962C8B-B14F-4D97-AF65-F5344CB8AC3E}">
        <p14:creationId xmlns:p14="http://schemas.microsoft.com/office/powerpoint/2010/main" val="1561275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2</a:t>
            </a:fld>
            <a:endParaRPr kumimoji="1" lang="ja-JP" altLang="en-US"/>
          </a:p>
        </p:txBody>
      </p:sp>
    </p:spTree>
    <p:extLst>
      <p:ext uri="{BB962C8B-B14F-4D97-AF65-F5344CB8AC3E}">
        <p14:creationId xmlns:p14="http://schemas.microsoft.com/office/powerpoint/2010/main" val="4002230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3</a:t>
            </a:fld>
            <a:endParaRPr kumimoji="1" lang="ja-JP" altLang="en-US"/>
          </a:p>
        </p:txBody>
      </p:sp>
    </p:spTree>
    <p:extLst>
      <p:ext uri="{BB962C8B-B14F-4D97-AF65-F5344CB8AC3E}">
        <p14:creationId xmlns:p14="http://schemas.microsoft.com/office/powerpoint/2010/main" val="1533791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6</a:t>
            </a:fld>
            <a:endParaRPr kumimoji="1" lang="ja-JP" altLang="en-US"/>
          </a:p>
        </p:txBody>
      </p:sp>
    </p:spTree>
    <p:extLst>
      <p:ext uri="{BB962C8B-B14F-4D97-AF65-F5344CB8AC3E}">
        <p14:creationId xmlns:p14="http://schemas.microsoft.com/office/powerpoint/2010/main" val="11946477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7</a:t>
            </a:fld>
            <a:endParaRPr kumimoji="1" lang="ja-JP" altLang="en-US"/>
          </a:p>
        </p:txBody>
      </p:sp>
    </p:spTree>
    <p:extLst>
      <p:ext uri="{BB962C8B-B14F-4D97-AF65-F5344CB8AC3E}">
        <p14:creationId xmlns:p14="http://schemas.microsoft.com/office/powerpoint/2010/main" val="17165854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8</a:t>
            </a:fld>
            <a:endParaRPr kumimoji="1" lang="ja-JP" altLang="en-US"/>
          </a:p>
        </p:txBody>
      </p:sp>
    </p:spTree>
    <p:extLst>
      <p:ext uri="{BB962C8B-B14F-4D97-AF65-F5344CB8AC3E}">
        <p14:creationId xmlns:p14="http://schemas.microsoft.com/office/powerpoint/2010/main" val="24155073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9</a:t>
            </a:fld>
            <a:endParaRPr kumimoji="1" lang="ja-JP" altLang="en-US"/>
          </a:p>
        </p:txBody>
      </p:sp>
    </p:spTree>
    <p:extLst>
      <p:ext uri="{BB962C8B-B14F-4D97-AF65-F5344CB8AC3E}">
        <p14:creationId xmlns:p14="http://schemas.microsoft.com/office/powerpoint/2010/main" val="2808966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814FE7-3E3C-4B6A-9968-2F411EFCE1A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F63A779-0DFA-48F8-BA6A-D28A2D3F56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43CD63F-C063-418A-A0B5-58828B13883B}"/>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5" name="フッター プレースホルダー 4">
            <a:extLst>
              <a:ext uri="{FF2B5EF4-FFF2-40B4-BE49-F238E27FC236}">
                <a16:creationId xmlns:a16="http://schemas.microsoft.com/office/drawing/2014/main" id="{7034037B-60E7-4373-A4A0-01607DD0639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AC959BD-9679-4752-BAF0-146AC5ECCA0C}"/>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327121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EBC43C-5577-4EC0-BDF9-3FC62CDB37F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4F82D9D-F6AD-4E21-8391-AF2459D7F20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27F2C0A-DCB4-478C-B167-E572F5B09E32}"/>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5" name="フッター プレースホルダー 4">
            <a:extLst>
              <a:ext uri="{FF2B5EF4-FFF2-40B4-BE49-F238E27FC236}">
                <a16:creationId xmlns:a16="http://schemas.microsoft.com/office/drawing/2014/main" id="{FC0C569B-64B0-4CC7-8734-B8A940C98BC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C0BBAC0-2B1E-4BFB-81BA-5003CA235E1B}"/>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191551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56A5D27-0F3E-4AB8-9675-4DF9ECFC800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6C0CAA-9839-49AB-A309-171F069B23F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0F91125-39AD-47EE-B5BE-C866F4C0B62F}"/>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5" name="フッター プレースホルダー 4">
            <a:extLst>
              <a:ext uri="{FF2B5EF4-FFF2-40B4-BE49-F238E27FC236}">
                <a16:creationId xmlns:a16="http://schemas.microsoft.com/office/drawing/2014/main" id="{71C7358C-2DFF-402D-AB35-51E6208A748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E5AF6B1-AE20-4177-9ED2-3F45F53421E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193797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05730B-6D8E-49F3-8421-F8317959192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4E7240A-2AF7-4D2A-A441-9273B4EAF81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3D35681-54DB-4E32-BAE1-A6BD735684CA}"/>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5" name="フッター プレースホルダー 4">
            <a:extLst>
              <a:ext uri="{FF2B5EF4-FFF2-40B4-BE49-F238E27FC236}">
                <a16:creationId xmlns:a16="http://schemas.microsoft.com/office/drawing/2014/main" id="{60CB0D17-D439-4D96-B79A-5FE4BDA3F00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4BCB70F-85D5-4816-AA6D-276CB6EB9CA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849997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5358CF-C7E3-46FB-845F-C628CCADB65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F6EB572-E0B4-4C81-9A6A-C8571D523D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E678A9E-5C5E-4631-9ECE-0156B800A2EB}"/>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5" name="フッター プレースホルダー 4">
            <a:extLst>
              <a:ext uri="{FF2B5EF4-FFF2-40B4-BE49-F238E27FC236}">
                <a16:creationId xmlns:a16="http://schemas.microsoft.com/office/drawing/2014/main" id="{38855DEC-3B5F-46E6-AF57-F3CEACE99B6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3D851C3-2EA2-490E-A7EE-D2FD187EC4FB}"/>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2221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A9BB8F-E720-4CB1-BD2A-A6C191CA768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6C6E904-D64A-411B-9DF6-922561BCBD5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17BF9AB-07A6-4101-AC7D-7D3F40EF3D57}"/>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C18C187-98B1-466A-A40E-636B5EF1DB00}"/>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6" name="フッター プレースホルダー 5">
            <a:extLst>
              <a:ext uri="{FF2B5EF4-FFF2-40B4-BE49-F238E27FC236}">
                <a16:creationId xmlns:a16="http://schemas.microsoft.com/office/drawing/2014/main" id="{19C54532-8BF1-494B-A674-7A3BBBF90E1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F98B8AD-C57C-4065-9EBD-85832EB7DA68}"/>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223687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09F7B4-61CA-4586-817E-665A16674F1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CD4E953-40DB-4398-98D1-49ACFA5FFD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049504C-62A3-47A3-9AE6-33825ADCCD3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8EA9AC9-1C65-4A01-ABCE-2D8DFE9FC1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D12D0D0-D18A-4AF7-923B-46AE4D25A9D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9A50EEC-8A9B-4A29-9C00-564436B2F2F8}"/>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8" name="フッター プレースホルダー 7">
            <a:extLst>
              <a:ext uri="{FF2B5EF4-FFF2-40B4-BE49-F238E27FC236}">
                <a16:creationId xmlns:a16="http://schemas.microsoft.com/office/drawing/2014/main" id="{E5D5C7F0-2025-483C-A661-0577F4C852D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FAFB85E-5FA1-46BA-9DE6-90C4886B0CD1}"/>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459685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56E483-F470-4C71-975F-D0FD6285AE1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2D8C260-B119-4D52-BCF1-B4A682163AB0}"/>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4" name="フッター プレースホルダー 3">
            <a:extLst>
              <a:ext uri="{FF2B5EF4-FFF2-40B4-BE49-F238E27FC236}">
                <a16:creationId xmlns:a16="http://schemas.microsoft.com/office/drawing/2014/main" id="{538B1492-74F9-400B-9486-C96B5CF67DB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B733C6F-FF5D-4495-8E66-1EA970BD9697}"/>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999975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6704A6F-DA6E-4448-A6E5-1064D082FA79}"/>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3" name="フッター プレースホルダー 2">
            <a:extLst>
              <a:ext uri="{FF2B5EF4-FFF2-40B4-BE49-F238E27FC236}">
                <a16:creationId xmlns:a16="http://schemas.microsoft.com/office/drawing/2014/main" id="{D94BD216-C901-4E7F-A7E1-5EA515CF068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3496493-157E-4A36-B164-8FA5BB43866E}"/>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2890850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F40CC7-BE08-414E-A014-FB9EE8EE014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08F57F5-EE9D-4214-9830-C8E277F9A6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2389A5E-EFD2-4C9A-A294-69C0BEC407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FC7BEE7-68C5-41AC-80A8-6FE86C304AC3}"/>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6" name="フッター プレースホルダー 5">
            <a:extLst>
              <a:ext uri="{FF2B5EF4-FFF2-40B4-BE49-F238E27FC236}">
                <a16:creationId xmlns:a16="http://schemas.microsoft.com/office/drawing/2014/main" id="{09F93D90-ED6D-4AA6-9BC5-5AC2D44232F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34BEE40-5DC5-4439-9E22-5F1529977B47}"/>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23331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F0CBEC-0F60-4FA0-9071-FAE98C4D943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DAB7CD0-9B6C-450C-866A-263C6D81BF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6099A92-5DAE-4837-BC67-EF925CD161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4730E0F-B520-4DA6-89D5-935B4C47242E}"/>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6" name="フッター プレースホルダー 5">
            <a:extLst>
              <a:ext uri="{FF2B5EF4-FFF2-40B4-BE49-F238E27FC236}">
                <a16:creationId xmlns:a16="http://schemas.microsoft.com/office/drawing/2014/main" id="{537EB09C-E4D2-4557-A16D-844ADA24F75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0D12948-ACCF-421B-9B6D-3C8A32CB676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2477242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095F170-779C-4476-84E7-B191DF613B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3C740C5-5543-4EE3-8AB5-F5C1F5ABD5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59B38E9-B771-4365-ABBF-3151D21630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040441-5EF6-4D81-B8D3-3A19F0442DC0}" type="datetimeFigureOut">
              <a:rPr kumimoji="1" lang="ja-JP" altLang="en-US" smtClean="0"/>
              <a:t>2019/2/28</a:t>
            </a:fld>
            <a:endParaRPr kumimoji="1" lang="ja-JP" altLang="en-US"/>
          </a:p>
        </p:txBody>
      </p:sp>
      <p:sp>
        <p:nvSpPr>
          <p:cNvPr id="5" name="フッター プレースホルダー 4">
            <a:extLst>
              <a:ext uri="{FF2B5EF4-FFF2-40B4-BE49-F238E27FC236}">
                <a16:creationId xmlns:a16="http://schemas.microsoft.com/office/drawing/2014/main" id="{C1C368C6-47A5-4977-892F-16805E7F0F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746F485-7063-451C-A5DF-8E979BB5F8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5041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781EC2E-3BBB-48EF-AC36-30F5E99650A4}"/>
              </a:ext>
            </a:extLst>
          </p:cNvPr>
          <p:cNvSpPr>
            <a:spLocks noGrp="1"/>
          </p:cNvSpPr>
          <p:nvPr>
            <p:ph idx="1"/>
          </p:nvPr>
        </p:nvSpPr>
        <p:spPr>
          <a:xfrm>
            <a:off x="705080" y="1165225"/>
            <a:ext cx="10466024" cy="4351338"/>
          </a:xfrm>
        </p:spPr>
        <p:txBody>
          <a:bodyPr/>
          <a:lstStyle/>
          <a:p>
            <a:pPr marL="0" indent="0">
              <a:buNone/>
            </a:pPr>
            <a:endParaRPr kumimoji="1" lang="en-US" altLang="ja-JP" dirty="0"/>
          </a:p>
          <a:p>
            <a:pPr marL="0" indent="0" algn="ctr">
              <a:buNone/>
            </a:pPr>
            <a:r>
              <a:rPr lang="ja-JP" altLang="en-US" sz="3200" u="sng" dirty="0">
                <a:latin typeface="ＭＳ ゴシック" panose="020B0609070205080204" pitchFamily="49" charset="-128"/>
                <a:ea typeface="ＭＳ ゴシック" panose="020B0609070205080204" pitchFamily="49" charset="-128"/>
              </a:rPr>
              <a:t>判例に学ぶ事故防止と事故後対応</a:t>
            </a:r>
            <a:endParaRPr lang="en-US" altLang="ja-JP" sz="3200" u="sng" dirty="0">
              <a:latin typeface="ＭＳ ゴシック" panose="020B0609070205080204" pitchFamily="49" charset="-128"/>
              <a:ea typeface="ＭＳ ゴシック" panose="020B0609070205080204" pitchFamily="49" charset="-128"/>
            </a:endParaRPr>
          </a:p>
          <a:p>
            <a:pPr marL="0" indent="0" algn="ctr">
              <a:buNone/>
            </a:pP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ケース⑤訪問介護での付き添いで、大雨の中で病院玄関</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　　　　からタクシーへの移動中に、転倒・骨折した明</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　　　　治生まれの女性（年齢不明）</a:t>
            </a:r>
            <a:endParaRPr kumimoji="1" lang="en-US" altLang="ja-JP" sz="32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DEE6C41B-605C-410A-A889-3D9B80E6A13A}"/>
              </a:ext>
            </a:extLst>
          </p:cNvPr>
          <p:cNvPicPr>
            <a:picLocks noChangeAspect="1"/>
          </p:cNvPicPr>
          <p:nvPr/>
        </p:nvPicPr>
        <p:blipFill>
          <a:blip r:embed="rId3"/>
          <a:stretch>
            <a:fillRect/>
          </a:stretch>
        </p:blipFill>
        <p:spPr>
          <a:xfrm>
            <a:off x="9893609" y="6467822"/>
            <a:ext cx="2298391" cy="390178"/>
          </a:xfrm>
          <a:prstGeom prst="rect">
            <a:avLst/>
          </a:prstGeom>
        </p:spPr>
      </p:pic>
    </p:spTree>
    <p:extLst>
      <p:ext uri="{BB962C8B-B14F-4D97-AF65-F5344CB8AC3E}">
        <p14:creationId xmlns:p14="http://schemas.microsoft.com/office/powerpoint/2010/main" val="383522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717338D-DD48-4B78-89CF-E31555B29582}"/>
              </a:ext>
            </a:extLst>
          </p:cNvPr>
          <p:cNvSpPr>
            <a:spLocks noGrp="1"/>
          </p:cNvSpPr>
          <p:nvPr>
            <p:ph idx="1"/>
          </p:nvPr>
        </p:nvSpPr>
        <p:spPr>
          <a:xfrm>
            <a:off x="374573" y="627962"/>
            <a:ext cx="11049918" cy="5805890"/>
          </a:xfrm>
        </p:spPr>
        <p:txBody>
          <a:bodyPr>
            <a:normAutofit fontScale="25000" lnSpcReduction="20000"/>
          </a:bodyPr>
          <a:lstStyle/>
          <a:p>
            <a:pPr marL="0" indent="0">
              <a:buNone/>
            </a:pPr>
            <a:r>
              <a:rPr lang="ja-JP" altLang="en-US" sz="12000" u="sng" dirty="0">
                <a:latin typeface="ＭＳ ゴシック" panose="020B0609070205080204" pitchFamily="49" charset="-128"/>
                <a:ea typeface="ＭＳ ゴシック" panose="020B0609070205080204" pitchFamily="49" charset="-128"/>
              </a:rPr>
              <a:t>ケース</a:t>
            </a:r>
            <a:endParaRPr lang="en-US" altLang="ja-JP" sz="12000" u="sng" dirty="0">
              <a:latin typeface="ＭＳ ゴシック" panose="020B0609070205080204" pitchFamily="49" charset="-128"/>
              <a:ea typeface="ＭＳ ゴシック" panose="020B0609070205080204" pitchFamily="49" charset="-128"/>
            </a:endParaRPr>
          </a:p>
          <a:p>
            <a:pPr marL="0" indent="0">
              <a:buNone/>
            </a:pPr>
            <a:endParaRPr lang="en-US" altLang="ja-JP" sz="12000" dirty="0">
              <a:latin typeface="ＭＳ ゴシック" panose="020B0609070205080204" pitchFamily="49" charset="-128"/>
              <a:ea typeface="ＭＳ ゴシック" panose="020B0609070205080204" pitchFamily="49" charset="-128"/>
            </a:endParaRPr>
          </a:p>
          <a:p>
            <a:pPr marL="0" indent="0">
              <a:buNone/>
            </a:pPr>
            <a:r>
              <a:rPr lang="ja-JP" altLang="en-US" sz="12000" dirty="0">
                <a:latin typeface="ＭＳ ゴシック" panose="020B0609070205080204" pitchFamily="49" charset="-128"/>
                <a:ea typeface="ＭＳ ゴシック" panose="020B0609070205080204" pitchFamily="49" charset="-128"/>
              </a:rPr>
              <a:t>　利用者は女性Ｄさん（明治生まれ）です。訪問介護員は病院</a:t>
            </a:r>
            <a:endParaRPr lang="en-US" altLang="ja-JP" sz="12000" dirty="0">
              <a:latin typeface="ＭＳ ゴシック" panose="020B0609070205080204" pitchFamily="49" charset="-128"/>
              <a:ea typeface="ＭＳ ゴシック" panose="020B0609070205080204" pitchFamily="49" charset="-128"/>
            </a:endParaRPr>
          </a:p>
          <a:p>
            <a:pPr marL="0" indent="0">
              <a:buNone/>
            </a:pPr>
            <a:r>
              <a:rPr lang="ja-JP" altLang="en-US" sz="12000" dirty="0">
                <a:latin typeface="ＭＳ ゴシック" panose="020B0609070205080204" pitchFamily="49" charset="-128"/>
                <a:ea typeface="ＭＳ ゴシック" panose="020B0609070205080204" pitchFamily="49" charset="-128"/>
              </a:rPr>
              <a:t>　内科の人工透析治療が終了してからタクシーで帰宅するまで</a:t>
            </a:r>
            <a:endParaRPr lang="en-US" altLang="ja-JP" sz="12000" dirty="0">
              <a:latin typeface="ＭＳ ゴシック" panose="020B0609070205080204" pitchFamily="49" charset="-128"/>
              <a:ea typeface="ＭＳ ゴシック" panose="020B0609070205080204" pitchFamily="49" charset="-128"/>
            </a:endParaRPr>
          </a:p>
          <a:p>
            <a:pPr marL="0" indent="0">
              <a:buNone/>
            </a:pPr>
            <a:r>
              <a:rPr lang="ja-JP" altLang="en-US" sz="12000" dirty="0">
                <a:latin typeface="ＭＳ ゴシック" panose="020B0609070205080204" pitchFamily="49" charset="-128"/>
                <a:ea typeface="ＭＳ ゴシック" panose="020B0609070205080204" pitchFamily="49" charset="-128"/>
              </a:rPr>
              <a:t>　の一切の介護を担当していました。</a:t>
            </a:r>
            <a:endParaRPr lang="en-US" altLang="ja-JP" sz="12000" dirty="0">
              <a:latin typeface="ＭＳ ゴシック" panose="020B0609070205080204" pitchFamily="49" charset="-128"/>
              <a:ea typeface="ＭＳ ゴシック" panose="020B0609070205080204" pitchFamily="49" charset="-128"/>
            </a:endParaRPr>
          </a:p>
          <a:p>
            <a:pPr marL="0" indent="0">
              <a:buNone/>
            </a:pPr>
            <a:r>
              <a:rPr lang="ja-JP" altLang="en-US" sz="12000" dirty="0">
                <a:latin typeface="ＭＳ ゴシック" panose="020B0609070205080204" pitchFamily="49" charset="-128"/>
                <a:ea typeface="ＭＳ ゴシック" panose="020B0609070205080204" pitchFamily="49" charset="-128"/>
              </a:rPr>
              <a:t>　当日は大雨でした。本件で問題となったのは、病院玄関から</a:t>
            </a:r>
            <a:endParaRPr lang="en-US" altLang="ja-JP" sz="12000" dirty="0">
              <a:latin typeface="ＭＳ ゴシック" panose="020B0609070205080204" pitchFamily="49" charset="-128"/>
              <a:ea typeface="ＭＳ ゴシック" panose="020B0609070205080204" pitchFamily="49" charset="-128"/>
            </a:endParaRPr>
          </a:p>
          <a:p>
            <a:pPr marL="0" indent="0">
              <a:buNone/>
            </a:pPr>
            <a:r>
              <a:rPr lang="ja-JP" altLang="en-US" sz="12000" dirty="0">
                <a:latin typeface="ＭＳ ゴシック" panose="020B0609070205080204" pitchFamily="49" charset="-128"/>
                <a:ea typeface="ＭＳ ゴシック" panose="020B0609070205080204" pitchFamily="49" charset="-128"/>
              </a:rPr>
              <a:t>　タクシーまでの移動までの介護です。</a:t>
            </a:r>
            <a:endParaRPr lang="en-US" altLang="ja-JP" sz="12000" dirty="0">
              <a:latin typeface="ＭＳ ゴシック" panose="020B0609070205080204" pitchFamily="49" charset="-128"/>
              <a:ea typeface="ＭＳ ゴシック" panose="020B0609070205080204" pitchFamily="49" charset="-128"/>
            </a:endParaRPr>
          </a:p>
          <a:p>
            <a:pPr marL="0" indent="0">
              <a:buNone/>
            </a:pPr>
            <a:endParaRPr lang="en-US" altLang="ja-JP" sz="12000" dirty="0">
              <a:latin typeface="ＭＳ ゴシック" panose="020B0609070205080204" pitchFamily="49" charset="-128"/>
              <a:ea typeface="ＭＳ ゴシック" panose="020B0609070205080204" pitchFamily="49" charset="-128"/>
            </a:endParaRPr>
          </a:p>
          <a:p>
            <a:pPr marL="0" indent="0">
              <a:buNone/>
            </a:pPr>
            <a:r>
              <a:rPr lang="ja-JP" altLang="en-US" sz="12000" dirty="0">
                <a:latin typeface="ＭＳ ゴシック" panose="020B0609070205080204" pitchFamily="49" charset="-128"/>
                <a:ea typeface="ＭＳ ゴシック" panose="020B0609070205080204" pitchFamily="49" charset="-128"/>
              </a:rPr>
              <a:t>　次のように介助を行い転倒に至りました。</a:t>
            </a:r>
            <a:endParaRPr lang="en-US" altLang="ja-JP" sz="12000" dirty="0">
              <a:latin typeface="ＭＳ ゴシック" panose="020B0609070205080204" pitchFamily="49" charset="-128"/>
              <a:ea typeface="ＭＳ ゴシック" panose="020B0609070205080204" pitchFamily="49" charset="-128"/>
            </a:endParaRPr>
          </a:p>
          <a:p>
            <a:pPr marL="0" indent="0">
              <a:buNone/>
            </a:pPr>
            <a:endParaRPr lang="en-US" altLang="ja-JP" sz="12000" dirty="0">
              <a:latin typeface="ＭＳ ゴシック" panose="020B0609070205080204" pitchFamily="49" charset="-128"/>
              <a:ea typeface="ＭＳ ゴシック" panose="020B0609070205080204" pitchFamily="49" charset="-128"/>
            </a:endParaRPr>
          </a:p>
          <a:p>
            <a:pPr marL="0" indent="0">
              <a:buNone/>
            </a:pPr>
            <a:endParaRPr lang="en-US" altLang="ja-JP" sz="12000" dirty="0">
              <a:latin typeface="ＭＳ ゴシック" panose="020B0609070205080204" pitchFamily="49" charset="-128"/>
              <a:ea typeface="ＭＳ ゴシック" panose="020B0609070205080204" pitchFamily="49" charset="-128"/>
            </a:endParaRPr>
          </a:p>
          <a:p>
            <a:pPr marL="0" indent="0">
              <a:buNone/>
            </a:pPr>
            <a:r>
              <a:rPr lang="ja-JP" altLang="en-US" sz="12000" dirty="0">
                <a:latin typeface="ＭＳ ゴシック" panose="020B0609070205080204" pitchFamily="49" charset="-128"/>
                <a:ea typeface="ＭＳ ゴシック" panose="020B0609070205080204" pitchFamily="49" charset="-128"/>
              </a:rPr>
              <a:t>　</a:t>
            </a:r>
            <a:endParaRPr lang="en-US" altLang="ja-JP" sz="9200" dirty="0">
              <a:latin typeface="ＭＳ ゴシック" panose="020B0609070205080204" pitchFamily="49" charset="-128"/>
              <a:ea typeface="ＭＳ ゴシック" panose="020B0609070205080204" pitchFamily="49" charset="-128"/>
            </a:endParaRPr>
          </a:p>
          <a:p>
            <a:pPr marL="0" indent="0">
              <a:buNone/>
            </a:pPr>
            <a:endParaRPr lang="ja-JP" altLang="en-US"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ja-JP" altLang="en-US" sz="40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DBC610D8-B681-41D7-93D2-183B8E69610B}"/>
              </a:ext>
            </a:extLst>
          </p:cNvPr>
          <p:cNvPicPr>
            <a:picLocks noChangeAspect="1"/>
          </p:cNvPicPr>
          <p:nvPr/>
        </p:nvPicPr>
        <p:blipFill>
          <a:blip r:embed="rId3"/>
          <a:stretch>
            <a:fillRect/>
          </a:stretch>
        </p:blipFill>
        <p:spPr>
          <a:xfrm>
            <a:off x="9766777" y="6433852"/>
            <a:ext cx="2298391" cy="390178"/>
          </a:xfrm>
          <a:prstGeom prst="rect">
            <a:avLst/>
          </a:prstGeom>
        </p:spPr>
      </p:pic>
    </p:spTree>
    <p:extLst>
      <p:ext uri="{BB962C8B-B14F-4D97-AF65-F5344CB8AC3E}">
        <p14:creationId xmlns:p14="http://schemas.microsoft.com/office/powerpoint/2010/main" val="3607488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F1856B5-2863-4B6E-86D8-E52B445C4896}"/>
              </a:ext>
            </a:extLst>
          </p:cNvPr>
          <p:cNvSpPr>
            <a:spLocks noGrp="1"/>
          </p:cNvSpPr>
          <p:nvPr>
            <p:ph idx="1"/>
          </p:nvPr>
        </p:nvSpPr>
        <p:spPr>
          <a:xfrm>
            <a:off x="838200" y="194553"/>
            <a:ext cx="10515600" cy="6468894"/>
          </a:xfrm>
        </p:spPr>
        <p:txBody>
          <a:bodyPr>
            <a:normAutofit fontScale="92500"/>
          </a:bodyPr>
          <a:lstStyle/>
          <a:p>
            <a:pPr marL="0" indent="0">
              <a:buNone/>
            </a:pPr>
            <a:r>
              <a:rPr lang="ja-JP" altLang="en-US" sz="3000" u="sng" dirty="0">
                <a:latin typeface="ＭＳ ゴシック" panose="020B0609070205080204" pitchFamily="49" charset="-128"/>
                <a:ea typeface="ＭＳ ゴシック" panose="020B0609070205080204" pitchFamily="49" charset="-128"/>
              </a:rPr>
              <a:t>ケース</a:t>
            </a:r>
          </a:p>
          <a:p>
            <a:pPr marL="0" indent="0">
              <a:buNone/>
            </a:pPr>
            <a:endParaRPr lang="en-US" altLang="ja-JP" sz="1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・Ｄさんにレインコート、つばの広いレインハット、防水シュー　</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ズを着用してもらった</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・介護者はＤさんの左に立った</a:t>
            </a:r>
          </a:p>
          <a:p>
            <a:pPr marL="0" indent="0">
              <a:buNone/>
            </a:pPr>
            <a:r>
              <a:rPr lang="ja-JP" altLang="en-US" sz="3000" dirty="0">
                <a:latin typeface="ＭＳ ゴシック" panose="020B0609070205080204" pitchFamily="49" charset="-128"/>
                <a:ea typeface="ＭＳ ゴシック" panose="020B0609070205080204" pitchFamily="49" charset="-128"/>
              </a:rPr>
              <a:t>・介護者はＤさんの透析バックを自分の左肩にかけた</a:t>
            </a:r>
          </a:p>
          <a:p>
            <a:pPr marL="0" indent="0">
              <a:buNone/>
            </a:pPr>
            <a:r>
              <a:rPr lang="ja-JP" altLang="en-US" sz="3000" dirty="0">
                <a:latin typeface="ＭＳ ゴシック" panose="020B0609070205080204" pitchFamily="49" charset="-128"/>
                <a:ea typeface="ＭＳ ゴシック" panose="020B0609070205080204" pitchFamily="49" charset="-128"/>
              </a:rPr>
              <a:t>・介護者は左手で傘を持ちＤさんにかざし、その肘をＤさん</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の左手でつかんでもらった</a:t>
            </a:r>
          </a:p>
          <a:p>
            <a:pPr marL="0" indent="0">
              <a:buNone/>
            </a:pPr>
            <a:r>
              <a:rPr lang="ja-JP" altLang="en-US" sz="3000" dirty="0">
                <a:latin typeface="ＭＳ ゴシック" panose="020B0609070205080204" pitchFamily="49" charset="-128"/>
                <a:ea typeface="ＭＳ ゴシック" panose="020B0609070205080204" pitchFamily="49" charset="-128"/>
              </a:rPr>
              <a:t>・介護者はＤさんの左腕に洗濯ものが入った袋をさげた</a:t>
            </a:r>
          </a:p>
          <a:p>
            <a:pPr marL="0" indent="0">
              <a:buNone/>
            </a:pPr>
            <a:r>
              <a:rPr lang="ja-JP" altLang="en-US" sz="3000" dirty="0">
                <a:latin typeface="ＭＳ ゴシック" panose="020B0609070205080204" pitchFamily="49" charset="-128"/>
                <a:ea typeface="ＭＳ ゴシック" panose="020B0609070205080204" pitchFamily="49" charset="-128"/>
              </a:rPr>
              <a:t>・介護者は右手をＤさんの腰にあてた</a:t>
            </a:r>
          </a:p>
          <a:p>
            <a:pPr marL="0" indent="0">
              <a:buNone/>
            </a:pPr>
            <a:r>
              <a:rPr lang="ja-JP" altLang="en-US" sz="3000" dirty="0">
                <a:latin typeface="ＭＳ ゴシック" panose="020B0609070205080204" pitchFamily="49" charset="-128"/>
                <a:ea typeface="ＭＳ ゴシック" panose="020B0609070205080204" pitchFamily="49" charset="-128"/>
              </a:rPr>
              <a:t>・立ち止まった状態から足を踏み出した途端にバランスを崩し、</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右臀部より尻餅をつくようにしてその場に転倒し、その結果、　</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右大腿骨頸部骨折の傷害を負った</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ja-JP" altLang="en-US" sz="30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9EE5E6AB-3FE3-4D78-A08C-917135886A77}"/>
              </a:ext>
            </a:extLst>
          </p:cNvPr>
          <p:cNvPicPr>
            <a:picLocks noChangeAspect="1"/>
          </p:cNvPicPr>
          <p:nvPr/>
        </p:nvPicPr>
        <p:blipFill>
          <a:blip r:embed="rId3"/>
          <a:stretch>
            <a:fillRect/>
          </a:stretch>
        </p:blipFill>
        <p:spPr>
          <a:xfrm>
            <a:off x="9751279" y="6467822"/>
            <a:ext cx="2298391" cy="390178"/>
          </a:xfrm>
          <a:prstGeom prst="rect">
            <a:avLst/>
          </a:prstGeom>
        </p:spPr>
      </p:pic>
    </p:spTree>
    <p:extLst>
      <p:ext uri="{BB962C8B-B14F-4D97-AF65-F5344CB8AC3E}">
        <p14:creationId xmlns:p14="http://schemas.microsoft.com/office/powerpoint/2010/main" val="570251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91D910F2-4EC9-48F9-8F0A-9182568BFC89}"/>
              </a:ext>
            </a:extLst>
          </p:cNvPr>
          <p:cNvSpPr>
            <a:spLocks noGrp="1"/>
          </p:cNvSpPr>
          <p:nvPr>
            <p:ph idx="1"/>
          </p:nvPr>
        </p:nvSpPr>
        <p:spPr>
          <a:xfrm>
            <a:off x="838200" y="870333"/>
            <a:ext cx="10515600" cy="5306630"/>
          </a:xfrm>
        </p:spPr>
        <p:txBody>
          <a:bodyPr>
            <a:normAutofit/>
          </a:bodyPr>
          <a:lstStyle/>
          <a:p>
            <a:pPr marL="0" indent="0">
              <a:buNone/>
            </a:pPr>
            <a:r>
              <a:rPr lang="ja-JP" altLang="en-US" u="sng" dirty="0">
                <a:latin typeface="ＭＳ ゴシック" panose="020B0609070205080204" pitchFamily="49" charset="-128"/>
                <a:ea typeface="ＭＳ ゴシック" panose="020B0609070205080204" pitchFamily="49" charset="-128"/>
              </a:rPr>
              <a:t>ワーク</a:t>
            </a:r>
          </a:p>
          <a:p>
            <a:pPr marL="0" indent="0">
              <a:buNone/>
            </a:pPr>
            <a:endParaRPr lang="ja-JP" altLang="en-US" dirty="0">
              <a:latin typeface="ＭＳ ゴシック" panose="020B0609070205080204" pitchFamily="49" charset="-128"/>
              <a:ea typeface="ＭＳ ゴシック" panose="020B0609070205080204" pitchFamily="49" charset="-128"/>
            </a:endParaRPr>
          </a:p>
          <a:p>
            <a:pPr marL="0" indent="0" algn="ctr">
              <a:buNone/>
            </a:pPr>
            <a:r>
              <a:rPr lang="ja-JP" altLang="en-US" dirty="0">
                <a:latin typeface="ＭＳ ゴシック" panose="020B0609070205080204" pitchFamily="49" charset="-128"/>
                <a:ea typeface="ＭＳ ゴシック" panose="020B0609070205080204" pitchFamily="49" charset="-128"/>
              </a:rPr>
              <a:t>裁判所はどのような判断をしたでしょうか？</a:t>
            </a:r>
          </a:p>
          <a:p>
            <a:pPr marL="0" indent="0">
              <a:buNone/>
            </a:pPr>
            <a:endParaRPr lang="ja-JP" altLang="en-US" dirty="0">
              <a:latin typeface="ＭＳ ゴシック" panose="020B0609070205080204" pitchFamily="49" charset="-128"/>
              <a:ea typeface="ＭＳ ゴシック" panose="020B0609070205080204" pitchFamily="49" charset="-128"/>
            </a:endParaRPr>
          </a:p>
          <a:p>
            <a:pPr marL="0" indent="0" algn="ctr">
              <a:buNone/>
            </a:pPr>
            <a:r>
              <a:rPr lang="ja-JP" altLang="en-US" dirty="0">
                <a:latin typeface="ＭＳ ゴシック" panose="020B0609070205080204" pitchFamily="49" charset="-128"/>
                <a:ea typeface="ＭＳ ゴシック" panose="020B0609070205080204" pitchFamily="49" charset="-128"/>
              </a:rPr>
              <a:t>　　　グループで話し合ってみましょう。</a:t>
            </a:r>
          </a:p>
          <a:p>
            <a:pPr marL="0" indent="0">
              <a:buNone/>
            </a:pPr>
            <a:endParaRPr lang="ja-JP" altLang="en-US"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ポイント ①大雨への対策は十分だったか？　　 </a:t>
            </a:r>
          </a:p>
          <a:p>
            <a:pPr marL="0" indent="0">
              <a:buNone/>
            </a:pPr>
            <a:r>
              <a:rPr lang="ja-JP" altLang="en-US" dirty="0">
                <a:latin typeface="ＭＳ ゴシック" panose="020B0609070205080204" pitchFamily="49" charset="-128"/>
                <a:ea typeface="ＭＳ ゴシック" panose="020B0609070205080204" pitchFamily="49" charset="-128"/>
              </a:rPr>
              <a:t>　　　　 ②介助の方法に問題はなかったか？</a:t>
            </a:r>
          </a:p>
          <a:p>
            <a:pPr marL="0" indent="0">
              <a:buNone/>
            </a:pPr>
            <a:r>
              <a:rPr lang="ja-JP" altLang="en-US" dirty="0">
                <a:latin typeface="ＭＳ ゴシック" panose="020B0609070205080204" pitchFamily="49" charset="-128"/>
                <a:ea typeface="ＭＳ ゴシック" panose="020B0609070205080204" pitchFamily="49" charset="-128"/>
              </a:rPr>
              <a:t>　　　　</a:t>
            </a:r>
            <a:endParaRPr kumimoji="1" lang="ja-JP" altLang="en-US" dirty="0"/>
          </a:p>
        </p:txBody>
      </p:sp>
      <p:pic>
        <p:nvPicPr>
          <p:cNvPr id="2" name="図 1">
            <a:extLst>
              <a:ext uri="{FF2B5EF4-FFF2-40B4-BE49-F238E27FC236}">
                <a16:creationId xmlns:a16="http://schemas.microsoft.com/office/drawing/2014/main" id="{BF119CF0-F37D-4E31-8A4F-443F64C48FB8}"/>
              </a:ext>
            </a:extLst>
          </p:cNvPr>
          <p:cNvPicPr>
            <a:picLocks noChangeAspect="1"/>
          </p:cNvPicPr>
          <p:nvPr/>
        </p:nvPicPr>
        <p:blipFill>
          <a:blip r:embed="rId2"/>
          <a:stretch>
            <a:fillRect/>
          </a:stretch>
        </p:blipFill>
        <p:spPr>
          <a:xfrm>
            <a:off x="9893609" y="6456198"/>
            <a:ext cx="2298391" cy="390178"/>
          </a:xfrm>
          <a:prstGeom prst="rect">
            <a:avLst/>
          </a:prstGeom>
        </p:spPr>
      </p:pic>
    </p:spTree>
    <p:extLst>
      <p:ext uri="{BB962C8B-B14F-4D97-AF65-F5344CB8AC3E}">
        <p14:creationId xmlns:p14="http://schemas.microsoft.com/office/powerpoint/2010/main" val="1391739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4B562F07-ECD9-4627-AC2A-4BE2A3FE2F5E}"/>
              </a:ext>
            </a:extLst>
          </p:cNvPr>
          <p:cNvSpPr>
            <a:spLocks noGrp="1"/>
          </p:cNvSpPr>
          <p:nvPr>
            <p:ph type="subTitle" idx="1"/>
          </p:nvPr>
        </p:nvSpPr>
        <p:spPr>
          <a:xfrm>
            <a:off x="635431" y="594911"/>
            <a:ext cx="10662833" cy="5332164"/>
          </a:xfrm>
        </p:spPr>
        <p:txBody>
          <a:bodyPr/>
          <a:lstStyle/>
          <a:p>
            <a:pPr algn="l"/>
            <a:endParaRPr kumimoji="1" lang="en-US" altLang="ja-JP" u="sng" dirty="0">
              <a:latin typeface="ＭＳ ゴシック" panose="020B0609070205080204" pitchFamily="49" charset="-128"/>
              <a:ea typeface="ＭＳ ゴシック" panose="020B0609070205080204" pitchFamily="49" charset="-128"/>
            </a:endParaRPr>
          </a:p>
          <a:p>
            <a:pPr algn="l"/>
            <a:endParaRPr lang="en-US" altLang="ja-JP" u="sng" dirty="0">
              <a:latin typeface="ＭＳ ゴシック" panose="020B0609070205080204" pitchFamily="49" charset="-128"/>
              <a:ea typeface="ＭＳ ゴシック" panose="020B0609070205080204" pitchFamily="49" charset="-128"/>
            </a:endParaRPr>
          </a:p>
          <a:p>
            <a:pPr algn="l"/>
            <a:r>
              <a:rPr kumimoji="1" lang="ja-JP" altLang="en-US" sz="2800" u="sng" dirty="0">
                <a:latin typeface="ＭＳ ゴシック" panose="020B0609070205080204" pitchFamily="49" charset="-128"/>
                <a:ea typeface="ＭＳ ゴシック" panose="020B0609070205080204" pitchFamily="49" charset="-128"/>
              </a:rPr>
              <a:t>判　決</a:t>
            </a:r>
            <a:endParaRPr kumimoji="1" lang="en-US" altLang="ja-JP" sz="2800" u="sng" dirty="0">
              <a:latin typeface="ＭＳ ゴシック" panose="020B0609070205080204" pitchFamily="49" charset="-128"/>
              <a:ea typeface="ＭＳ ゴシック" panose="020B0609070205080204" pitchFamily="49" charset="-128"/>
            </a:endParaRPr>
          </a:p>
          <a:p>
            <a:pPr algn="l"/>
            <a:endParaRPr lang="en-US" altLang="ja-JP" sz="2800" u="sng" dirty="0">
              <a:latin typeface="ＭＳ ゴシック" panose="020B0609070205080204" pitchFamily="49" charset="-128"/>
              <a:ea typeface="ＭＳ ゴシック" panose="020B0609070205080204" pitchFamily="49" charset="-128"/>
            </a:endParaRPr>
          </a:p>
          <a:p>
            <a:pPr algn="l"/>
            <a:r>
              <a:rPr lang="ja-JP" altLang="en-US" sz="2800" dirty="0">
                <a:latin typeface="ＭＳ ゴシック" panose="020B0609070205080204" pitchFamily="49" charset="-128"/>
                <a:ea typeface="ＭＳ ゴシック" panose="020B0609070205080204" pitchFamily="49" charset="-128"/>
              </a:rPr>
              <a:t>請求額約</a:t>
            </a:r>
            <a:r>
              <a:rPr lang="en-US" altLang="ja-JP" sz="2800" dirty="0">
                <a:latin typeface="ＭＳ ゴシック" panose="020B0609070205080204" pitchFamily="49" charset="-128"/>
                <a:ea typeface="ＭＳ ゴシック" panose="020B0609070205080204" pitchFamily="49" charset="-128"/>
              </a:rPr>
              <a:t>6740</a:t>
            </a:r>
            <a:r>
              <a:rPr lang="ja-JP" altLang="en-US" sz="2800" dirty="0">
                <a:latin typeface="ＭＳ ゴシック" panose="020B0609070205080204" pitchFamily="49" charset="-128"/>
                <a:ea typeface="ＭＳ ゴシック" panose="020B0609070205080204" pitchFamily="49" charset="-128"/>
              </a:rPr>
              <a:t>万うち、治療費等</a:t>
            </a:r>
            <a:r>
              <a:rPr lang="en-US" altLang="ja-JP" sz="2800" dirty="0">
                <a:latin typeface="ＭＳ ゴシック" panose="020B0609070205080204" pitchFamily="49" charset="-128"/>
                <a:ea typeface="ＭＳ ゴシック" panose="020B0609070205080204" pitchFamily="49" charset="-128"/>
              </a:rPr>
              <a:t>11</a:t>
            </a:r>
            <a:r>
              <a:rPr lang="ja-JP" altLang="en-US" sz="2800" dirty="0">
                <a:latin typeface="ＭＳ ゴシック" panose="020B0609070205080204" pitchFamily="49" charset="-128"/>
                <a:ea typeface="ＭＳ ゴシック" panose="020B0609070205080204" pitchFamily="49" charset="-128"/>
              </a:rPr>
              <a:t>万円、介護費用増額分</a:t>
            </a:r>
            <a:r>
              <a:rPr lang="en-US" altLang="ja-JP" sz="2800" dirty="0">
                <a:latin typeface="ＭＳ ゴシック" panose="020B0609070205080204" pitchFamily="49" charset="-128"/>
                <a:ea typeface="ＭＳ ゴシック" panose="020B0609070205080204" pitchFamily="49" charset="-128"/>
              </a:rPr>
              <a:t>220</a:t>
            </a:r>
            <a:r>
              <a:rPr lang="ja-JP" altLang="en-US" sz="2800" dirty="0">
                <a:latin typeface="ＭＳ ゴシック" panose="020B0609070205080204" pitchFamily="49" charset="-128"/>
                <a:ea typeface="ＭＳ ゴシック" panose="020B0609070205080204" pitchFamily="49" charset="-128"/>
              </a:rPr>
              <a:t>万円、</a:t>
            </a:r>
            <a:endParaRPr lang="en-US" altLang="ja-JP" sz="2800" dirty="0">
              <a:latin typeface="ＭＳ ゴシック" panose="020B0609070205080204" pitchFamily="49" charset="-128"/>
              <a:ea typeface="ＭＳ ゴシック" panose="020B0609070205080204" pitchFamily="49" charset="-128"/>
            </a:endParaRPr>
          </a:p>
          <a:p>
            <a:pPr algn="l"/>
            <a:r>
              <a:rPr lang="ja-JP" altLang="en-US" sz="2800" dirty="0">
                <a:latin typeface="ＭＳ ゴシック" panose="020B0609070205080204" pitchFamily="49" charset="-128"/>
                <a:ea typeface="ＭＳ ゴシック" panose="020B0609070205080204" pitchFamily="49" charset="-128"/>
              </a:rPr>
              <a:t>慰謝料</a:t>
            </a:r>
            <a:r>
              <a:rPr lang="en-US" altLang="ja-JP" sz="2800" dirty="0">
                <a:latin typeface="ＭＳ ゴシック" panose="020B0609070205080204" pitchFamily="49" charset="-128"/>
                <a:ea typeface="ＭＳ ゴシック" panose="020B0609070205080204" pitchFamily="49" charset="-128"/>
              </a:rPr>
              <a:t>801</a:t>
            </a:r>
            <a:r>
              <a:rPr lang="ja-JP" altLang="en-US" sz="2800" dirty="0">
                <a:latin typeface="ＭＳ ゴシック" panose="020B0609070205080204" pitchFamily="49" charset="-128"/>
                <a:ea typeface="ＭＳ ゴシック" panose="020B0609070205080204" pitchFamily="49" charset="-128"/>
              </a:rPr>
              <a:t>万円、弁護士費用</a:t>
            </a:r>
            <a:r>
              <a:rPr lang="en-US" altLang="ja-JP" sz="2800" dirty="0">
                <a:latin typeface="ＭＳ ゴシック" panose="020B0609070205080204" pitchFamily="49" charset="-128"/>
                <a:ea typeface="ＭＳ ゴシック" panose="020B0609070205080204" pitchFamily="49" charset="-128"/>
              </a:rPr>
              <a:t>100</a:t>
            </a:r>
            <a:r>
              <a:rPr lang="ja-JP" altLang="en-US" sz="2800" dirty="0">
                <a:latin typeface="ＭＳ ゴシック" panose="020B0609070205080204" pitchFamily="49" charset="-128"/>
                <a:ea typeface="ＭＳ ゴシック" panose="020B0609070205080204" pitchFamily="49" charset="-128"/>
              </a:rPr>
              <a:t>万円など約</a:t>
            </a:r>
            <a:r>
              <a:rPr lang="en-US" altLang="ja-JP" sz="2800" dirty="0">
                <a:latin typeface="ＭＳ ゴシック" panose="020B0609070205080204" pitchFamily="49" charset="-128"/>
                <a:ea typeface="ＭＳ ゴシック" panose="020B0609070205080204" pitchFamily="49" charset="-128"/>
              </a:rPr>
              <a:t>1150</a:t>
            </a:r>
            <a:r>
              <a:rPr lang="ja-JP" altLang="en-US" sz="2800" dirty="0">
                <a:latin typeface="ＭＳ ゴシック" panose="020B0609070205080204" pitchFamily="49" charset="-128"/>
                <a:ea typeface="ＭＳ ゴシック" panose="020B0609070205080204" pitchFamily="49" charset="-128"/>
              </a:rPr>
              <a:t>万の賠償を命じた。</a:t>
            </a:r>
          </a:p>
          <a:p>
            <a:pPr algn="l"/>
            <a:endParaRPr kumimoji="1" lang="en-US" altLang="ja-JP" dirty="0">
              <a:latin typeface="ＭＳ ゴシック" panose="020B0609070205080204" pitchFamily="49" charset="-128"/>
              <a:ea typeface="ＭＳ ゴシック" panose="020B0609070205080204" pitchFamily="49" charset="-128"/>
            </a:endParaRPr>
          </a:p>
          <a:p>
            <a:pPr algn="l"/>
            <a:endParaRPr lang="en-US" altLang="ja-JP" u="sng" dirty="0">
              <a:latin typeface="ＭＳ ゴシック" panose="020B0609070205080204" pitchFamily="49" charset="-128"/>
              <a:ea typeface="ＭＳ ゴシック" panose="020B0609070205080204" pitchFamily="49" charset="-128"/>
            </a:endParaRPr>
          </a:p>
          <a:p>
            <a:pPr algn="l"/>
            <a:endParaRPr kumimoji="1" lang="ja-JP" altLang="en-US" u="sng"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FD2036C7-5AA3-4DF2-AC8D-D7BE1C2BBC23}"/>
              </a:ext>
            </a:extLst>
          </p:cNvPr>
          <p:cNvPicPr>
            <a:picLocks noChangeAspect="1"/>
          </p:cNvPicPr>
          <p:nvPr/>
        </p:nvPicPr>
        <p:blipFill>
          <a:blip r:embed="rId2"/>
          <a:stretch>
            <a:fillRect/>
          </a:stretch>
        </p:blipFill>
        <p:spPr>
          <a:xfrm>
            <a:off x="9893609" y="6467822"/>
            <a:ext cx="2298391" cy="390178"/>
          </a:xfrm>
          <a:prstGeom prst="rect">
            <a:avLst/>
          </a:prstGeom>
        </p:spPr>
      </p:pic>
    </p:spTree>
    <p:extLst>
      <p:ext uri="{BB962C8B-B14F-4D97-AF65-F5344CB8AC3E}">
        <p14:creationId xmlns:p14="http://schemas.microsoft.com/office/powerpoint/2010/main" val="871553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9959E60-DEEA-4921-BAF2-C3A73AAC8A52}"/>
              </a:ext>
            </a:extLst>
          </p:cNvPr>
          <p:cNvSpPr>
            <a:spLocks noGrp="1"/>
          </p:cNvSpPr>
          <p:nvPr>
            <p:ph idx="1"/>
          </p:nvPr>
        </p:nvSpPr>
        <p:spPr>
          <a:xfrm>
            <a:off x="466928" y="651753"/>
            <a:ext cx="11070076" cy="5525210"/>
          </a:xfrm>
        </p:spPr>
        <p:txBody>
          <a:bodyPr>
            <a:normAutofit/>
          </a:bodyPr>
          <a:lstStyle/>
          <a:p>
            <a:pPr marL="0" indent="0">
              <a:buNone/>
            </a:pPr>
            <a:r>
              <a:rPr kumimoji="1" lang="ja-JP" altLang="en-US" sz="3200" u="sng" dirty="0">
                <a:latin typeface="ＭＳ ゴシック" panose="020B0609070205080204" pitchFamily="49" charset="-128"/>
                <a:ea typeface="ＭＳ ゴシック" panose="020B0609070205080204" pitchFamily="49" charset="-128"/>
              </a:rPr>
              <a:t>判決の理由</a:t>
            </a:r>
            <a:endParaRPr kumimoji="1" lang="en-US" altLang="ja-JP" sz="3200" u="sng" dirty="0">
              <a:latin typeface="ＭＳ ゴシック" panose="020B0609070205080204" pitchFamily="49" charset="-128"/>
              <a:ea typeface="ＭＳ ゴシック" panose="020B0609070205080204" pitchFamily="49" charset="-128"/>
            </a:endParaRPr>
          </a:p>
          <a:p>
            <a:pPr marL="0" indent="0">
              <a:buNone/>
            </a:pPr>
            <a:endParaRPr lang="en-US" altLang="ja-JP" sz="1000" dirty="0">
              <a:latin typeface="ＭＳ ゴシック" panose="020B0609070205080204" pitchFamily="49" charset="-128"/>
              <a:ea typeface="ＭＳ ゴシック" panose="020B0609070205080204" pitchFamily="49" charset="-128"/>
            </a:endParaRPr>
          </a:p>
          <a:p>
            <a:pPr marL="0" indent="0">
              <a:buNone/>
            </a:pPr>
            <a:r>
              <a:rPr lang="en-US" altLang="ja-JP" sz="3200" dirty="0">
                <a:latin typeface="ＭＳ ゴシック" panose="020B0609070205080204" pitchFamily="49" charset="-128"/>
                <a:ea typeface="ＭＳ ゴシック" panose="020B0609070205080204" pitchFamily="49" charset="-128"/>
              </a:rPr>
              <a:t>｢</a:t>
            </a:r>
            <a:r>
              <a:rPr lang="ja-JP" altLang="ja-JP" sz="3200" dirty="0">
                <a:latin typeface="ＭＳ ゴシック" panose="020B0609070205080204" pitchFamily="49" charset="-128"/>
                <a:ea typeface="ＭＳ ゴシック" panose="020B0609070205080204" pitchFamily="49" charset="-128"/>
              </a:rPr>
              <a:t>本件事故当時外は</a:t>
            </a:r>
            <a:r>
              <a:rPr lang="ja-JP" altLang="ja-JP" sz="3200" u="sng" dirty="0">
                <a:latin typeface="ＭＳ ゴシック" panose="020B0609070205080204" pitchFamily="49" charset="-128"/>
                <a:ea typeface="ＭＳ ゴシック" panose="020B0609070205080204" pitchFamily="49" charset="-128"/>
              </a:rPr>
              <a:t>土砂降りの雨</a:t>
            </a:r>
            <a:r>
              <a:rPr lang="ja-JP" altLang="ja-JP" sz="3200" dirty="0">
                <a:latin typeface="ＭＳ ゴシック" panose="020B0609070205080204" pitchFamily="49" charset="-128"/>
                <a:ea typeface="ＭＳ ゴシック" panose="020B0609070205080204" pitchFamily="49" charset="-128"/>
              </a:rPr>
              <a:t>であり、本件事故現場は建</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ja-JP" sz="3200" dirty="0">
                <a:latin typeface="ＭＳ ゴシック" panose="020B0609070205080204" pitchFamily="49" charset="-128"/>
                <a:ea typeface="ＭＳ ゴシック" panose="020B0609070205080204" pitchFamily="49" charset="-128"/>
              </a:rPr>
              <a:t>物の出入り口であって</a:t>
            </a:r>
            <a:r>
              <a:rPr lang="ja-JP" altLang="ja-JP" sz="3200" u="sng" dirty="0">
                <a:latin typeface="ＭＳ ゴシック" panose="020B0609070205080204" pitchFamily="49" charset="-128"/>
                <a:ea typeface="ＭＳ ゴシック" panose="020B0609070205080204" pitchFamily="49" charset="-128"/>
              </a:rPr>
              <a:t>雨によりタイル張りの床面が滑りや</a:t>
            </a:r>
            <a:endParaRPr lang="en-US" altLang="ja-JP" sz="3200" u="sng" dirty="0">
              <a:latin typeface="ＭＳ ゴシック" panose="020B0609070205080204" pitchFamily="49" charset="-128"/>
              <a:ea typeface="ＭＳ ゴシック" panose="020B0609070205080204" pitchFamily="49" charset="-128"/>
            </a:endParaRPr>
          </a:p>
          <a:p>
            <a:pPr marL="0" indent="0">
              <a:buNone/>
            </a:pPr>
            <a:r>
              <a:rPr lang="ja-JP" altLang="ja-JP" sz="3200" u="sng" dirty="0" err="1">
                <a:latin typeface="ＭＳ ゴシック" panose="020B0609070205080204" pitchFamily="49" charset="-128"/>
                <a:ea typeface="ＭＳ ゴシック" panose="020B0609070205080204" pitchFamily="49" charset="-128"/>
              </a:rPr>
              <a:t>すく</a:t>
            </a:r>
            <a:r>
              <a:rPr lang="ja-JP" altLang="ja-JP" sz="3200" dirty="0" err="1">
                <a:latin typeface="ＭＳ ゴシック" panose="020B0609070205080204" pitchFamily="49" charset="-128"/>
                <a:ea typeface="ＭＳ ゴシック" panose="020B0609070205080204" pitchFamily="49" charset="-128"/>
              </a:rPr>
              <a:t>なって</a:t>
            </a:r>
            <a:r>
              <a:rPr lang="ja-JP" altLang="ja-JP" sz="3200" dirty="0">
                <a:latin typeface="ＭＳ ゴシック" panose="020B0609070205080204" pitchFamily="49" charset="-128"/>
                <a:ea typeface="ＭＳ ゴシック" panose="020B0609070205080204" pitchFamily="49" charset="-128"/>
              </a:rPr>
              <a:t>いたと推測されるのであるから、このような場</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ja-JP" sz="3200" dirty="0">
                <a:latin typeface="ＭＳ ゴシック" panose="020B0609070205080204" pitchFamily="49" charset="-128"/>
                <a:ea typeface="ＭＳ ゴシック" panose="020B0609070205080204" pitchFamily="49" charset="-128"/>
              </a:rPr>
              <a:t>合、玄関から誘導する際、</a:t>
            </a:r>
            <a:r>
              <a:rPr lang="ja-JP" altLang="ja-JP" sz="3200" u="sng" dirty="0">
                <a:latin typeface="ＭＳ ゴシック" panose="020B0609070205080204" pitchFamily="49" charset="-128"/>
                <a:ea typeface="ＭＳ ゴシック" panose="020B0609070205080204" pitchFamily="49" charset="-128"/>
              </a:rPr>
              <a:t>荷物をタクシー内に置くなどし</a:t>
            </a:r>
            <a:endParaRPr lang="en-US" altLang="ja-JP" sz="3200" u="sng" dirty="0">
              <a:latin typeface="ＭＳ ゴシック" panose="020B0609070205080204" pitchFamily="49" charset="-128"/>
              <a:ea typeface="ＭＳ ゴシック" panose="020B0609070205080204" pitchFamily="49" charset="-128"/>
            </a:endParaRPr>
          </a:p>
          <a:p>
            <a:pPr marL="0" indent="0">
              <a:buNone/>
            </a:pPr>
            <a:r>
              <a:rPr lang="ja-JP" altLang="ja-JP" sz="3200" u="sng" dirty="0">
                <a:latin typeface="ＭＳ ゴシック" panose="020B0609070205080204" pitchFamily="49" charset="-128"/>
                <a:ea typeface="ＭＳ ゴシック" panose="020B0609070205080204" pitchFamily="49" charset="-128"/>
              </a:rPr>
              <a:t>て自らの身体の動きを確保</a:t>
            </a:r>
            <a:r>
              <a:rPr lang="ja-JP" altLang="ja-JP" sz="3200" dirty="0">
                <a:latin typeface="ＭＳ ゴシック" panose="020B0609070205080204" pitchFamily="49" charset="-128"/>
                <a:ea typeface="ＭＳ ゴシック" panose="020B0609070205080204" pitchFamily="49" charset="-128"/>
              </a:rPr>
              <a:t>たうえ、甲の左の腕を組み、腰</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ja-JP" sz="3200" dirty="0">
                <a:latin typeface="ＭＳ ゴシック" panose="020B0609070205080204" pitchFamily="49" charset="-128"/>
                <a:ea typeface="ＭＳ ゴシック" panose="020B0609070205080204" pitchFamily="49" charset="-128"/>
              </a:rPr>
              <a:t>に回すかあるいは</a:t>
            </a:r>
            <a:r>
              <a:rPr lang="ja-JP" altLang="ja-JP" sz="3200" u="sng" dirty="0">
                <a:latin typeface="ＭＳ ゴシック" panose="020B0609070205080204" pitchFamily="49" charset="-128"/>
                <a:ea typeface="ＭＳ ゴシック" panose="020B0609070205080204" pitchFamily="49" charset="-128"/>
              </a:rPr>
              <a:t>体を密着して転倒しないように</a:t>
            </a:r>
            <a:r>
              <a:rPr lang="ja-JP" altLang="ja-JP" sz="3200" dirty="0">
                <a:latin typeface="ＭＳ ゴシック" panose="020B0609070205080204" pitchFamily="49" charset="-128"/>
                <a:ea typeface="ＭＳ ゴシック" panose="020B0609070205080204" pitchFamily="49" charset="-128"/>
              </a:rPr>
              <a:t>病院外に</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ja-JP" sz="3200" dirty="0">
                <a:latin typeface="ＭＳ ゴシック" panose="020B0609070205080204" pitchFamily="49" charset="-128"/>
                <a:ea typeface="ＭＳ ゴシック" panose="020B0609070205080204" pitchFamily="49" charset="-128"/>
              </a:rPr>
              <a:t>出るべき義務があったというべきである。</a:t>
            </a:r>
          </a:p>
        </p:txBody>
      </p:sp>
      <p:pic>
        <p:nvPicPr>
          <p:cNvPr id="2" name="図 1">
            <a:extLst>
              <a:ext uri="{FF2B5EF4-FFF2-40B4-BE49-F238E27FC236}">
                <a16:creationId xmlns:a16="http://schemas.microsoft.com/office/drawing/2014/main" id="{009EF32C-9418-484C-ACDC-97B1EF3A788A}"/>
              </a:ext>
            </a:extLst>
          </p:cNvPr>
          <p:cNvPicPr>
            <a:picLocks noChangeAspect="1"/>
          </p:cNvPicPr>
          <p:nvPr/>
        </p:nvPicPr>
        <p:blipFill>
          <a:blip r:embed="rId3"/>
          <a:stretch>
            <a:fillRect/>
          </a:stretch>
        </p:blipFill>
        <p:spPr>
          <a:xfrm>
            <a:off x="9893609" y="6467822"/>
            <a:ext cx="2298391" cy="390178"/>
          </a:xfrm>
          <a:prstGeom prst="rect">
            <a:avLst/>
          </a:prstGeom>
        </p:spPr>
      </p:pic>
    </p:spTree>
    <p:extLst>
      <p:ext uri="{BB962C8B-B14F-4D97-AF65-F5344CB8AC3E}">
        <p14:creationId xmlns:p14="http://schemas.microsoft.com/office/powerpoint/2010/main" val="2019719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1E5E1E7-DADE-42AB-897E-9DB866B099A4}"/>
              </a:ext>
            </a:extLst>
          </p:cNvPr>
          <p:cNvSpPr>
            <a:spLocks noGrp="1"/>
          </p:cNvSpPr>
          <p:nvPr>
            <p:ph idx="1"/>
          </p:nvPr>
        </p:nvSpPr>
        <p:spPr>
          <a:xfrm>
            <a:off x="441592" y="261938"/>
            <a:ext cx="10906125" cy="6334124"/>
          </a:xfrm>
        </p:spPr>
        <p:txBody>
          <a:bodyPr>
            <a:normAutofit lnSpcReduction="10000"/>
          </a:bodyPr>
          <a:lstStyle/>
          <a:p>
            <a:pPr marL="0" indent="0">
              <a:buNone/>
            </a:pPr>
            <a:r>
              <a:rPr lang="ja-JP" altLang="en-US" sz="3200" dirty="0"/>
              <a:t>　</a:t>
            </a:r>
            <a:endParaRPr lang="en-US" altLang="ja-JP" sz="3000" dirty="0"/>
          </a:p>
          <a:p>
            <a:pPr marL="0" indent="0">
              <a:buNone/>
            </a:pPr>
            <a:r>
              <a:rPr lang="ja-JP" altLang="en-US" sz="3000" dirty="0"/>
              <a:t>　</a:t>
            </a:r>
            <a:r>
              <a:rPr lang="ja-JP" altLang="en-US" sz="3000" dirty="0">
                <a:latin typeface="ＭＳ ゴシック" panose="020B0609070205080204" pitchFamily="49" charset="-128"/>
                <a:ea typeface="ＭＳ ゴシック" panose="020B0609070205080204" pitchFamily="49" charset="-128"/>
              </a:rPr>
              <a:t>判決の結果をどのように考えますか？</a:t>
            </a:r>
          </a:p>
          <a:p>
            <a:pPr marL="0" indent="0">
              <a:buNone/>
            </a:pPr>
            <a:r>
              <a:rPr lang="ja-JP" altLang="en-US" sz="3000" dirty="0">
                <a:latin typeface="ＭＳ ゴシック" panose="020B0609070205080204" pitchFamily="49" charset="-128"/>
                <a:ea typeface="ＭＳ ゴシック" panose="020B0609070205080204" pitchFamily="49" charset="-128"/>
              </a:rPr>
              <a:t>　</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レインコート、レインハット、防水シューズの準備をして大</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雨に備えたのに、荷物は先にタクシーに乗せるなど、転倒に</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配慮した介助への備えが不十分であったと判断されたケース</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でした。傘を用いたことも、雨に濡れないようという配慮で</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あったとしても、十分な介助の妨げになったと思われます。</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みなさんの日常業務を振り返って改善すべきことが無いか？</a:t>
            </a:r>
          </a:p>
          <a:p>
            <a:pPr marL="0" indent="0">
              <a:buNone/>
            </a:pPr>
            <a:r>
              <a:rPr lang="ja-JP" altLang="en-US" sz="3000" dirty="0">
                <a:latin typeface="ＭＳ ゴシック" panose="020B0609070205080204" pitchFamily="49" charset="-128"/>
                <a:ea typeface="ＭＳ ゴシック" panose="020B0609070205080204" pitchFamily="49" charset="-128"/>
              </a:rPr>
              <a:t>　グループで話し合ってみましょう。</a:t>
            </a:r>
          </a:p>
          <a:p>
            <a:pPr marL="0" indent="0">
              <a:buNone/>
            </a:pPr>
            <a:r>
              <a:rPr lang="ja-JP" altLang="ja-JP" sz="3000" dirty="0">
                <a:latin typeface="ＭＳ ゴシック" panose="020B0609070205080204" pitchFamily="49" charset="-128"/>
                <a:ea typeface="ＭＳ ゴシック" panose="020B0609070205080204" pitchFamily="49" charset="-128"/>
              </a:rPr>
              <a:t> </a:t>
            </a:r>
          </a:p>
        </p:txBody>
      </p:sp>
      <p:pic>
        <p:nvPicPr>
          <p:cNvPr id="2" name="図 1">
            <a:extLst>
              <a:ext uri="{FF2B5EF4-FFF2-40B4-BE49-F238E27FC236}">
                <a16:creationId xmlns:a16="http://schemas.microsoft.com/office/drawing/2014/main" id="{289E607B-A1AC-4BD6-85DC-5DCF992B10B3}"/>
              </a:ext>
            </a:extLst>
          </p:cNvPr>
          <p:cNvPicPr>
            <a:picLocks noChangeAspect="1"/>
          </p:cNvPicPr>
          <p:nvPr/>
        </p:nvPicPr>
        <p:blipFill>
          <a:blip r:embed="rId3"/>
          <a:stretch>
            <a:fillRect/>
          </a:stretch>
        </p:blipFill>
        <p:spPr>
          <a:xfrm>
            <a:off x="9893609" y="6400973"/>
            <a:ext cx="2298391" cy="390178"/>
          </a:xfrm>
          <a:prstGeom prst="rect">
            <a:avLst/>
          </a:prstGeom>
        </p:spPr>
      </p:pic>
    </p:spTree>
    <p:extLst>
      <p:ext uri="{BB962C8B-B14F-4D97-AF65-F5344CB8AC3E}">
        <p14:creationId xmlns:p14="http://schemas.microsoft.com/office/powerpoint/2010/main" val="410696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462F667-9D54-43EB-BCED-7EF603A9AD59}"/>
              </a:ext>
            </a:extLst>
          </p:cNvPr>
          <p:cNvSpPr>
            <a:spLocks noGrp="1"/>
          </p:cNvSpPr>
          <p:nvPr>
            <p:ph idx="1"/>
          </p:nvPr>
        </p:nvSpPr>
        <p:spPr>
          <a:xfrm>
            <a:off x="838200" y="965200"/>
            <a:ext cx="10515600" cy="5211763"/>
          </a:xfrm>
        </p:spPr>
        <p:txBody>
          <a:bodyPr>
            <a:normAutofit/>
          </a:bodyPr>
          <a:lstStyle/>
          <a:p>
            <a:pPr marL="0" indent="0">
              <a:buNone/>
            </a:pPr>
            <a:endParaRPr lang="en-US" altLang="ja-JP" sz="2000" dirty="0"/>
          </a:p>
          <a:p>
            <a:pPr marL="0" indent="0">
              <a:buNone/>
            </a:pPr>
            <a:endParaRPr lang="en-US" altLang="ja-JP" sz="2000" dirty="0"/>
          </a:p>
          <a:p>
            <a:pPr marL="0" indent="0">
              <a:buNone/>
            </a:pPr>
            <a:r>
              <a:rPr lang="ja-JP" altLang="en-US" sz="2000" dirty="0">
                <a:latin typeface="ＭＳ ゴシック" panose="020B0609070205080204" pitchFamily="49" charset="-128"/>
                <a:ea typeface="ＭＳ ゴシック" panose="020B0609070205080204" pitchFamily="49" charset="-128"/>
              </a:rPr>
              <a:t>参考文献</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en-US" altLang="ja-JP" sz="2000" dirty="0">
                <a:latin typeface="ＭＳ ゴシック" panose="020B0609070205080204" pitchFamily="49" charset="-128"/>
                <a:ea typeface="ＭＳ ゴシック" panose="020B0609070205080204" pitchFamily="49" charset="-128"/>
              </a:rPr>
              <a:t>1</a:t>
            </a:r>
            <a:r>
              <a:rPr lang="ja-JP" altLang="en-US" sz="2000" dirty="0">
                <a:latin typeface="ＭＳ ゴシック" panose="020B0609070205080204" pitchFamily="49" charset="-128"/>
                <a:ea typeface="ＭＳ ゴシック" panose="020B0609070205080204" pitchFamily="49" charset="-128"/>
              </a:rPr>
              <a:t>）</a:t>
            </a:r>
            <a:r>
              <a:rPr lang="ja-JP" altLang="ja-JP" sz="2000" dirty="0">
                <a:latin typeface="ＭＳ ゴシック" panose="020B0609070205080204" pitchFamily="49" charset="-128"/>
                <a:ea typeface="ＭＳ ゴシック" panose="020B0609070205080204" pitchFamily="49" charset="-128"/>
              </a:rPr>
              <a:t>東京地方裁判所判決／平成</a:t>
            </a:r>
            <a:r>
              <a:rPr lang="en-US" altLang="ja-JP" sz="2000" dirty="0">
                <a:latin typeface="ＭＳ ゴシック" panose="020B0609070205080204" pitchFamily="49" charset="-128"/>
                <a:ea typeface="ＭＳ ゴシック" panose="020B0609070205080204" pitchFamily="49" charset="-128"/>
              </a:rPr>
              <a:t>14</a:t>
            </a:r>
            <a:r>
              <a:rPr lang="ja-JP" altLang="ja-JP" sz="2000" dirty="0">
                <a:latin typeface="ＭＳ ゴシック" panose="020B0609070205080204" pitchFamily="49" charset="-128"/>
                <a:ea typeface="ＭＳ ゴシック" panose="020B0609070205080204" pitchFamily="49" charset="-128"/>
              </a:rPr>
              <a:t>年（ワ）第</a:t>
            </a:r>
            <a:r>
              <a:rPr lang="en-US" altLang="ja-JP" sz="2000" dirty="0">
                <a:latin typeface="ＭＳ ゴシック" panose="020B0609070205080204" pitchFamily="49" charset="-128"/>
                <a:ea typeface="ＭＳ ゴシック" panose="020B0609070205080204" pitchFamily="49" charset="-128"/>
              </a:rPr>
              <a:t>28713</a:t>
            </a:r>
            <a:r>
              <a:rPr lang="ja-JP" altLang="ja-JP" sz="2000" dirty="0">
                <a:latin typeface="ＭＳ ゴシック" panose="020B0609070205080204" pitchFamily="49" charset="-128"/>
                <a:ea typeface="ＭＳ ゴシック" panose="020B0609070205080204" pitchFamily="49" charset="-128"/>
              </a:rPr>
              <a:t>号　平成</a:t>
            </a:r>
            <a:r>
              <a:rPr lang="en-US" altLang="ja-JP" sz="2000" dirty="0">
                <a:latin typeface="ＭＳ ゴシック" panose="020B0609070205080204" pitchFamily="49" charset="-128"/>
                <a:ea typeface="ＭＳ ゴシック" panose="020B0609070205080204" pitchFamily="49" charset="-128"/>
              </a:rPr>
              <a:t>17</a:t>
            </a:r>
            <a:r>
              <a:rPr lang="ja-JP" altLang="ja-JP" sz="2000" dirty="0">
                <a:latin typeface="ＭＳ ゴシック" panose="020B0609070205080204" pitchFamily="49" charset="-128"/>
                <a:ea typeface="ＭＳ ゴシック" panose="020B0609070205080204" pitchFamily="49" charset="-128"/>
              </a:rPr>
              <a:t>年</a:t>
            </a:r>
            <a:r>
              <a:rPr lang="en-US" altLang="ja-JP" sz="2000" dirty="0">
                <a:latin typeface="ＭＳ ゴシック" panose="020B0609070205080204" pitchFamily="49" charset="-128"/>
                <a:ea typeface="ＭＳ ゴシック" panose="020B0609070205080204" pitchFamily="49" charset="-128"/>
              </a:rPr>
              <a:t>6</a:t>
            </a:r>
            <a:r>
              <a:rPr lang="ja-JP" altLang="ja-JP" sz="2000" dirty="0">
                <a:latin typeface="ＭＳ ゴシック" panose="020B0609070205080204" pitchFamily="49" charset="-128"/>
                <a:ea typeface="ＭＳ ゴシック" panose="020B0609070205080204" pitchFamily="49" charset="-128"/>
              </a:rPr>
              <a:t>月</a:t>
            </a:r>
            <a:r>
              <a:rPr lang="en-US" altLang="ja-JP" sz="2000" dirty="0">
                <a:latin typeface="ＭＳ ゴシック" panose="020B0609070205080204" pitchFamily="49" charset="-128"/>
                <a:ea typeface="ＭＳ ゴシック" panose="020B0609070205080204" pitchFamily="49" charset="-128"/>
              </a:rPr>
              <a:t>7</a:t>
            </a:r>
            <a:r>
              <a:rPr lang="ja-JP" altLang="ja-JP" sz="2000" dirty="0">
                <a:latin typeface="ＭＳ ゴシック" panose="020B0609070205080204" pitchFamily="49" charset="-128"/>
                <a:ea typeface="ＭＳ ゴシック" panose="020B0609070205080204" pitchFamily="49" charset="-128"/>
              </a:rPr>
              <a:t>日</a:t>
            </a:r>
          </a:p>
          <a:p>
            <a:pPr marL="0" indent="0">
              <a:buNone/>
            </a:pPr>
            <a:r>
              <a:rPr lang="ja-JP" altLang="en-US" sz="2000" dirty="0">
                <a:latin typeface="ＭＳ ゴシック" panose="020B0609070205080204" pitchFamily="49" charset="-128"/>
                <a:ea typeface="ＭＳ ゴシック" panose="020B0609070205080204" pitchFamily="49" charset="-128"/>
              </a:rPr>
              <a:t>最高裁ホームページ（</a:t>
            </a:r>
            <a:r>
              <a:rPr lang="en-US" altLang="ja-JP" sz="2000" dirty="0">
                <a:latin typeface="ＭＳ ゴシック" panose="020B0609070205080204" pitchFamily="49" charset="-128"/>
                <a:ea typeface="ＭＳ ゴシック" panose="020B0609070205080204" pitchFamily="49" charset="-128"/>
              </a:rPr>
              <a:t>http://courtdomino2.courts.go.jp</a:t>
            </a:r>
            <a:r>
              <a:rPr lang="ja-JP" altLang="en-US" sz="2000" dirty="0">
                <a:latin typeface="ＭＳ ゴシック" panose="020B0609070205080204" pitchFamily="49" charset="-128"/>
                <a:ea typeface="ＭＳ ゴシック" panose="020B0609070205080204" pitchFamily="49" charset="-128"/>
              </a:rPr>
              <a:t>）</a:t>
            </a: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教材作成</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東北福祉大学　総合福祉学部</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准教授　菅原好秀</a:t>
            </a:r>
          </a:p>
          <a:p>
            <a:pPr marL="0" indent="0">
              <a:buNone/>
            </a:pPr>
            <a:endParaRPr kumimoji="1" lang="en-US" altLang="ja-JP" dirty="0"/>
          </a:p>
          <a:p>
            <a:pPr marL="0" indent="0">
              <a:buNone/>
            </a:pPr>
            <a:endParaRPr lang="en-US" altLang="ja-JP" dirty="0"/>
          </a:p>
          <a:p>
            <a:pPr marL="0" indent="0">
              <a:buNone/>
            </a:pPr>
            <a:endParaRPr kumimoji="1" lang="ja-JP" altLang="en-US" dirty="0"/>
          </a:p>
        </p:txBody>
      </p:sp>
      <p:pic>
        <p:nvPicPr>
          <p:cNvPr id="2" name="図 1">
            <a:extLst>
              <a:ext uri="{FF2B5EF4-FFF2-40B4-BE49-F238E27FC236}">
                <a16:creationId xmlns:a16="http://schemas.microsoft.com/office/drawing/2014/main" id="{D4FA8D98-042F-4DC2-9CAD-F7914447E713}"/>
              </a:ext>
            </a:extLst>
          </p:cNvPr>
          <p:cNvPicPr>
            <a:picLocks noChangeAspect="1"/>
          </p:cNvPicPr>
          <p:nvPr/>
        </p:nvPicPr>
        <p:blipFill>
          <a:blip r:embed="rId3"/>
          <a:stretch>
            <a:fillRect/>
          </a:stretch>
        </p:blipFill>
        <p:spPr>
          <a:xfrm>
            <a:off x="9893609" y="6467822"/>
            <a:ext cx="2298391" cy="390178"/>
          </a:xfrm>
          <a:prstGeom prst="rect">
            <a:avLst/>
          </a:prstGeom>
        </p:spPr>
      </p:pic>
    </p:spTree>
    <p:extLst>
      <p:ext uri="{BB962C8B-B14F-4D97-AF65-F5344CB8AC3E}">
        <p14:creationId xmlns:p14="http://schemas.microsoft.com/office/powerpoint/2010/main" val="926583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33B915A-126F-4102-BADB-46C65F048279}"/>
              </a:ext>
            </a:extLst>
          </p:cNvPr>
          <p:cNvSpPr>
            <a:spLocks noGrp="1"/>
          </p:cNvSpPr>
          <p:nvPr>
            <p:ph idx="1"/>
          </p:nvPr>
        </p:nvSpPr>
        <p:spPr/>
        <p:txBody>
          <a:bodyPr/>
          <a:lstStyle/>
          <a:p>
            <a:pPr marL="0" indent="0">
              <a:buNone/>
            </a:pPr>
            <a:endParaRPr kumimoji="1" lang="en-US" altLang="ja-JP" dirty="0"/>
          </a:p>
          <a:p>
            <a:pPr marL="0" indent="0">
              <a:buNone/>
            </a:pPr>
            <a:endParaRPr lang="en-US" altLang="ja-JP" dirty="0"/>
          </a:p>
          <a:p>
            <a:pPr marL="0" indent="0" algn="ctr">
              <a:buNone/>
            </a:pPr>
            <a:r>
              <a:rPr kumimoji="1" lang="ja-JP" altLang="en-US" sz="4000" dirty="0">
                <a:latin typeface="ＭＳ ゴシック" panose="020B0609070205080204" pitchFamily="49" charset="-128"/>
                <a:ea typeface="ＭＳ ゴシック" panose="020B0609070205080204" pitchFamily="49" charset="-128"/>
              </a:rPr>
              <a:t>お疲れ様でした。</a:t>
            </a:r>
          </a:p>
        </p:txBody>
      </p:sp>
      <p:pic>
        <p:nvPicPr>
          <p:cNvPr id="2" name="図 1">
            <a:extLst>
              <a:ext uri="{FF2B5EF4-FFF2-40B4-BE49-F238E27FC236}">
                <a16:creationId xmlns:a16="http://schemas.microsoft.com/office/drawing/2014/main" id="{825C5AA3-833A-4CCB-BEAC-9893BB3B01A4}"/>
              </a:ext>
            </a:extLst>
          </p:cNvPr>
          <p:cNvPicPr>
            <a:picLocks noChangeAspect="1"/>
          </p:cNvPicPr>
          <p:nvPr/>
        </p:nvPicPr>
        <p:blipFill>
          <a:blip r:embed="rId3"/>
          <a:stretch>
            <a:fillRect/>
          </a:stretch>
        </p:blipFill>
        <p:spPr>
          <a:xfrm>
            <a:off x="9893609" y="6456198"/>
            <a:ext cx="2298391" cy="390178"/>
          </a:xfrm>
          <a:prstGeom prst="rect">
            <a:avLst/>
          </a:prstGeom>
        </p:spPr>
      </p:pic>
    </p:spTree>
    <p:extLst>
      <p:ext uri="{BB962C8B-B14F-4D97-AF65-F5344CB8AC3E}">
        <p14:creationId xmlns:p14="http://schemas.microsoft.com/office/powerpoint/2010/main" val="270314143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4396</TotalTime>
  <Words>187</Words>
  <Application>Microsoft Office PowerPoint</Application>
  <PresentationFormat>ワイド画面</PresentationFormat>
  <Paragraphs>91</Paragraphs>
  <Slides>9</Slides>
  <Notes>7</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9</vt:i4>
      </vt:variant>
    </vt:vector>
  </HeadingPairs>
  <TitlesOfParts>
    <vt:vector size="14" baseType="lpstr">
      <vt:lpstr>ＭＳ ゴシック</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介護老人保健施設(定員100名)において、介護サービスの内容として明記されていたポータブルトイレの清掃義務を施設側が怠ったため、当時95歳の要介護度Ⅱの女性が自らこれを清掃しようとして、利用者の立ち入りを予定していないトイレ併設の洗い場に赴いた際に、洗い場入り口の仕切りにつまずいて転倒し、要介護度３になった（平成15年）</dc:title>
  <dc:creator>吉田 敦</dc:creator>
  <cp:lastModifiedBy>吉田 敦</cp:lastModifiedBy>
  <cp:revision>30</cp:revision>
  <dcterms:created xsi:type="dcterms:W3CDTF">2018-10-03T01:38:40Z</dcterms:created>
  <dcterms:modified xsi:type="dcterms:W3CDTF">2019-02-28T06:55:51Z</dcterms:modified>
</cp:coreProperties>
</file>