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1" r:id="rId2"/>
    <p:sldId id="264" r:id="rId3"/>
    <p:sldId id="257" r:id="rId4"/>
    <p:sldId id="258" r:id="rId5"/>
    <p:sldId id="263" r:id="rId6"/>
    <p:sldId id="262" r:id="rId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5D76C2-CBAA-4E5F-A292-6B377DE610D9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799660-12DA-4C12-8929-1BBCEFB48F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997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4132E0-EA57-4339-896D-278C721CA30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11676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4873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5887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8506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799660-12DA-4C12-8929-1BBCEFB48F2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1075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C87A7A-68E3-4858-80E6-7DFF61C5990A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11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4226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497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4956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1530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9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5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23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918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336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985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D56D7-B61D-4641-970F-7F4840DB7585}" type="datetimeFigureOut">
              <a:rPr kumimoji="1" lang="ja-JP" altLang="en-US" smtClean="0"/>
              <a:t>2018/9/6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CEBCD-A288-49F9-ABBE-703DF805CA0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254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1B06B68-88BE-42FC-BFAB-A60F6A659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kumimoji="1" lang="en-US" altLang="ja-JP" dirty="0"/>
          </a:p>
          <a:p>
            <a:pPr marL="0" indent="0" algn="ctr">
              <a:buNone/>
            </a:pPr>
            <a:endParaRPr lang="en-US" altLang="ja-JP" sz="3600" dirty="0"/>
          </a:p>
          <a:p>
            <a:pPr marL="0" indent="0" algn="ctr">
              <a:buNone/>
            </a:pPr>
            <a:r>
              <a:rPr lang="ja-JP" altLang="en-US" sz="36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気づきのシート③　入浴中</a:t>
            </a:r>
            <a:endParaRPr kumimoji="1" lang="ja-JP" altLang="en-US" sz="36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008FD001-B863-47C7-B9A5-AF329A771569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5510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46CC6CF-EACE-45F8-A65A-04086EFCDE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9012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endParaRPr lang="en-US" altLang="ja-JP" dirty="0"/>
          </a:p>
          <a:p>
            <a:pPr marL="0" indent="0" algn="ctr">
              <a:buNone/>
            </a:pPr>
            <a:r>
              <a:rPr lang="ja-JP" altLang="en-US" dirty="0"/>
              <a:t>次のイラストから、どんなことに気づきますか？</a:t>
            </a:r>
          </a:p>
          <a:p>
            <a:pPr marL="0" indent="0" algn="ctr">
              <a:buNone/>
            </a:pPr>
            <a:endParaRPr lang="ja-JP" altLang="en-US" dirty="0"/>
          </a:p>
          <a:p>
            <a:pPr marL="0" indent="0" algn="ctr">
              <a:buNone/>
            </a:pPr>
            <a:r>
              <a:rPr lang="ja-JP" altLang="en-US" dirty="0"/>
              <a:t>課題となる状況、状態を、</a:t>
            </a:r>
          </a:p>
          <a:p>
            <a:pPr marL="0" indent="0" algn="ctr">
              <a:buNone/>
            </a:pPr>
            <a:r>
              <a:rPr lang="ja-JP" altLang="en-US" dirty="0"/>
              <a:t>複数の視点（例えば環境・心理・</a:t>
            </a:r>
            <a:r>
              <a:rPr lang="en-US" altLang="ja-JP" dirty="0"/>
              <a:t>ADL</a:t>
            </a:r>
            <a:r>
              <a:rPr lang="ja-JP" altLang="en-US" dirty="0"/>
              <a:t>）から見つけて、</a:t>
            </a:r>
          </a:p>
          <a:p>
            <a:pPr marL="0" indent="0" algn="ctr">
              <a:buNone/>
            </a:pPr>
            <a:r>
              <a:rPr lang="ja-JP" altLang="en-US" dirty="0"/>
              <a:t>それぞれの課題への対応を考えましょう。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5329512-6FB0-4C15-921F-30900ABDA09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1790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98800" y="873068"/>
            <a:ext cx="6725923" cy="5984932"/>
          </a:xfrm>
          <a:prstGeom prst="rect">
            <a:avLst/>
          </a:prstGeom>
        </p:spPr>
      </p:pic>
      <p:pic>
        <p:nvPicPr>
          <p:cNvPr id="3" name="Picture 6" descr="C:\Users\User\Downloads\ロゴ　グレイ.JPG">
            <a:extLst>
              <a:ext uri="{FF2B5EF4-FFF2-40B4-BE49-F238E27FC236}">
                <a16:creationId xmlns:a16="http://schemas.microsoft.com/office/drawing/2014/main" id="{0DBEFED0-8FA8-4B07-B4C1-56FB82B2628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3272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49FEAA3-6F3C-CB4C-9B10-B8DF1A5273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kumimoji="1" lang="ja-JP" altLang="en-US" dirty="0"/>
              <a:t>解答例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9C5609B-D8A9-3B42-803A-15E89C5992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234" y="1113182"/>
            <a:ext cx="10515600" cy="563548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dirty="0"/>
              <a:t>・足元に石鹸等の泡が残っており、滑りやすくなっている。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→洗身</a:t>
            </a:r>
            <a:r>
              <a:rPr lang="en-US" altLang="ja-JP" dirty="0"/>
              <a:t>/</a:t>
            </a:r>
            <a:r>
              <a:rPr lang="ja-JP" altLang="en-US" dirty="0"/>
              <a:t>洗髪後には必ず動線上の床面を確認。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sz="1100" dirty="0"/>
          </a:p>
          <a:p>
            <a:pPr marL="0" indent="0">
              <a:buNone/>
            </a:pPr>
            <a:r>
              <a:rPr kumimoji="1" lang="ja-JP" altLang="en-US" dirty="0"/>
              <a:t>・次の行動 </a:t>
            </a:r>
            <a:r>
              <a:rPr kumimoji="1" lang="en-US" altLang="ja-JP" dirty="0"/>
              <a:t>(</a:t>
            </a:r>
            <a:r>
              <a:rPr kumimoji="1" lang="ja-JP" altLang="en-US" dirty="0"/>
              <a:t>ここでは浴槽への移動と</a:t>
            </a:r>
            <a:r>
              <a:rPr kumimoji="1" lang="en-US" altLang="ja-JP" dirty="0"/>
              <a:t>)</a:t>
            </a:r>
            <a:r>
              <a:rPr kumimoji="1" lang="ja-JP" altLang="en-US" dirty="0"/>
              <a:t>に意識が向いている際、手すりの把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持等が確実に遂行されない場合がある。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→介助が必要な対象者の場合、浴室内ではひとつひとつの動作を</a:t>
            </a:r>
            <a:endParaRPr kumimoji="1" lang="en-US" altLang="ja-JP" dirty="0"/>
          </a:p>
          <a:p>
            <a:pPr marL="0" indent="0">
              <a:buNone/>
            </a:pPr>
            <a:r>
              <a:rPr kumimoji="1" lang="ja-JP" altLang="en-US" dirty="0"/>
              <a:t>　　確実に目視しながら過介助にならないよう支援する。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sz="1100" dirty="0"/>
          </a:p>
          <a:p>
            <a:pPr marL="0" indent="0">
              <a:buNone/>
            </a:pPr>
            <a:r>
              <a:rPr lang="ja-JP" altLang="en-US" dirty="0"/>
              <a:t>・介護者が利用者に背中を向けている。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　→ケースによることはあるが、立ち上がりや歩行といった大きな動きが発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　　</a:t>
            </a:r>
            <a:r>
              <a:rPr kumimoji="1" lang="ja-JP" altLang="en-US" dirty="0" err="1"/>
              <a:t>生する</a:t>
            </a:r>
            <a:r>
              <a:rPr kumimoji="1" lang="ja-JP" altLang="en-US" dirty="0"/>
              <a:t>場合は利用者が見えるポジションをとることも重要である。</a:t>
            </a: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      </a:t>
            </a:r>
            <a:endParaRPr kumimoji="1"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23B29873-BCCF-4358-B4EA-71FB5E3A27F4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20486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8ABB1-AA68-455A-A113-FF97EF49B1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234" y="57329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・異性介護になっている</a:t>
            </a:r>
          </a:p>
          <a:p>
            <a:pPr marL="0" indent="0">
              <a:buNone/>
            </a:pPr>
            <a:r>
              <a:rPr lang="ja-JP" altLang="en-US" dirty="0"/>
              <a:t>　</a:t>
            </a:r>
            <a:r>
              <a:rPr lang="en-US" altLang="ja-JP" dirty="0"/>
              <a:t>→</a:t>
            </a:r>
            <a:r>
              <a:rPr lang="ja-JP" altLang="en-US" dirty="0"/>
              <a:t>異性介護を虐待と考える方がいる一方で、ケアは利用者と介護者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 との関係性によって成り立っており入浴介助や排せつ介助におい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       </a:t>
            </a:r>
            <a:r>
              <a:rPr lang="ja-JP" altLang="en-US" dirty="0"/>
              <a:t>て性差は関係ないという考え方もあります。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       </a:t>
            </a:r>
            <a:r>
              <a:rPr lang="ja-JP" altLang="en-US" dirty="0"/>
              <a:t>あなたの施設では、どのように考えますか？</a:t>
            </a:r>
          </a:p>
          <a:p>
            <a:endParaRPr kumimoji="1" lang="ja-JP" altLang="en-US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C9EA69ED-D502-46C4-9120-4D02EAFC54DF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25623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DA6E25E-EBB1-4521-8538-D3A00B3C98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9440"/>
            <a:ext cx="10515600" cy="557752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教材作成</a:t>
            </a:r>
          </a:p>
          <a:p>
            <a:pPr marL="0" indent="0">
              <a:buNone/>
            </a:pPr>
            <a:r>
              <a:rPr lang="ja-JP" altLang="en-US" dirty="0"/>
              <a:t>特定非営利活動法人 まちあす 代表理事</a:t>
            </a:r>
          </a:p>
          <a:p>
            <a:pPr marL="0" indent="0">
              <a:buNone/>
            </a:pPr>
            <a:r>
              <a:rPr lang="ja-JP" altLang="en-US" dirty="0"/>
              <a:t>（株）未来企画 介護事業部長</a:t>
            </a:r>
          </a:p>
          <a:p>
            <a:pPr marL="0" indent="0">
              <a:buNone/>
            </a:pPr>
            <a:r>
              <a:rPr lang="ja-JP" altLang="en-US" dirty="0"/>
              <a:t>前東北保健医療専門学校 介護福祉科 学科長</a:t>
            </a:r>
          </a:p>
          <a:p>
            <a:pPr marL="0" indent="0">
              <a:buNone/>
            </a:pPr>
            <a:r>
              <a:rPr lang="ja-JP" altLang="en-US" dirty="0"/>
              <a:t>軍司 大輔</a:t>
            </a:r>
          </a:p>
          <a:p>
            <a:pPr marL="0" indent="0">
              <a:buNone/>
            </a:pPr>
            <a:endParaRPr lang="en-US" altLang="ja-JP" dirty="0"/>
          </a:p>
        </p:txBody>
      </p:sp>
      <p:pic>
        <p:nvPicPr>
          <p:cNvPr id="4" name="Picture 6" descr="C:\Users\User\Downloads\ロゴ　グレイ.JPG">
            <a:extLst>
              <a:ext uri="{FF2B5EF4-FFF2-40B4-BE49-F238E27FC236}">
                <a16:creationId xmlns:a16="http://schemas.microsoft.com/office/drawing/2014/main" id="{46CF0B54-C1D5-4B4C-8EBE-88486378BAF0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96475" y="6467475"/>
            <a:ext cx="2295525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33004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102</Words>
  <Application>Microsoft Office PowerPoint</Application>
  <PresentationFormat>ワイド画面</PresentationFormat>
  <Paragraphs>47</Paragraphs>
  <Slides>6</Slides>
  <Notes>6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3" baseType="lpstr">
      <vt:lpstr>ＭＳ Ｐゴシック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解答例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dtp</dc:creator>
  <cp:lastModifiedBy>Nissoken Sendai</cp:lastModifiedBy>
  <cp:revision>11</cp:revision>
  <dcterms:created xsi:type="dcterms:W3CDTF">2018-08-28T01:23:21Z</dcterms:created>
  <dcterms:modified xsi:type="dcterms:W3CDTF">2018-09-06T00:02:01Z</dcterms:modified>
</cp:coreProperties>
</file>