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60" r:id="rId4"/>
    <p:sldId id="264" r:id="rId5"/>
    <p:sldId id="265" r:id="rId6"/>
    <p:sldId id="262" r:id="rId7"/>
    <p:sldId id="263" r:id="rId8"/>
  </p:sldIdLst>
  <p:sldSz cx="12192000" cy="6858000"/>
  <p:notesSz cx="7099300" cy="102235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625" y="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2950"/>
          </a:xfrm>
          <a:prstGeom prst="rect">
            <a:avLst/>
          </a:prstGeom>
        </p:spPr>
        <p:txBody>
          <a:bodyPr vert="horz" lIns="98984" tIns="49492" rIns="98984" bIns="4949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4" y="0"/>
            <a:ext cx="3076363" cy="512950"/>
          </a:xfrm>
          <a:prstGeom prst="rect">
            <a:avLst/>
          </a:prstGeom>
        </p:spPr>
        <p:txBody>
          <a:bodyPr vert="horz" lIns="98984" tIns="49492" rIns="98984" bIns="49492" rtlCol="0"/>
          <a:lstStyle>
            <a:lvl1pPr algn="r">
              <a:defRPr sz="1300"/>
            </a:lvl1pPr>
          </a:lstStyle>
          <a:p>
            <a:fld id="{2C68934E-AA87-4D00-BA9E-D77A7C874CB7}" type="datetimeFigureOut">
              <a:rPr kumimoji="1" lang="ja-JP" altLang="en-US" smtClean="0"/>
              <a:pPr/>
              <a:t>2019/7/4</a:t>
            </a:fld>
            <a:endParaRPr kumimoji="1" lang="ja-JP" altLang="en-US"/>
          </a:p>
        </p:txBody>
      </p:sp>
      <p:sp>
        <p:nvSpPr>
          <p:cNvPr id="4" name="スライド イメージ プレースホルダー 3"/>
          <p:cNvSpPr>
            <a:spLocks noGrp="1" noRot="1" noChangeAspect="1"/>
          </p:cNvSpPr>
          <p:nvPr>
            <p:ph type="sldImg" idx="2"/>
          </p:nvPr>
        </p:nvSpPr>
        <p:spPr>
          <a:xfrm>
            <a:off x="482600" y="1277938"/>
            <a:ext cx="6134100" cy="3451225"/>
          </a:xfrm>
          <a:prstGeom prst="rect">
            <a:avLst/>
          </a:prstGeom>
          <a:noFill/>
          <a:ln w="12700">
            <a:solidFill>
              <a:prstClr val="black"/>
            </a:solidFill>
          </a:ln>
        </p:spPr>
        <p:txBody>
          <a:bodyPr vert="horz" lIns="98984" tIns="49492" rIns="98984" bIns="49492" rtlCol="0" anchor="ctr"/>
          <a:lstStyle/>
          <a:p>
            <a:endParaRPr lang="ja-JP" altLang="en-US"/>
          </a:p>
        </p:txBody>
      </p:sp>
      <p:sp>
        <p:nvSpPr>
          <p:cNvPr id="5" name="ノート プレースホルダー 4"/>
          <p:cNvSpPr>
            <a:spLocks noGrp="1"/>
          </p:cNvSpPr>
          <p:nvPr>
            <p:ph type="body" sz="quarter" idx="3"/>
          </p:nvPr>
        </p:nvSpPr>
        <p:spPr>
          <a:xfrm>
            <a:off x="709930" y="4920059"/>
            <a:ext cx="5679440" cy="4025503"/>
          </a:xfrm>
          <a:prstGeom prst="rect">
            <a:avLst/>
          </a:prstGeom>
        </p:spPr>
        <p:txBody>
          <a:bodyPr vert="horz" lIns="98984" tIns="49492" rIns="98984" bIns="494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0551"/>
            <a:ext cx="3076363" cy="512949"/>
          </a:xfrm>
          <a:prstGeom prst="rect">
            <a:avLst/>
          </a:prstGeom>
        </p:spPr>
        <p:txBody>
          <a:bodyPr vert="horz" lIns="98984" tIns="49492" rIns="98984" bIns="4949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10551"/>
            <a:ext cx="3076363" cy="512949"/>
          </a:xfrm>
          <a:prstGeom prst="rect">
            <a:avLst/>
          </a:prstGeom>
        </p:spPr>
        <p:txBody>
          <a:bodyPr vert="horz" lIns="98984" tIns="49492" rIns="98984" bIns="49492" rtlCol="0" anchor="b"/>
          <a:lstStyle>
            <a:lvl1pPr algn="r">
              <a:defRPr sz="1300"/>
            </a:lvl1pPr>
          </a:lstStyle>
          <a:p>
            <a:fld id="{75759DD3-C515-4396-9A40-8868E54056B4}" type="slidenum">
              <a:rPr kumimoji="1" lang="ja-JP" altLang="en-US" smtClean="0"/>
              <a:pPr/>
              <a:t>‹#›</a:t>
            </a:fld>
            <a:endParaRPr kumimoji="1" lang="ja-JP" altLang="en-US"/>
          </a:p>
        </p:txBody>
      </p:sp>
    </p:spTree>
    <p:extLst>
      <p:ext uri="{BB962C8B-B14F-4D97-AF65-F5344CB8AC3E}">
        <p14:creationId xmlns:p14="http://schemas.microsoft.com/office/powerpoint/2010/main" val="7642364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1</a:t>
            </a:fld>
            <a:endParaRPr kumimoji="1" lang="ja-JP" altLang="en-US"/>
          </a:p>
        </p:txBody>
      </p:sp>
    </p:spTree>
    <p:extLst>
      <p:ext uri="{BB962C8B-B14F-4D97-AF65-F5344CB8AC3E}">
        <p14:creationId xmlns:p14="http://schemas.microsoft.com/office/powerpoint/2010/main" val="159139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2</a:t>
            </a:fld>
            <a:endParaRPr kumimoji="1" lang="ja-JP" altLang="en-US"/>
          </a:p>
        </p:txBody>
      </p:sp>
    </p:spTree>
    <p:extLst>
      <p:ext uri="{BB962C8B-B14F-4D97-AF65-F5344CB8AC3E}">
        <p14:creationId xmlns:p14="http://schemas.microsoft.com/office/powerpoint/2010/main" val="2211143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3</a:t>
            </a:fld>
            <a:endParaRPr kumimoji="1" lang="ja-JP" altLang="en-US"/>
          </a:p>
        </p:txBody>
      </p:sp>
    </p:spTree>
    <p:extLst>
      <p:ext uri="{BB962C8B-B14F-4D97-AF65-F5344CB8AC3E}">
        <p14:creationId xmlns:p14="http://schemas.microsoft.com/office/powerpoint/2010/main" val="3668425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4</a:t>
            </a:fld>
            <a:endParaRPr kumimoji="1" lang="ja-JP" altLang="en-US"/>
          </a:p>
        </p:txBody>
      </p:sp>
    </p:spTree>
    <p:extLst>
      <p:ext uri="{BB962C8B-B14F-4D97-AF65-F5344CB8AC3E}">
        <p14:creationId xmlns:p14="http://schemas.microsoft.com/office/powerpoint/2010/main" val="2727280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5</a:t>
            </a:fld>
            <a:endParaRPr kumimoji="1" lang="ja-JP" altLang="en-US"/>
          </a:p>
        </p:txBody>
      </p:sp>
    </p:spTree>
    <p:extLst>
      <p:ext uri="{BB962C8B-B14F-4D97-AF65-F5344CB8AC3E}">
        <p14:creationId xmlns:p14="http://schemas.microsoft.com/office/powerpoint/2010/main" val="1806247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6</a:t>
            </a:fld>
            <a:endParaRPr kumimoji="1" lang="ja-JP" altLang="en-US"/>
          </a:p>
        </p:txBody>
      </p:sp>
    </p:spTree>
    <p:extLst>
      <p:ext uri="{BB962C8B-B14F-4D97-AF65-F5344CB8AC3E}">
        <p14:creationId xmlns:p14="http://schemas.microsoft.com/office/powerpoint/2010/main" val="692758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7</a:t>
            </a:fld>
            <a:endParaRPr kumimoji="1" lang="ja-JP" altLang="en-US"/>
          </a:p>
        </p:txBody>
      </p:sp>
    </p:spTree>
    <p:extLst>
      <p:ext uri="{BB962C8B-B14F-4D97-AF65-F5344CB8AC3E}">
        <p14:creationId xmlns:p14="http://schemas.microsoft.com/office/powerpoint/2010/main" val="3892574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A8DFE6-14DE-408B-BBDE-F408A22142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A78D5D6-2553-4A4F-B0F6-9CB05AC1FC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B1A476B-8AAC-46CD-A766-63D645BA6690}"/>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E7AE3154-A5DE-442B-8860-AB148A016E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CE34A7-2E42-4719-9CC3-084ABFA67F22}"/>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385628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868FD7-7E88-44DF-AE92-0A0ED56C09A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4F072F-BA6F-46C0-8768-20B02A444CB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5E164F2-46E4-4238-AE5C-9FCF4B8D31A7}"/>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3A3B3DE6-7991-4C58-9A63-4500DC4F358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1F9B18-EE33-45ED-9618-66B4AE5C3F1A}"/>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4150926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6EC9391-B494-4EAC-844D-DC426E499DF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0BB128C-7DDE-4174-B657-64C1B9597A6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328B520-DAB1-43C5-BED7-5DDA883223B5}"/>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664D19D4-B8CB-4EDE-BCC1-982833551E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409692-71EB-4D34-B688-70DCA962C323}"/>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201081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336339-474B-413A-9317-75A67D17C1A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75FB97A-5C46-4DE1-BBF9-DA8D1A535F3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10E4F55-3B89-41D4-9A4F-3F386FC04085}"/>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9CF6B13A-1A7E-4A1E-8D11-ECB996F954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DB2A6E-4880-4F80-853D-0C527E1405F6}"/>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303762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E06938-C461-48B3-873B-5290DF51A3A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EF4068E-E045-40C6-8530-D3B5053A3C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E019801-C8C0-418D-856B-899CA9967BDB}"/>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58D99C5D-1977-48DE-B46E-185F2AE1FF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8E2979-A98E-4889-BB16-0951E1209601}"/>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1959094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D818D4-3475-4C7F-B5C1-6B0EDA11670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7484D8B-6732-457D-9219-89455A206D6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A732A75-1768-44E3-B769-5CE19B0D7FE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4ECEF05-3536-43FD-A01F-0B80FAC2D290}"/>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6" name="フッター プレースホルダー 5">
            <a:extLst>
              <a:ext uri="{FF2B5EF4-FFF2-40B4-BE49-F238E27FC236}">
                <a16:creationId xmlns:a16="http://schemas.microsoft.com/office/drawing/2014/main" id="{11490336-D39A-4FEB-82F4-7774199940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5393BB-C4C3-411B-A0FB-7BFFD275B4EC}"/>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34502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E670BF-1357-4C38-8F1E-BD19EE3E2B5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4B7967-032D-44EE-874A-48C95DF65F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5BAE51C-8D81-47EC-A0D1-F0FF9482110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33095C1-D355-4C8B-97DA-0DC1B4F8ED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D616766-8F2B-4828-BF47-05BF4CF4962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4EFB9AB-DEF0-4914-AD20-F31982A87BFB}"/>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8" name="フッター プレースホルダー 7">
            <a:extLst>
              <a:ext uri="{FF2B5EF4-FFF2-40B4-BE49-F238E27FC236}">
                <a16:creationId xmlns:a16="http://schemas.microsoft.com/office/drawing/2014/main" id="{D4796CEA-6DBF-46E4-B34A-E8417665DAD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EB5C902-B020-40F2-9532-93C863393EBE}"/>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898311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4AAE5C-42D2-474F-B722-499D0DFF639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ED6242-B043-4D7C-AB94-37CD0E6998C2}"/>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4" name="フッター プレースホルダー 3">
            <a:extLst>
              <a:ext uri="{FF2B5EF4-FFF2-40B4-BE49-F238E27FC236}">
                <a16:creationId xmlns:a16="http://schemas.microsoft.com/office/drawing/2014/main" id="{04B39C19-3EEC-41A1-A03E-FC7767965DB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CFA7FF7-A55A-4291-9489-D024956FD34C}"/>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1485963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397F2BF-F210-4F56-B882-533BFF8D5B60}"/>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3" name="フッター プレースホルダー 2">
            <a:extLst>
              <a:ext uri="{FF2B5EF4-FFF2-40B4-BE49-F238E27FC236}">
                <a16:creationId xmlns:a16="http://schemas.microsoft.com/office/drawing/2014/main" id="{5D1C8DC7-2E08-434C-8068-04243E37F0D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6232FE7-6F5A-4FF6-9236-DC80344397D2}"/>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10791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0DA005-C2CD-45D1-A071-DC10BBEA45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2C121A-3BAC-44CC-AAEB-C18CF70875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88D63EC-4635-48E1-A1A1-0F3627D691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E7B9BD2-F324-4104-86F8-F68D9E106382}"/>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6" name="フッター プレースホルダー 5">
            <a:extLst>
              <a:ext uri="{FF2B5EF4-FFF2-40B4-BE49-F238E27FC236}">
                <a16:creationId xmlns:a16="http://schemas.microsoft.com/office/drawing/2014/main" id="{961C2DFA-5667-42B3-BCAD-D219A3E3DD9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A59AF7-1C1D-49A2-A9FF-EEF38B6F035D}"/>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804647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E86211-C798-4F75-BF57-5F7F5729FE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980C01C-2EB9-40E6-B1E4-4F06433203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50DC67A-8496-4E4E-AE91-F66FF876D7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231165D-ECB5-4002-9E1C-53FD5290AE2B}"/>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6" name="フッター プレースホルダー 5">
            <a:extLst>
              <a:ext uri="{FF2B5EF4-FFF2-40B4-BE49-F238E27FC236}">
                <a16:creationId xmlns:a16="http://schemas.microsoft.com/office/drawing/2014/main" id="{6A92EF11-BFA6-4B1E-BE5F-00690D728C5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EAFAE28-94C1-4B48-B16C-875EF3BEDD56}"/>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105259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37FEB71-0EF9-46D6-878F-9AD3F80B8A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D436C7-6A85-4317-A085-54C8C013CC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B4DA027-13B6-4D90-BE95-804D8AE316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E8104DBE-34E4-4F08-BC5D-8AEC624EA7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F192AA-8CF8-4128-A299-DFC5B1FF82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392242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209244D1-B84E-4D18-B661-492E7F2A2837}"/>
              </a:ext>
            </a:extLst>
          </p:cNvPr>
          <p:cNvSpPr>
            <a:spLocks noGrp="1"/>
          </p:cNvSpPr>
          <p:nvPr>
            <p:ph type="subTitle" idx="1"/>
          </p:nvPr>
        </p:nvSpPr>
        <p:spPr>
          <a:xfrm>
            <a:off x="1524000" y="937260"/>
            <a:ext cx="9144000" cy="4320540"/>
          </a:xfrm>
        </p:spPr>
        <p:txBody>
          <a:bodyPr/>
          <a:lstStyle/>
          <a:p>
            <a:endParaRPr kumimoji="1" lang="en-US" altLang="ja-JP" dirty="0"/>
          </a:p>
          <a:p>
            <a:endParaRPr lang="en-US" altLang="ja-JP" dirty="0"/>
          </a:p>
          <a:p>
            <a:r>
              <a:rPr kumimoji="1" lang="ja-JP" altLang="en-US" sz="3200" dirty="0">
                <a:latin typeface="ＭＳ ゴシック" panose="020B0609070205080204" pitchFamily="49" charset="-128"/>
                <a:ea typeface="ＭＳ ゴシック" panose="020B0609070205080204" pitchFamily="49" charset="-128"/>
              </a:rPr>
              <a:t>リスクマネジメント研修</a:t>
            </a:r>
            <a:endParaRPr kumimoji="1" lang="en-US" altLang="ja-JP" sz="3200" dirty="0">
              <a:latin typeface="ＭＳ ゴシック" panose="020B0609070205080204" pitchFamily="49" charset="-128"/>
              <a:ea typeface="ＭＳ ゴシック" panose="020B0609070205080204" pitchFamily="49" charset="-128"/>
            </a:endParaRPr>
          </a:p>
          <a:p>
            <a:r>
              <a:rPr lang="ja-JP" altLang="en-US" sz="3200" b="1" dirty="0">
                <a:latin typeface="ＭＳ ゴシック" panose="020B0609070205080204" pitchFamily="49" charset="-128"/>
                <a:ea typeface="ＭＳ ゴシック" panose="020B0609070205080204" pitchFamily="49" charset="-128"/>
              </a:rPr>
              <a:t>　危険予知訓練（ＫＹＴ）</a:t>
            </a:r>
            <a:endParaRPr lang="en-US" altLang="ja-JP" sz="3200" b="1" dirty="0">
              <a:latin typeface="ＭＳ ゴシック" panose="020B0609070205080204" pitchFamily="49" charset="-128"/>
              <a:ea typeface="ＭＳ ゴシック" panose="020B0609070205080204" pitchFamily="49" charset="-128"/>
            </a:endParaRPr>
          </a:p>
          <a:p>
            <a:endParaRPr kumimoji="1" lang="en-US" altLang="ja-JP" sz="3200" b="1" dirty="0">
              <a:latin typeface="ＭＳ ゴシック" panose="020B0609070205080204" pitchFamily="49" charset="-128"/>
              <a:ea typeface="ＭＳ ゴシック" panose="020B0609070205080204" pitchFamily="49" charset="-128"/>
            </a:endParaRPr>
          </a:p>
          <a:p>
            <a:r>
              <a:rPr lang="ja-JP" altLang="en-US" sz="3200" b="1" dirty="0">
                <a:latin typeface="ＭＳ ゴシック" panose="020B0609070205080204" pitchFamily="49" charset="-128"/>
                <a:ea typeface="ＭＳ ゴシック" panose="020B0609070205080204" pitchFamily="49" charset="-128"/>
              </a:rPr>
              <a:t>⑦入浴介助で～その１</a:t>
            </a:r>
            <a:endParaRPr kumimoji="1" lang="ja-JP" altLang="en-US" sz="3200" b="1"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D3E32F4B-BBD9-455D-9B54-B607B6BC8B13}"/>
              </a:ext>
            </a:extLst>
          </p:cNvPr>
          <p:cNvPicPr>
            <a:picLocks noChangeAspect="1"/>
          </p:cNvPicPr>
          <p:nvPr/>
        </p:nvPicPr>
        <p:blipFill>
          <a:blip r:embed="rId3" cstate="print"/>
          <a:stretch>
            <a:fillRect/>
          </a:stretch>
        </p:blipFill>
        <p:spPr>
          <a:xfrm>
            <a:off x="9409076" y="6269719"/>
            <a:ext cx="2298391" cy="390178"/>
          </a:xfrm>
          <a:prstGeom prst="rect">
            <a:avLst/>
          </a:prstGeom>
        </p:spPr>
      </p:pic>
    </p:spTree>
    <p:extLst>
      <p:ext uri="{BB962C8B-B14F-4D97-AF65-F5344CB8AC3E}">
        <p14:creationId xmlns:p14="http://schemas.microsoft.com/office/powerpoint/2010/main" val="1049357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36541FD-CD16-4D2C-8113-761AB1B05964}"/>
              </a:ext>
            </a:extLst>
          </p:cNvPr>
          <p:cNvSpPr>
            <a:spLocks noGrp="1"/>
          </p:cNvSpPr>
          <p:nvPr>
            <p:ph idx="1"/>
          </p:nvPr>
        </p:nvSpPr>
        <p:spPr>
          <a:xfrm>
            <a:off x="838200" y="422910"/>
            <a:ext cx="10515600" cy="6035040"/>
          </a:xfrm>
        </p:spPr>
        <p:txBody>
          <a:bodyPr>
            <a:normAutofit/>
          </a:bodyPr>
          <a:lstStyle/>
          <a:p>
            <a:pPr marL="0" indent="0">
              <a:buNone/>
            </a:pPr>
            <a:r>
              <a:rPr lang="ja-JP" altLang="en-US" b="1" u="sng" dirty="0">
                <a:latin typeface="ＭＳ ゴシック" panose="020B0609070205080204" pitchFamily="49" charset="-128"/>
                <a:ea typeface="ＭＳ ゴシック" panose="020B0609070205080204" pitchFamily="49" charset="-128"/>
              </a:rPr>
              <a:t>次のイラストを見て、下記の観点から話し合ってみましょう。</a:t>
            </a: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①どのような危険が考えられるか？</a:t>
            </a:r>
          </a:p>
          <a:p>
            <a:pPr marL="0" indent="0">
              <a:buNone/>
            </a:pPr>
            <a:r>
              <a:rPr lang="ja-JP" altLang="en-US" dirty="0">
                <a:latin typeface="ＭＳ ゴシック" panose="020B0609070205080204" pitchFamily="49" charset="-128"/>
                <a:ea typeface="ＭＳ ゴシック" panose="020B0609070205080204" pitchFamily="49" charset="-128"/>
              </a:rPr>
              <a:t>　その絵を見て，どのような危険が考えられるか？なぜなのか？</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意見を出し合う。</a:t>
            </a: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②どうすればその危険をなくすことができるのか？</a:t>
            </a:r>
          </a:p>
          <a:p>
            <a:pPr marL="0" indent="0">
              <a:buNone/>
            </a:pPr>
            <a:r>
              <a:rPr lang="ja-JP" altLang="en-US" dirty="0">
                <a:latin typeface="ＭＳ ゴシック" panose="020B0609070205080204" pitchFamily="49" charset="-128"/>
                <a:ea typeface="ＭＳ ゴシック" panose="020B0609070205080204" pitchFamily="49" charset="-128"/>
              </a:rPr>
              <a:t>　①で出された、考えられる危険に対して、どうすればその危険</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をなくすことができるのか、対策について意見を出し合う。</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様々な意見が出ること、自由な発想で考えることが大切です。</a:t>
            </a:r>
            <a:endParaRPr kumimoji="1" lang="ja-JP" altLang="en-US" dirty="0"/>
          </a:p>
        </p:txBody>
      </p:sp>
      <p:pic>
        <p:nvPicPr>
          <p:cNvPr id="4" name="Picture 6" descr="C:\Users\User\Downloads\ロゴ　グレイ.JPG">
            <a:extLst>
              <a:ext uri="{FF2B5EF4-FFF2-40B4-BE49-F238E27FC236}">
                <a16:creationId xmlns:a16="http://schemas.microsoft.com/office/drawing/2014/main" id="{2008F848-E2A2-4ACC-9679-D98B9A35477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0179" y="6262687"/>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8279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E8A5AE7E-E21A-4F15-A81C-876335A6B0E9}"/>
              </a:ext>
            </a:extLst>
          </p:cNvPr>
          <p:cNvSpPr>
            <a:spLocks noGrp="1"/>
          </p:cNvSpPr>
          <p:nvPr>
            <p:ph idx="1"/>
          </p:nvPr>
        </p:nvSpPr>
        <p:spPr>
          <a:xfrm>
            <a:off x="838200" y="5431536"/>
            <a:ext cx="10515600" cy="923330"/>
          </a:xfrm>
        </p:spPr>
        <p:txBody>
          <a:bodyPr/>
          <a:lstStyle/>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12" name="Picture 6" descr="C:\Users\User\Downloads\ロゴ　グレイ.JPG">
            <a:extLst>
              <a:ext uri="{FF2B5EF4-FFF2-40B4-BE49-F238E27FC236}">
                <a16:creationId xmlns:a16="http://schemas.microsoft.com/office/drawing/2014/main" id="{4285C946-9C8A-4AC9-BD92-D523BDF518C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84563" y="6343777"/>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図 2">
            <a:extLst>
              <a:ext uri="{FF2B5EF4-FFF2-40B4-BE49-F238E27FC236}">
                <a16:creationId xmlns:a16="http://schemas.microsoft.com/office/drawing/2014/main" id="{F1AE1B7B-6941-43DA-B567-F3BB0486C3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16822" y="503134"/>
            <a:ext cx="7667741" cy="5357839"/>
          </a:xfrm>
          <a:prstGeom prst="rect">
            <a:avLst/>
          </a:prstGeom>
        </p:spPr>
      </p:pic>
    </p:spTree>
    <p:extLst>
      <p:ext uri="{BB962C8B-B14F-4D97-AF65-F5344CB8AC3E}">
        <p14:creationId xmlns:p14="http://schemas.microsoft.com/office/powerpoint/2010/main" val="487183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DD79740-8D5D-4A3C-91AE-738DB1887C74}"/>
              </a:ext>
            </a:extLst>
          </p:cNvPr>
          <p:cNvSpPr>
            <a:spLocks noGrp="1"/>
          </p:cNvSpPr>
          <p:nvPr>
            <p:ph idx="1"/>
          </p:nvPr>
        </p:nvSpPr>
        <p:spPr>
          <a:xfrm>
            <a:off x="297180" y="377190"/>
            <a:ext cx="11056620" cy="6183630"/>
          </a:xfrm>
        </p:spPr>
        <p:txBody>
          <a:bodyPr>
            <a:noAutofit/>
          </a:bodyPr>
          <a:lstStyle/>
          <a:p>
            <a:pPr marL="0" indent="0">
              <a:buNone/>
            </a:pPr>
            <a:r>
              <a:rPr lang="ja-JP" altLang="en-US" sz="2400" b="1" u="sng" dirty="0">
                <a:latin typeface="ＭＳ ゴシック" panose="020B0609070205080204" pitchFamily="49" charset="-128"/>
                <a:ea typeface="ＭＳ ゴシック" panose="020B0609070205080204" pitchFamily="49" charset="-128"/>
              </a:rPr>
              <a:t>例えば次のようなことが考えられます。</a:t>
            </a:r>
            <a:endParaRPr lang="en-US" altLang="ja-JP" sz="2400" b="1" u="sng"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これを正解とするのではなく、自由な発想でいろいろな意見が出ること、他者の意見を否定しないこと、皆で意見交換すること等を大切にして下さい。</a:t>
            </a:r>
            <a:endParaRPr lang="en-US" altLang="ja-JP" sz="2400" b="1" dirty="0">
              <a:latin typeface="ＭＳ ゴシック" panose="020B0609070205080204" pitchFamily="49" charset="-128"/>
              <a:ea typeface="ＭＳ ゴシック" panose="020B0609070205080204" pitchFamily="49" charset="-128"/>
            </a:endParaRPr>
          </a:p>
          <a:p>
            <a:pPr marL="0" indent="0">
              <a:buNone/>
            </a:pP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①</a:t>
            </a:r>
            <a:r>
              <a:rPr lang="ja-JP" altLang="en-US" sz="2400" b="1" u="sng" dirty="0">
                <a:latin typeface="ＭＳ ゴシック" panose="020B0609070205080204" pitchFamily="49" charset="-128"/>
                <a:ea typeface="ＭＳ ゴシック" panose="020B0609070205080204" pitchFamily="49" charset="-128"/>
              </a:rPr>
              <a:t>どのような危険が考えられるか</a:t>
            </a:r>
            <a:r>
              <a:rPr lang="ja-JP" altLang="en-US" sz="2400" b="1" dirty="0">
                <a:latin typeface="ＭＳ ゴシック" panose="020B0609070205080204" pitchFamily="49" charset="-128"/>
                <a:ea typeface="ＭＳ ゴシック" panose="020B0609070205080204" pitchFamily="49" charset="-128"/>
              </a:rPr>
              <a:t>？</a:t>
            </a: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・急に肩にシャワーをかけられてビックリして転倒するかもしれない</a:t>
            </a:r>
          </a:p>
          <a:p>
            <a:pPr marL="0" indent="0">
              <a:buNone/>
            </a:pPr>
            <a:r>
              <a:rPr lang="ja-JP" altLang="en-US" sz="2400" b="1" dirty="0">
                <a:latin typeface="ＭＳ ゴシック" panose="020B0609070205080204" pitchFamily="49" charset="-128"/>
                <a:ea typeface="ＭＳ ゴシック" panose="020B0609070205080204" pitchFamily="49" charset="-128"/>
              </a:rPr>
              <a:t>・シャワーのお湯の温度が高すぎて、やけどするかもしれない。</a:t>
            </a:r>
          </a:p>
          <a:p>
            <a:pPr marL="0" indent="0">
              <a:buNone/>
            </a:pPr>
            <a:r>
              <a:rPr lang="ja-JP" altLang="en-US" sz="2400" b="1" dirty="0">
                <a:latin typeface="ＭＳ ゴシック" panose="020B0609070205080204" pitchFamily="49" charset="-128"/>
                <a:ea typeface="ＭＳ ゴシック" panose="020B0609070205080204" pitchFamily="49" charset="-128"/>
              </a:rPr>
              <a:t>・介護者がサンダル</a:t>
            </a:r>
            <a:r>
              <a:rPr lang="ja-JP" altLang="en-US" sz="2400" b="1" dirty="0" err="1">
                <a:latin typeface="ＭＳ ゴシック" panose="020B0609070205080204" pitchFamily="49" charset="-128"/>
                <a:ea typeface="ＭＳ ゴシック" panose="020B0609070205080204" pitchFamily="49" charset="-128"/>
              </a:rPr>
              <a:t>ば</a:t>
            </a:r>
            <a:r>
              <a:rPr lang="ja-JP" altLang="en-US" sz="2400" b="1" dirty="0">
                <a:latin typeface="ＭＳ ゴシック" panose="020B0609070205080204" pitchFamily="49" charset="-128"/>
                <a:ea typeface="ＭＳ ゴシック" panose="020B0609070205080204" pitchFamily="49" charset="-128"/>
              </a:rPr>
              <a:t>きで足元の近くに石鹸などがおいてあり、踏み間違えた</a:t>
            </a: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　</a:t>
            </a:r>
            <a:r>
              <a:rPr lang="ja-JP" altLang="en-US" sz="2400" b="1" dirty="0" err="1">
                <a:latin typeface="ＭＳ ゴシック" panose="020B0609070205080204" pitchFamily="49" charset="-128"/>
                <a:ea typeface="ＭＳ ゴシック" panose="020B0609070205080204" pitchFamily="49" charset="-128"/>
              </a:rPr>
              <a:t>り</a:t>
            </a:r>
            <a:r>
              <a:rPr lang="ja-JP" altLang="en-US" sz="2400" b="1" dirty="0">
                <a:latin typeface="ＭＳ ゴシック" panose="020B0609070205080204" pitchFamily="49" charset="-128"/>
                <a:ea typeface="ＭＳ ゴシック" panose="020B0609070205080204" pitchFamily="49" charset="-128"/>
              </a:rPr>
              <a:t>して危ない。</a:t>
            </a:r>
          </a:p>
          <a:p>
            <a:pPr marL="0" indent="0">
              <a:buNone/>
            </a:pPr>
            <a:endParaRPr lang="ja-JP" altLang="en-US" sz="2400" b="1" dirty="0">
              <a:latin typeface="ＭＳ ゴシック" panose="020B0609070205080204" pitchFamily="49" charset="-128"/>
              <a:ea typeface="ＭＳ ゴシック" panose="020B0609070205080204" pitchFamily="49" charset="-128"/>
            </a:endParaRPr>
          </a:p>
          <a:p>
            <a:pPr marL="0" indent="0">
              <a:buNone/>
            </a:pPr>
            <a:endParaRPr lang="en-US" altLang="ja-JP" sz="2400" b="1" dirty="0">
              <a:latin typeface="ＭＳ ゴシック" panose="020B0609070205080204" pitchFamily="49" charset="-128"/>
              <a:ea typeface="ＭＳ ゴシック" panose="020B0609070205080204" pitchFamily="49" charset="-128"/>
            </a:endParaRPr>
          </a:p>
          <a:p>
            <a:pPr marL="0" indent="0">
              <a:buNone/>
            </a:pPr>
            <a:endParaRPr lang="en-US" altLang="ja-JP" sz="2400" b="1" dirty="0">
              <a:latin typeface="ＭＳ ゴシック" panose="020B0609070205080204" pitchFamily="49" charset="-128"/>
              <a:ea typeface="ＭＳ ゴシック" panose="020B0609070205080204" pitchFamily="49" charset="-128"/>
            </a:endParaRPr>
          </a:p>
          <a:p>
            <a:endParaRPr kumimoji="1" lang="ja-JP" altLang="en-US" sz="2400" dirty="0"/>
          </a:p>
        </p:txBody>
      </p:sp>
      <p:pic>
        <p:nvPicPr>
          <p:cNvPr id="4" name="Picture 6" descr="C:\Users\User\Downloads\ロゴ　グレイ.JPG">
            <a:extLst>
              <a:ext uri="{FF2B5EF4-FFF2-40B4-BE49-F238E27FC236}">
                <a16:creationId xmlns:a16="http://schemas.microsoft.com/office/drawing/2014/main" id="{187E01DC-C982-4172-9CD4-CE2101A3E47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87103" y="6285547"/>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1227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B86182B-D1E5-48AC-AD63-FAA938657321}"/>
              </a:ext>
            </a:extLst>
          </p:cNvPr>
          <p:cNvSpPr>
            <a:spLocks noGrp="1"/>
          </p:cNvSpPr>
          <p:nvPr>
            <p:ph idx="1"/>
          </p:nvPr>
        </p:nvSpPr>
        <p:spPr>
          <a:xfrm>
            <a:off x="589280" y="1076960"/>
            <a:ext cx="10764520" cy="5100003"/>
          </a:xfrm>
        </p:spPr>
        <p:txBody>
          <a:bodyPr>
            <a:normAutofit/>
          </a:bodyPr>
          <a:lstStyle/>
          <a:p>
            <a:pPr marL="0" indent="0">
              <a:buNone/>
            </a:pPr>
            <a:r>
              <a:rPr lang="ja-JP" altLang="en-US" sz="2400">
                <a:latin typeface="ＭＳ ゴシック" panose="020B0609070205080204" pitchFamily="49" charset="-128"/>
                <a:ea typeface="ＭＳ ゴシック" panose="020B0609070205080204" pitchFamily="49" charset="-128"/>
              </a:rPr>
              <a:t>②</a:t>
            </a:r>
            <a:r>
              <a:rPr lang="ja-JP" altLang="en-US" sz="2400" u="sng">
                <a:latin typeface="ＭＳ ゴシック" panose="020B0609070205080204" pitchFamily="49" charset="-128"/>
                <a:ea typeface="ＭＳ ゴシック" panose="020B0609070205080204" pitchFamily="49" charset="-128"/>
              </a:rPr>
              <a:t>どうしたらその危険を無くせるか？</a:t>
            </a:r>
          </a:p>
          <a:p>
            <a:pPr marL="0" indent="0">
              <a:buNone/>
            </a:pPr>
            <a:r>
              <a:rPr lang="ja-JP" altLang="en-US" sz="2400">
                <a:latin typeface="ＭＳ ゴシック" panose="020B0609070205080204" pitchFamily="49" charset="-128"/>
                <a:ea typeface="ＭＳ ゴシック" panose="020B0609070205080204" pitchFamily="49" charset="-128"/>
              </a:rPr>
              <a:t>・シャワーをかけるときは温度を確かめてから声をかけて、利用者の足元か</a:t>
            </a:r>
            <a:endParaRPr lang="en-US" altLang="ja-JP" sz="2400">
              <a:latin typeface="ＭＳ ゴシック" panose="020B0609070205080204" pitchFamily="49" charset="-128"/>
              <a:ea typeface="ＭＳ ゴシック" panose="020B0609070205080204" pitchFamily="49" charset="-128"/>
            </a:endParaRPr>
          </a:p>
          <a:p>
            <a:pPr marL="0" indent="0">
              <a:buNone/>
            </a:pPr>
            <a:r>
              <a:rPr lang="ja-JP" altLang="en-US" sz="2400">
                <a:latin typeface="ＭＳ ゴシック" panose="020B0609070205080204" pitchFamily="49" charset="-128"/>
                <a:ea typeface="ＭＳ ゴシック" panose="020B0609070205080204" pitchFamily="49" charset="-128"/>
              </a:rPr>
              <a:t>　指先にかけて温度を確かめてもらってからかける。</a:t>
            </a:r>
          </a:p>
          <a:p>
            <a:pPr marL="0" indent="0">
              <a:buNone/>
            </a:pPr>
            <a:r>
              <a:rPr lang="ja-JP" altLang="en-US" sz="2400">
                <a:latin typeface="ＭＳ ゴシック" panose="020B0609070205080204" pitchFamily="49" charset="-128"/>
                <a:ea typeface="ＭＳ ゴシック" panose="020B0609070205080204" pitchFamily="49" charset="-128"/>
              </a:rPr>
              <a:t>・シャワーのお湯の温度は、適温に調整したうえで、介護者自身の手先とか</a:t>
            </a:r>
            <a:endParaRPr lang="en-US" altLang="ja-JP" sz="2400">
              <a:latin typeface="ＭＳ ゴシック" panose="020B0609070205080204" pitchFamily="49" charset="-128"/>
              <a:ea typeface="ＭＳ ゴシック" panose="020B0609070205080204" pitchFamily="49" charset="-128"/>
            </a:endParaRPr>
          </a:p>
          <a:p>
            <a:pPr marL="0" indent="0">
              <a:buNone/>
            </a:pPr>
            <a:r>
              <a:rPr lang="ja-JP" altLang="en-US" sz="2400">
                <a:latin typeface="ＭＳ ゴシック" panose="020B0609070205080204" pitchFamily="49" charset="-128"/>
                <a:ea typeface="ＭＳ ゴシック" panose="020B0609070205080204" pitchFamily="49" charset="-128"/>
              </a:rPr>
              <a:t>　足先にかけて確かめる。</a:t>
            </a:r>
          </a:p>
          <a:p>
            <a:pPr marL="0" indent="0">
              <a:buNone/>
            </a:pPr>
            <a:r>
              <a:rPr lang="ja-JP" altLang="en-US" sz="2400">
                <a:latin typeface="ＭＳ ゴシック" panose="020B0609070205080204" pitchFamily="49" charset="-128"/>
                <a:ea typeface="ＭＳ ゴシック" panose="020B0609070205080204" pitchFamily="49" charset="-128"/>
              </a:rPr>
              <a:t>・介護者がサンダルばきにする場合は滑らないようなサンダルを選ぶか素足</a:t>
            </a:r>
            <a:endParaRPr lang="en-US" altLang="ja-JP" sz="2400">
              <a:latin typeface="ＭＳ ゴシック" panose="020B0609070205080204" pitchFamily="49" charset="-128"/>
              <a:ea typeface="ＭＳ ゴシック" panose="020B0609070205080204" pitchFamily="49" charset="-128"/>
            </a:endParaRPr>
          </a:p>
          <a:p>
            <a:pPr marL="0" indent="0">
              <a:buNone/>
            </a:pPr>
            <a:r>
              <a:rPr lang="ja-JP" altLang="en-US" sz="2400">
                <a:latin typeface="ＭＳ ゴシック" panose="020B0609070205080204" pitchFamily="49" charset="-128"/>
                <a:ea typeface="ＭＳ ゴシック" panose="020B0609070205080204" pitchFamily="49" charset="-128"/>
              </a:rPr>
              <a:t>　になるかを検討する。</a:t>
            </a:r>
          </a:p>
          <a:p>
            <a:pPr marL="0" indent="0">
              <a:buNone/>
            </a:pPr>
            <a:r>
              <a:rPr lang="ja-JP" altLang="en-US" sz="2400">
                <a:latin typeface="ＭＳ ゴシック" panose="020B0609070205080204" pitchFamily="49" charset="-128"/>
                <a:ea typeface="ＭＳ ゴシック" panose="020B0609070205080204" pitchFamily="49" charset="-128"/>
              </a:rPr>
              <a:t>・入浴の前に浴室の点検をし、介護者や利用者の足元には石鹸などは置かな</a:t>
            </a:r>
            <a:endParaRPr lang="en-US" altLang="ja-JP" sz="2400">
              <a:latin typeface="ＭＳ ゴシック" panose="020B0609070205080204" pitchFamily="49" charset="-128"/>
              <a:ea typeface="ＭＳ ゴシック" panose="020B0609070205080204" pitchFamily="49" charset="-128"/>
            </a:endParaRPr>
          </a:p>
          <a:p>
            <a:pPr marL="0" indent="0">
              <a:buNone/>
            </a:pPr>
            <a:r>
              <a:rPr lang="ja-JP" altLang="en-US" sz="2400">
                <a:latin typeface="ＭＳ ゴシック" panose="020B0609070205080204" pitchFamily="49" charset="-128"/>
                <a:ea typeface="ＭＳ ゴシック" panose="020B0609070205080204" pitchFamily="49" charset="-128"/>
              </a:rPr>
              <a:t>　いように工夫する。</a:t>
            </a:r>
            <a:endParaRPr kumimoji="1" lang="ja-JP" altLang="en-US" sz="24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27D74C1F-45BE-4FED-9D59-35BB7937ADD9}"/>
              </a:ext>
            </a:extLst>
          </p:cNvPr>
          <p:cNvPicPr>
            <a:picLocks noChangeAspect="1"/>
          </p:cNvPicPr>
          <p:nvPr/>
        </p:nvPicPr>
        <p:blipFill>
          <a:blip r:embed="rId3"/>
          <a:stretch>
            <a:fillRect/>
          </a:stretch>
        </p:blipFill>
        <p:spPr>
          <a:xfrm>
            <a:off x="9761176" y="6426509"/>
            <a:ext cx="2298391" cy="390178"/>
          </a:xfrm>
          <a:prstGeom prst="rect">
            <a:avLst/>
          </a:prstGeom>
        </p:spPr>
      </p:pic>
    </p:spTree>
    <p:extLst>
      <p:ext uri="{BB962C8B-B14F-4D97-AF65-F5344CB8AC3E}">
        <p14:creationId xmlns:p14="http://schemas.microsoft.com/office/powerpoint/2010/main" val="3912037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BEA8E7D-633E-4AB1-861B-364E7E08F317}"/>
              </a:ext>
            </a:extLst>
          </p:cNvPr>
          <p:cNvSpPr>
            <a:spLocks noGrp="1"/>
          </p:cNvSpPr>
          <p:nvPr>
            <p:ph idx="1"/>
          </p:nvPr>
        </p:nvSpPr>
        <p:spPr>
          <a:xfrm>
            <a:off x="838200" y="491490"/>
            <a:ext cx="10515600" cy="5685473"/>
          </a:xfrm>
        </p:spPr>
        <p:txBody>
          <a:bodyPr>
            <a:normAutofit/>
          </a:bodyPr>
          <a:lstStyle/>
          <a:p>
            <a:pPr marL="0" indent="0">
              <a:buNone/>
            </a:pPr>
            <a:r>
              <a:rPr lang="en-US" altLang="ja-JP" sz="2000" b="1" dirty="0">
                <a:latin typeface="ＭＳ ゴシック" panose="020B0609070205080204" pitchFamily="49" charset="-128"/>
                <a:ea typeface="ＭＳ ゴシック" panose="020B0609070205080204" pitchFamily="49" charset="-128"/>
              </a:rPr>
              <a:t>【</a:t>
            </a:r>
            <a:r>
              <a:rPr lang="ja-JP" altLang="en-US" sz="2000" b="1" dirty="0">
                <a:latin typeface="ＭＳ ゴシック" panose="020B0609070205080204" pitchFamily="49" charset="-128"/>
                <a:ea typeface="ＭＳ ゴシック" panose="020B0609070205080204" pitchFamily="49" charset="-128"/>
              </a:rPr>
              <a:t>参考文献</a:t>
            </a:r>
            <a:r>
              <a:rPr lang="en-US" altLang="ja-JP" sz="2000" b="1" dirty="0">
                <a:latin typeface="ＭＳ ゴシック" panose="020B0609070205080204" pitchFamily="49" charset="-128"/>
                <a:ea typeface="ＭＳ ゴシック" panose="020B0609070205080204" pitchFamily="49" charset="-128"/>
              </a:rPr>
              <a:t>】</a:t>
            </a:r>
          </a:p>
          <a:p>
            <a:pPr marL="0" indent="0">
              <a:buNone/>
            </a:pPr>
            <a:r>
              <a:rPr lang="ja-JP" altLang="en-US" sz="2000" b="1" dirty="0">
                <a:latin typeface="ＭＳ ゴシック" panose="020B0609070205080204" pitchFamily="49" charset="-128"/>
                <a:ea typeface="ＭＳ ゴシック" panose="020B0609070205080204" pitchFamily="49" charset="-128"/>
              </a:rPr>
              <a:t>１）古澤章良：福祉施設における危険予知訓練</a:t>
            </a:r>
            <a:r>
              <a:rPr lang="en-US" altLang="ja-JP" sz="2000" b="1" dirty="0">
                <a:latin typeface="ＭＳ ゴシック" panose="020B0609070205080204" pitchFamily="49" charset="-128"/>
                <a:ea typeface="ＭＳ ゴシック" panose="020B0609070205080204" pitchFamily="49" charset="-128"/>
              </a:rPr>
              <a:t>(KYT)</a:t>
            </a:r>
            <a:r>
              <a:rPr lang="ja-JP" altLang="en-US" sz="2000" b="1" dirty="0">
                <a:latin typeface="ＭＳ ゴシック" panose="020B0609070205080204" pitchFamily="49" charset="-128"/>
                <a:ea typeface="ＭＳ ゴシック" panose="020B0609070205080204" pitchFamily="49" charset="-128"/>
              </a:rPr>
              <a:t>かんたんガイド，</a:t>
            </a:r>
            <a:endParaRPr lang="en-US" altLang="ja-JP" sz="2000" b="1" dirty="0">
              <a:latin typeface="ＭＳ ゴシック" panose="020B0609070205080204" pitchFamily="49" charset="-128"/>
              <a:ea typeface="ＭＳ ゴシック" panose="020B0609070205080204" pitchFamily="49" charset="-128"/>
            </a:endParaRPr>
          </a:p>
          <a:p>
            <a:pPr marL="0" indent="0">
              <a:buNone/>
            </a:pPr>
            <a:r>
              <a:rPr lang="ja-JP" altLang="en-US" sz="2000" b="1" dirty="0">
                <a:latin typeface="ＭＳ ゴシック" panose="020B0609070205080204" pitchFamily="49" charset="-128"/>
                <a:ea typeface="ＭＳ ゴシック" panose="020B0609070205080204" pitchFamily="49" charset="-128"/>
              </a:rPr>
              <a:t>　　</a:t>
            </a:r>
            <a:r>
              <a:rPr lang="en-US" altLang="ja-JP" sz="2000" b="1" dirty="0">
                <a:latin typeface="ＭＳ ゴシック" panose="020B0609070205080204" pitchFamily="49" charset="-128"/>
                <a:ea typeface="ＭＳ ゴシック" panose="020B0609070205080204" pitchFamily="49" charset="-128"/>
              </a:rPr>
              <a:t>P.</a:t>
            </a:r>
            <a:r>
              <a:rPr lang="ja-JP" altLang="en-US" sz="2000" b="1" dirty="0">
                <a:latin typeface="ＭＳ ゴシック" panose="020B0609070205080204" pitchFamily="49" charset="-128"/>
                <a:ea typeface="ＭＳ ゴシック" panose="020B0609070205080204" pitchFamily="49" charset="-128"/>
              </a:rPr>
              <a:t>１～７，筒井書房，２０１０．</a:t>
            </a:r>
          </a:p>
          <a:p>
            <a:pPr marL="0" indent="0">
              <a:buNone/>
            </a:pPr>
            <a:r>
              <a:rPr lang="ja-JP" altLang="en-US" sz="2000" b="1" dirty="0">
                <a:latin typeface="ＭＳ ゴシック" panose="020B0609070205080204" pitchFamily="49" charset="-128"/>
                <a:ea typeface="ＭＳ ゴシック" panose="020B0609070205080204" pitchFamily="49" charset="-128"/>
              </a:rPr>
              <a:t>２）そのまま使える介護研修</a:t>
            </a:r>
            <a:r>
              <a:rPr lang="en-US" altLang="ja-JP" sz="2000" b="1" dirty="0">
                <a:latin typeface="ＭＳ ゴシック" panose="020B0609070205080204" pitchFamily="49" charset="-128"/>
                <a:ea typeface="ＭＳ ゴシック" panose="020B0609070205080204" pitchFamily="49" charset="-128"/>
              </a:rPr>
              <a:t>115</a:t>
            </a:r>
            <a:r>
              <a:rPr lang="ja-JP" altLang="en-US" sz="2000" b="1" dirty="0">
                <a:latin typeface="ＭＳ ゴシック" panose="020B0609070205080204" pitchFamily="49" charset="-128"/>
                <a:ea typeface="ＭＳ ゴシック" panose="020B0609070205080204" pitchFamily="49" charset="-128"/>
              </a:rPr>
              <a:t>の問題用紙，日総研出版</a:t>
            </a:r>
            <a:r>
              <a:rPr lang="en-US" altLang="ja-JP" sz="2000" b="1" dirty="0">
                <a:latin typeface="ＭＳ ゴシック" panose="020B0609070205080204" pitchFamily="49" charset="-128"/>
                <a:ea typeface="ＭＳ ゴシック" panose="020B0609070205080204" pitchFamily="49" charset="-128"/>
              </a:rPr>
              <a:t>,2013.</a:t>
            </a: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r>
              <a:rPr lang="ja-JP" altLang="en-US" sz="2000" b="1" dirty="0">
                <a:latin typeface="ＭＳ ゴシック" panose="020B0609070205080204" pitchFamily="49" charset="-128"/>
                <a:ea typeface="ＭＳ ゴシック" panose="020B0609070205080204" pitchFamily="49" charset="-128"/>
              </a:rPr>
              <a:t>教材制作</a:t>
            </a:r>
          </a:p>
          <a:p>
            <a:pPr marL="0" indent="0">
              <a:buNone/>
            </a:pPr>
            <a:r>
              <a:rPr lang="ja-JP" altLang="en-US" sz="2000" b="1" dirty="0">
                <a:latin typeface="ＭＳ ゴシック" panose="020B0609070205080204" pitchFamily="49" charset="-128"/>
                <a:ea typeface="ＭＳ ゴシック" panose="020B0609070205080204" pitchFamily="49" charset="-128"/>
              </a:rPr>
              <a:t>目白大学　教授　荏原順子</a:t>
            </a:r>
            <a:endParaRPr kumimoji="1" lang="ja-JP" altLang="en-US" sz="2000" b="1"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404B8E57-F20B-4D51-AE78-1A12120F71A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84563" y="636651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2378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AEE7791-C5D7-4FD8-8C6D-79E99504AD76}"/>
              </a:ext>
            </a:extLst>
          </p:cNvPr>
          <p:cNvSpPr>
            <a:spLocks noGrp="1"/>
          </p:cNvSpPr>
          <p:nvPr>
            <p:ph idx="1"/>
          </p:nvPr>
        </p:nvSpPr>
        <p:spPr>
          <a:xfrm>
            <a:off x="838200" y="994410"/>
            <a:ext cx="10515600" cy="5182553"/>
          </a:xfrm>
        </p:spPr>
        <p:txBody>
          <a:bodyPr>
            <a:normAutofit/>
          </a:bodyPr>
          <a:lstStyle/>
          <a:p>
            <a:pPr marL="0" indent="0">
              <a:buNone/>
            </a:pPr>
            <a:endParaRPr kumimoji="1" lang="en-US" altLang="ja-JP" sz="3200" b="1" dirty="0">
              <a:latin typeface="ＭＳ ゴシック" panose="020B0609070205080204" pitchFamily="49" charset="-128"/>
              <a:ea typeface="ＭＳ ゴシック" panose="020B0609070205080204" pitchFamily="49" charset="-128"/>
            </a:endParaRPr>
          </a:p>
          <a:p>
            <a:pPr marL="0" indent="0">
              <a:buNone/>
            </a:pPr>
            <a:endParaRPr lang="en-US" altLang="ja-JP" sz="3200" b="1" dirty="0">
              <a:latin typeface="ＭＳ ゴシック" panose="020B0609070205080204" pitchFamily="49" charset="-128"/>
              <a:ea typeface="ＭＳ ゴシック" panose="020B0609070205080204" pitchFamily="49" charset="-128"/>
            </a:endParaRPr>
          </a:p>
          <a:p>
            <a:pPr marL="0" indent="0">
              <a:buNone/>
            </a:pPr>
            <a:endParaRPr kumimoji="1" lang="en-US" altLang="ja-JP" sz="3200" b="1" dirty="0">
              <a:latin typeface="ＭＳ ゴシック" panose="020B0609070205080204" pitchFamily="49" charset="-128"/>
              <a:ea typeface="ＭＳ ゴシック" panose="020B0609070205080204" pitchFamily="49" charset="-128"/>
            </a:endParaRPr>
          </a:p>
          <a:p>
            <a:pPr marL="0" indent="0" algn="ctr">
              <a:buNone/>
            </a:pPr>
            <a:r>
              <a:rPr kumimoji="1" lang="ja-JP" altLang="en-US" sz="3200" b="1" dirty="0">
                <a:latin typeface="ＭＳ ゴシック" panose="020B0609070205080204" pitchFamily="49" charset="-128"/>
                <a:ea typeface="ＭＳ ゴシック" panose="020B0609070205080204" pitchFamily="49" charset="-128"/>
              </a:rPr>
              <a:t>お疲れさま</a:t>
            </a:r>
            <a:r>
              <a:rPr kumimoji="1" lang="ja-JP" altLang="en-US" sz="3200" b="1" dirty="0" err="1">
                <a:latin typeface="ＭＳ ゴシック" panose="020B0609070205080204" pitchFamily="49" charset="-128"/>
                <a:ea typeface="ＭＳ ゴシック" panose="020B0609070205080204" pitchFamily="49" charset="-128"/>
              </a:rPr>
              <a:t>で</a:t>
            </a:r>
            <a:r>
              <a:rPr kumimoji="1" lang="ja-JP" altLang="en-US" sz="3200" b="1" dirty="0">
                <a:latin typeface="ＭＳ ゴシック" panose="020B0609070205080204" pitchFamily="49" charset="-128"/>
                <a:ea typeface="ＭＳ ゴシック" panose="020B0609070205080204" pitchFamily="49" charset="-128"/>
              </a:rPr>
              <a:t>した。</a:t>
            </a:r>
          </a:p>
        </p:txBody>
      </p:sp>
      <p:pic>
        <p:nvPicPr>
          <p:cNvPr id="4" name="Picture 6" descr="C:\Users\User\Downloads\ロゴ　グレイ.JPG">
            <a:extLst>
              <a:ext uri="{FF2B5EF4-FFF2-40B4-BE49-F238E27FC236}">
                <a16:creationId xmlns:a16="http://schemas.microsoft.com/office/drawing/2014/main" id="{FD9816DC-62A3-481B-BD06-5143D4C34A0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72371" y="627869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24576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191</Words>
  <Application>Microsoft Office PowerPoint</Application>
  <PresentationFormat>ワイド画面</PresentationFormat>
  <Paragraphs>64</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敦</dc:creator>
  <cp:lastModifiedBy>吉田 敦</cp:lastModifiedBy>
  <cp:revision>28</cp:revision>
  <cp:lastPrinted>2018-07-06T01:37:43Z</cp:lastPrinted>
  <dcterms:created xsi:type="dcterms:W3CDTF">2018-06-22T07:15:20Z</dcterms:created>
  <dcterms:modified xsi:type="dcterms:W3CDTF">2019-07-04T05:55:16Z</dcterms:modified>
</cp:coreProperties>
</file>