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0" r:id="rId4"/>
    <p:sldId id="264" r:id="rId5"/>
    <p:sldId id="265" r:id="rId6"/>
    <p:sldId id="262" r:id="rId7"/>
    <p:sldId id="263" r:id="rId8"/>
  </p:sldIdLst>
  <p:sldSz cx="12192000" cy="6858000"/>
  <p:notesSz cx="7099300" cy="102235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2950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2950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r">
              <a:defRPr sz="1300"/>
            </a:lvl1pPr>
          </a:lstStyle>
          <a:p>
            <a:fld id="{2C68934E-AA87-4D00-BA9E-D77A7C874CB7}" type="datetimeFigureOut">
              <a:rPr kumimoji="1" lang="ja-JP" altLang="en-US" smtClean="0"/>
              <a:pPr/>
              <a:t>2018/10/31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7938"/>
            <a:ext cx="6134100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84" tIns="49492" rIns="98984" bIns="4949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920059"/>
            <a:ext cx="5679440" cy="4025503"/>
          </a:xfrm>
          <a:prstGeom prst="rect">
            <a:avLst/>
          </a:prstGeom>
        </p:spPr>
        <p:txBody>
          <a:bodyPr vert="horz" lIns="98984" tIns="49492" rIns="98984" bIns="4949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10551"/>
            <a:ext cx="3076363" cy="512949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10551"/>
            <a:ext cx="3076363" cy="512949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r">
              <a:defRPr sz="1300"/>
            </a:lvl1pPr>
          </a:lstStyle>
          <a:p>
            <a:fld id="{75759DD3-C515-4396-9A40-8868E54056B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4236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59DD3-C515-4396-9A40-8868E54056B4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1399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59DD3-C515-4396-9A40-8868E54056B4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1143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59DD3-C515-4396-9A40-8868E54056B4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8425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59DD3-C515-4396-9A40-8868E54056B4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7280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59DD3-C515-4396-9A40-8868E54056B4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6247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59DD3-C515-4396-9A40-8868E54056B4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2758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59DD3-C515-4396-9A40-8868E54056B4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2574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A8DFE6-14DE-408B-BBDE-F408A2214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A78D5D6-2553-4A4F-B0F6-9CB05AC1F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1A476B-8AAC-46CD-A766-63D645BA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8408-E112-45A8-8F24-9828BDBAA236}" type="datetimeFigureOut">
              <a:rPr kumimoji="1" lang="ja-JP" altLang="en-US" smtClean="0"/>
              <a:pPr/>
              <a:t>2018/10/31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AE3154-A5DE-442B-8860-AB148A016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9CE34A7-2E42-4719-9CC3-084ABFA67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DAFF-E90C-4BE1-9C04-0907387DE6E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628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868FD7-7E88-44DF-AE92-0A0ED56C0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4F072F-BA6F-46C0-8768-20B02A444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E164F2-46E4-4238-AE5C-9FCF4B8D3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8408-E112-45A8-8F24-9828BDBAA236}" type="datetimeFigureOut">
              <a:rPr kumimoji="1" lang="ja-JP" altLang="en-US" smtClean="0"/>
              <a:pPr/>
              <a:t>2018/10/31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3B3DE6-7991-4C58-9A63-4500DC4F3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1F9B18-EE33-45ED-9618-66B4AE5C3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DAFF-E90C-4BE1-9C04-0907387DE6E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0926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6EC9391-B494-4EAC-844D-DC426E499D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0BB128C-7DDE-4174-B657-64C1B9597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328B520-DAB1-43C5-BED7-5DDA88322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8408-E112-45A8-8F24-9828BDBAA236}" type="datetimeFigureOut">
              <a:rPr kumimoji="1" lang="ja-JP" altLang="en-US" smtClean="0"/>
              <a:pPr/>
              <a:t>2018/10/31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4D19D4-B8CB-4EDE-BCC1-982833551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6409692-71EB-4D34-B688-70DCA962C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DAFF-E90C-4BE1-9C04-0907387DE6E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081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336339-474B-413A-9317-75A67D17C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5FB97A-5C46-4DE1-BBF9-DA8D1A535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10E4F55-3B89-41D4-9A4F-3F386FC04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8408-E112-45A8-8F24-9828BDBAA236}" type="datetimeFigureOut">
              <a:rPr kumimoji="1" lang="ja-JP" altLang="en-US" smtClean="0"/>
              <a:pPr/>
              <a:t>2018/10/31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F6B13A-1A7E-4A1E-8D11-ECB996F95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DB2A6E-4880-4F80-853D-0C527E140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DAFF-E90C-4BE1-9C04-0907387DE6E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7622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E06938-C461-48B3-873B-5290DF51A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EF4068E-E045-40C6-8530-D3B5053A3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E019801-C8C0-418D-856B-899CA9967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8408-E112-45A8-8F24-9828BDBAA236}" type="datetimeFigureOut">
              <a:rPr kumimoji="1" lang="ja-JP" altLang="en-US" smtClean="0"/>
              <a:pPr/>
              <a:t>2018/10/31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D99C5D-1977-48DE-B46E-185F2AE1F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98E2979-A98E-4889-BB16-0951E1209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DAFF-E90C-4BE1-9C04-0907387DE6E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9094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D818D4-3475-4C7F-B5C1-6B0EDA116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484D8B-6732-457D-9219-89455A206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A732A75-1768-44E3-B769-5CE19B0D7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4ECEF05-3536-43FD-A01F-0B80FAC2D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8408-E112-45A8-8F24-9828BDBAA236}" type="datetimeFigureOut">
              <a:rPr kumimoji="1" lang="ja-JP" altLang="en-US" smtClean="0"/>
              <a:pPr/>
              <a:t>2018/10/31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1490336-D39A-4FEB-82F4-777419994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75393BB-C4C3-411B-A0FB-7BFFD275B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DAFF-E90C-4BE1-9C04-0907387DE6E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502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E670BF-1357-4C38-8F1E-BD19EE3E2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74B7967-032D-44EE-874A-48C95DF65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BAE51C-8D81-47EC-A0D1-F0FF94821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33095C1-D355-4C8B-97DA-0DC1B4F8ED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D616766-8F2B-4828-BF47-05BF4CF496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4EFB9AB-DEF0-4914-AD20-F31982A8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8408-E112-45A8-8F24-9828BDBAA236}" type="datetimeFigureOut">
              <a:rPr kumimoji="1" lang="ja-JP" altLang="en-US" smtClean="0"/>
              <a:pPr/>
              <a:t>2018/10/31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4796CEA-6DBF-46E4-B34A-E8417665D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EB5C902-B020-40F2-9532-93C863393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DAFF-E90C-4BE1-9C04-0907387DE6E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831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4AAE5C-42D2-474F-B722-499D0DFF6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2ED6242-B043-4D7C-AB94-37CD0E699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8408-E112-45A8-8F24-9828BDBAA236}" type="datetimeFigureOut">
              <a:rPr kumimoji="1" lang="ja-JP" altLang="en-US" smtClean="0"/>
              <a:pPr/>
              <a:t>2018/10/31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4B39C19-3EEC-41A1-A03E-FC7767965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CFA7FF7-A55A-4291-9489-D024956FD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DAFF-E90C-4BE1-9C04-0907387DE6E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5963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397F2BF-F210-4F56-B882-533BFF8D5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8408-E112-45A8-8F24-9828BDBAA236}" type="datetimeFigureOut">
              <a:rPr kumimoji="1" lang="ja-JP" altLang="en-US" smtClean="0"/>
              <a:pPr/>
              <a:t>2018/10/31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D1C8DC7-2E08-434C-8068-04243E37F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6232FE7-6F5A-4FF6-9236-DC8034439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DAFF-E90C-4BE1-9C04-0907387DE6E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9171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0DA005-C2CD-45D1-A071-DC10BBEA4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2C121A-3BAC-44CC-AAEB-C18CF7087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88D63EC-4635-48E1-A1A1-0F3627D69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E7B9BD2-F324-4104-86F8-F68D9E106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8408-E112-45A8-8F24-9828BDBAA236}" type="datetimeFigureOut">
              <a:rPr kumimoji="1" lang="ja-JP" altLang="en-US" smtClean="0"/>
              <a:pPr/>
              <a:t>2018/10/31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61C2DFA-5667-42B3-BCAD-D219A3E3D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0A59AF7-1C1D-49A2-A9FF-EEF38B6F0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DAFF-E90C-4BE1-9C04-0907387DE6E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4647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E86211-C798-4F75-BF57-5F7F5729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980C01C-2EB9-40E6-B1E4-4F06433203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50DC67A-8496-4E4E-AE91-F66FF876D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231165D-ECB5-4002-9E1C-53FD5290A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8408-E112-45A8-8F24-9828BDBAA236}" type="datetimeFigureOut">
              <a:rPr kumimoji="1" lang="ja-JP" altLang="en-US" smtClean="0"/>
              <a:pPr/>
              <a:t>2018/10/31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A92EF11-BFA6-4B1E-BE5F-00690D728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EAFAE28-94C1-4B48-B16C-875EF3BED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DAFF-E90C-4BE1-9C04-0907387DE6E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25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37FEB71-0EF9-46D6-878F-9AD3F80B8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D436C7-6A85-4317-A085-54C8C013C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B4DA027-13B6-4D90-BE95-804D8AE316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F8408-E112-45A8-8F24-9828BDBAA236}" type="datetimeFigureOut">
              <a:rPr kumimoji="1" lang="ja-JP" altLang="en-US" smtClean="0"/>
              <a:pPr/>
              <a:t>2018/10/31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104DBE-34E4-4F08-BC5D-8AEC624EA7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F192AA-8CF8-4128-A299-DFC5B1FF8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4DAFF-E90C-4BE1-9C04-0907387DE6E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42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209244D1-B84E-4D18-B661-492E7F2A2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937260"/>
            <a:ext cx="9144000" cy="4320540"/>
          </a:xfrm>
        </p:spPr>
        <p:txBody>
          <a:bodyPr/>
          <a:lstStyle/>
          <a:p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リスクマネジメント研修</a:t>
            </a:r>
            <a:endParaRPr kumimoji="1" lang="en-US" altLang="ja-JP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危険予知訓練（ＫＹＴ）</a:t>
            </a:r>
            <a:endParaRPr lang="en-US" altLang="ja-JP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⑤ベッドから車椅子への移乗</a:t>
            </a:r>
            <a:endParaRPr kumimoji="1" lang="ja-JP" altLang="en-US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3E32F4B-BBD9-455D-9B54-B607B6BC8B1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09076" y="6269719"/>
            <a:ext cx="2298391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57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6541FD-CD16-4D2C-8113-761AB1B05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2910"/>
            <a:ext cx="10515600" cy="6035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u="sng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次のイラストを見て、下記の観点から話し合ってみましょう。</a:t>
            </a:r>
          </a:p>
          <a:p>
            <a:pPr marL="0" indent="0">
              <a:buNone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①どのような危険が考えられるか？</a:t>
            </a:r>
          </a:p>
          <a:p>
            <a:pPr marL="0" indent="0">
              <a:buNone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その絵を見て，どのような危険が考えられるか？なぜなのか？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意見を出し合う。</a:t>
            </a:r>
          </a:p>
          <a:p>
            <a:pPr marL="0" indent="0">
              <a:buNone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②どうすればその危険をなくすことができるのか？</a:t>
            </a:r>
          </a:p>
          <a:p>
            <a:pPr marL="0" indent="0">
              <a:buNone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①で出された、考えられる危険に対して、どうすればその危険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をなくすことができるのか、対策について意見を出し合う。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様々な意見が出ること、自由な発想で考えることが大切です。</a:t>
            </a:r>
            <a:endParaRPr kumimoji="1" lang="ja-JP" altLang="en-US" dirty="0"/>
          </a:p>
        </p:txBody>
      </p:sp>
      <p:pic>
        <p:nvPicPr>
          <p:cNvPr id="4" name="Picture 6" descr="C:\Users\User\Downloads\ロゴ　グレイ.JPG">
            <a:extLst>
              <a:ext uri="{FF2B5EF4-FFF2-40B4-BE49-F238E27FC236}">
                <a16:creationId xmlns:a16="http://schemas.microsoft.com/office/drawing/2014/main" id="{2008F848-E2A2-4ACC-9679-D98B9A354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179" y="6262687"/>
            <a:ext cx="2295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279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E8A5AE7E-E21A-4F15-A81C-876335A6B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31536"/>
            <a:ext cx="10515600" cy="923330"/>
          </a:xfrm>
        </p:spPr>
        <p:txBody>
          <a:bodyPr/>
          <a:lstStyle/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12" name="Picture 6" descr="C:\Users\User\Downloads\ロゴ　グレイ.JPG">
            <a:extLst>
              <a:ext uri="{FF2B5EF4-FFF2-40B4-BE49-F238E27FC236}">
                <a16:creationId xmlns:a16="http://schemas.microsoft.com/office/drawing/2014/main" id="{4285C946-9C8A-4AC9-BD92-D523BDF51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563" y="6343777"/>
            <a:ext cx="2295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オブジェクト 6">
            <a:extLst>
              <a:ext uri="{FF2B5EF4-FFF2-40B4-BE49-F238E27FC236}">
                <a16:creationId xmlns:a16="http://schemas.microsoft.com/office/drawing/2014/main" id="{027C8C0D-351E-484A-9B8C-609ABB7283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528095"/>
              </p:ext>
            </p:extLst>
          </p:nvPr>
        </p:nvGraphicFramePr>
        <p:xfrm>
          <a:off x="1525588" y="403225"/>
          <a:ext cx="7943850" cy="582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" r:id="rId5" imgW="5394960" imgH="3953160" progId="Photoshop.Image.12">
                  <p:embed/>
                </p:oleObj>
              </mc:Choice>
              <mc:Fallback>
                <p:oleObj name="Image" r:id="rId5" imgW="5394960" imgH="3953160" progId="Photoshop.Image.12">
                  <p:embed/>
                  <p:pic>
                    <p:nvPicPr>
                      <p:cNvPr id="5" name="オブジェクト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8" y="403225"/>
                        <a:ext cx="7943850" cy="5821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7183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D79740-8D5D-4A3C-91AE-738DB1887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" y="377190"/>
            <a:ext cx="11056620" cy="61836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u="sng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例えば次のようなことが考えられます。</a:t>
            </a:r>
            <a:endParaRPr lang="en-US" altLang="ja-JP" sz="2400" b="1" u="sng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これを正解とするのではなく、自由な発想でいろいろな意見が出ること、他者の意見を否定しないこと、皆で意見交換すること等を大切にして下さい。</a:t>
            </a:r>
            <a:endParaRPr lang="en-US" altLang="ja-JP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①</a:t>
            </a:r>
            <a:r>
              <a:rPr lang="ja-JP" altLang="en-US" sz="2400" b="1" u="sng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どのような危険が考えられるか</a:t>
            </a: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？</a:t>
            </a:r>
            <a:endParaRPr lang="en-US" altLang="ja-JP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・車いすのアームサポート（ひじ掛け）に、利用者の右手がついているが、逆　</a:t>
            </a:r>
            <a:endParaRPr lang="en-US" altLang="ja-JP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手になっていて腰を下ろした時に、ひねってしまう。</a:t>
            </a:r>
          </a:p>
          <a:p>
            <a:pPr marL="0" indent="0">
              <a:buNone/>
            </a:pP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・車いすの手前のキャスタ</a:t>
            </a:r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―</a:t>
            </a: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（前輪）の向きが斜めになっていて、ブレーキが</a:t>
            </a:r>
            <a:endParaRPr lang="en-US" altLang="ja-JP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甘かった場合に、車いす自体が、その向きに回転してしまう。</a:t>
            </a:r>
          </a:p>
          <a:p>
            <a:pPr marL="0" indent="0">
              <a:buNone/>
            </a:pP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・介助者が車いすの後ろにいるが、利用者に対して適切な位置に立っていない。</a:t>
            </a:r>
          </a:p>
          <a:p>
            <a:pPr marL="0" indent="0">
              <a:buNone/>
            </a:pP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・布団がベッド上で乱れており、利用者が布団の上に手をつくと滑ってしまう。</a:t>
            </a:r>
          </a:p>
          <a:p>
            <a:pPr marL="0" indent="0">
              <a:buNone/>
            </a:pPr>
            <a:endParaRPr lang="ja-JP" altLang="en-US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ja-JP" altLang="en-US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ja-JP" altLang="en-US" sz="2400" dirty="0"/>
          </a:p>
        </p:txBody>
      </p:sp>
      <p:pic>
        <p:nvPicPr>
          <p:cNvPr id="4" name="Picture 6" descr="C:\Users\User\Downloads\ロゴ　グレイ.JPG">
            <a:extLst>
              <a:ext uri="{FF2B5EF4-FFF2-40B4-BE49-F238E27FC236}">
                <a16:creationId xmlns:a16="http://schemas.microsoft.com/office/drawing/2014/main" id="{187E01DC-C982-4172-9CD4-CE2101A3E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103" y="6285547"/>
            <a:ext cx="2295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227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86182B-D1E5-48AC-AD63-FAA938657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6960"/>
            <a:ext cx="10515600" cy="5100003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②どうしたらその危険を無くせるか？</a:t>
            </a:r>
          </a:p>
          <a:p>
            <a:pPr marL="0" indent="0">
              <a:buNone/>
            </a:pP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・車いすにブレーキをかけるときはキャスターの位置を確認し、しっかり</a:t>
            </a:r>
            <a:endParaRPr lang="en-US" altLang="ja-JP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ブレーキをかける</a:t>
            </a:r>
          </a:p>
          <a:p>
            <a:pPr marL="0" indent="0">
              <a:buNone/>
            </a:pP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・車いすへの移乗の介護は、利用者に向かい合って行う。</a:t>
            </a:r>
          </a:p>
          <a:p>
            <a:pPr marL="0" indent="0">
              <a:buNone/>
            </a:pP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・移乗の際、利用者の体幹、手の位置、足の位置など、正しい位置にある</a:t>
            </a:r>
            <a:endParaRPr lang="en-US" altLang="ja-JP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か、不自然でないかを点検しながら行う。</a:t>
            </a:r>
          </a:p>
          <a:p>
            <a:pPr marL="0" indent="0">
              <a:buNone/>
            </a:pP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・ベットの布団は、常にきちんとベットからはみ出ないよう折りたたんで　</a:t>
            </a:r>
            <a:endParaRPr lang="en-US" altLang="ja-JP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おく。</a:t>
            </a:r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2037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EA8E7D-633E-4AB1-861B-364E7E08F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1490"/>
            <a:ext cx="10515600" cy="5685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参考文献</a:t>
            </a:r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</a:p>
          <a:p>
            <a:pPr marL="0" indent="0">
              <a:buNone/>
            </a:pP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１）古澤章良：福祉施設における危険予知訓練</a:t>
            </a:r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(KYT)</a:t>
            </a: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かんたんガイド，</a:t>
            </a:r>
            <a:endParaRPr lang="en-US" altLang="ja-JP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</a:t>
            </a: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１～７，筒井書房，２０１０．</a:t>
            </a:r>
          </a:p>
          <a:p>
            <a:pPr marL="0" indent="0">
              <a:buNone/>
            </a:pP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２）そのまま使える介護研修</a:t>
            </a:r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115</a:t>
            </a: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の問題用紙，日総研出版</a:t>
            </a:r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,2013.</a:t>
            </a:r>
          </a:p>
          <a:p>
            <a:pPr marL="0" indent="0">
              <a:buNone/>
            </a:pPr>
            <a:endParaRPr lang="en-US" altLang="ja-JP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教材制作</a:t>
            </a:r>
          </a:p>
          <a:p>
            <a:pPr marL="0" indent="0">
              <a:buNone/>
            </a:pP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目白大学　教授　荏原順子</a:t>
            </a:r>
            <a:endParaRPr kumimoji="1" lang="ja-JP" altLang="en-US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4" name="Picture 6" descr="C:\Users\User\Downloads\ロゴ　グレイ.JPG">
            <a:extLst>
              <a:ext uri="{FF2B5EF4-FFF2-40B4-BE49-F238E27FC236}">
                <a16:creationId xmlns:a16="http://schemas.microsoft.com/office/drawing/2014/main" id="{404B8E57-F20B-4D51-AE78-1A12120F7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563" y="6366510"/>
            <a:ext cx="2295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378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EE7791-C5D7-4FD8-8C6D-79E99504A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4410"/>
            <a:ext cx="10515600" cy="51825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kumimoji="1" lang="en-US" altLang="ja-JP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 algn="ctr">
              <a:buNone/>
            </a:pPr>
            <a:r>
              <a:rPr kumimoji="1"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お疲れさま</a:t>
            </a:r>
            <a:r>
              <a:rPr kumimoji="1" lang="ja-JP" altLang="en-US" sz="3200" b="1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</a:t>
            </a:r>
            <a:r>
              <a:rPr kumimoji="1"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した。</a:t>
            </a:r>
          </a:p>
        </p:txBody>
      </p:sp>
      <p:pic>
        <p:nvPicPr>
          <p:cNvPr id="4" name="Picture 6" descr="C:\Users\User\Downloads\ロゴ　グレイ.JPG">
            <a:extLst>
              <a:ext uri="{FF2B5EF4-FFF2-40B4-BE49-F238E27FC236}">
                <a16:creationId xmlns:a16="http://schemas.microsoft.com/office/drawing/2014/main" id="{FD9816DC-62A3-481B-BD06-5143D4C34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371" y="6278690"/>
            <a:ext cx="2295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457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164</Words>
  <Application>Microsoft Office PowerPoint</Application>
  <PresentationFormat>ワイド画面</PresentationFormat>
  <Paragraphs>66</Paragraphs>
  <Slides>7</Slides>
  <Notes>7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ＭＳ ゴシック</vt:lpstr>
      <vt:lpstr>游ゴシック</vt:lpstr>
      <vt:lpstr>游ゴシック Light</vt:lpstr>
      <vt:lpstr>Arial</vt:lpstr>
      <vt:lpstr>Office テーマ</vt:lpstr>
      <vt:lpstr>Image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吉田 敦</dc:creator>
  <cp:lastModifiedBy>吉田 敦</cp:lastModifiedBy>
  <cp:revision>26</cp:revision>
  <cp:lastPrinted>2018-07-06T01:37:43Z</cp:lastPrinted>
  <dcterms:created xsi:type="dcterms:W3CDTF">2018-06-22T07:15:20Z</dcterms:created>
  <dcterms:modified xsi:type="dcterms:W3CDTF">2018-10-31T07:05:02Z</dcterms:modified>
</cp:coreProperties>
</file>