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9" r:id="rId3"/>
    <p:sldId id="282" r:id="rId4"/>
    <p:sldId id="260" r:id="rId5"/>
    <p:sldId id="283" r:id="rId6"/>
    <p:sldId id="280" r:id="rId7"/>
    <p:sldId id="261" r:id="rId8"/>
    <p:sldId id="262" r:id="rId9"/>
    <p:sldId id="263" r:id="rId10"/>
    <p:sldId id="264" r:id="rId11"/>
    <p:sldId id="286" r:id="rId12"/>
    <p:sldId id="285" r:id="rId13"/>
    <p:sldId id="265" r:id="rId14"/>
    <p:sldId id="266" r:id="rId15"/>
    <p:sldId id="267" r:id="rId16"/>
    <p:sldId id="268" r:id="rId17"/>
    <p:sldId id="269" r:id="rId18"/>
    <p:sldId id="270" r:id="rId19"/>
    <p:sldId id="273" r:id="rId20"/>
    <p:sldId id="274" r:id="rId21"/>
    <p:sldId id="290" r:id="rId22"/>
    <p:sldId id="291" r:id="rId2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="" xmlns:a16="http://schemas.microsoft.com/office/drawing/2014/main" id="{F75EB293-27F0-4752-AA26-8947F6FE43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="" xmlns:a16="http://schemas.microsoft.com/office/drawing/2014/main" id="{D3BC58A3-F1AB-4DDB-B498-67E7BE797FF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="" xmlns:a16="http://schemas.microsoft.com/office/drawing/2014/main" id="{1D0C2A47-3374-495A-981E-D9FCBD3170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="" xmlns:a16="http://schemas.microsoft.com/office/drawing/2014/main" id="{4A4BB816-5DD3-49FE-9882-C4C4DEB4B9A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95153-E90C-48BE-8B8C-D4D5A3783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20375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B9CB7-D667-4E69-AD63-C13994BB8A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11089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11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63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91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87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388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086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0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771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1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15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68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24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319015"/>
            <a:ext cx="7772400" cy="1470025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生活支援技術</a:t>
            </a:r>
            <a:r>
              <a:rPr kumimoji="1" lang="en-US" altLang="ja-JP" dirty="0"/>
              <a:t>】</a:t>
            </a:r>
            <a:br>
              <a:rPr kumimoji="1" lang="en-US" altLang="ja-JP" dirty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＜</a:t>
            </a:r>
            <a:r>
              <a:rPr kumimoji="1" lang="ja-JP" altLang="en-US" dirty="0"/>
              <a:t>生活支援全般＞</a:t>
            </a:r>
            <a:r>
              <a:rPr kumimoji="1" lang="en-US" altLang="ja-JP" sz="3200" dirty="0"/>
              <a:t/>
            </a:r>
            <a:br>
              <a:rPr kumimoji="1" lang="en-US" altLang="ja-JP" sz="3200" dirty="0"/>
            </a:b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2AE5A826-3ACC-4439-ABC4-4357B59E7107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43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dirty="0"/>
              <a:t>　　　　　　　　　</a:t>
            </a:r>
            <a:r>
              <a:rPr lang="ja-JP" altLang="en-US" sz="3600" dirty="0"/>
              <a:t>　</a:t>
            </a:r>
            <a:r>
              <a:rPr lang="en-US" altLang="ja-JP" sz="3600" dirty="0"/>
              <a:t>【</a:t>
            </a:r>
            <a:r>
              <a:rPr lang="ja-JP" altLang="en-US" sz="3600" dirty="0"/>
              <a:t>正解</a:t>
            </a:r>
            <a:r>
              <a:rPr lang="en-US" altLang="ja-JP" sz="3600" dirty="0"/>
              <a:t>】</a:t>
            </a:r>
            <a:r>
              <a:rPr kumimoji="1" lang="en-US" altLang="ja-JP" sz="3600" dirty="0"/>
              <a:t/>
            </a:r>
            <a:br>
              <a:rPr kumimoji="1" lang="en-US" altLang="ja-JP" sz="3600" dirty="0"/>
            </a:b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03650" y="1711349"/>
            <a:ext cx="7024734" cy="272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 smtClean="0"/>
              <a:t>薬</a:t>
            </a:r>
            <a:r>
              <a:rPr kumimoji="1" lang="ja-JP" altLang="en-US" sz="2800" dirty="0"/>
              <a:t>の形状</a:t>
            </a:r>
            <a:r>
              <a:rPr kumimoji="1" lang="ja-JP" altLang="en-US" sz="2800" dirty="0" smtClean="0"/>
              <a:t>は、</a:t>
            </a:r>
            <a:r>
              <a:rPr lang="ja-JP" altLang="en-US" sz="2800" dirty="0" smtClean="0"/>
              <a:t>体</a:t>
            </a:r>
            <a:r>
              <a:rPr kumimoji="1" lang="ja-JP" altLang="en-US" sz="2800" dirty="0"/>
              <a:t>の中での</a:t>
            </a:r>
            <a:r>
              <a:rPr kumimoji="1" lang="ja-JP" altLang="en-US" sz="2800" dirty="0">
                <a:solidFill>
                  <a:srgbClr val="FF0000"/>
                </a:solidFill>
              </a:rPr>
              <a:t>薬の吸収率</a:t>
            </a:r>
            <a:r>
              <a:rPr kumimoji="1" lang="ja-JP" altLang="en-US" sz="2800" dirty="0"/>
              <a:t>など</a:t>
            </a:r>
            <a:r>
              <a:rPr kumimoji="1" lang="ja-JP" altLang="en-US" sz="2800" dirty="0" smtClean="0"/>
              <a:t>も</a:t>
            </a:r>
            <a:r>
              <a:rPr lang="ja-JP" altLang="en-US" sz="2800" dirty="0"/>
              <a:t>、</a:t>
            </a:r>
            <a:r>
              <a:rPr kumimoji="1" lang="ja-JP" altLang="en-US" sz="2800" dirty="0" smtClean="0"/>
              <a:t>考えられて</a:t>
            </a:r>
            <a:r>
              <a:rPr kumimoji="1" lang="ja-JP" altLang="en-US" sz="2800" dirty="0"/>
              <a:t>作られている</a:t>
            </a:r>
            <a:r>
              <a:rPr kumimoji="1" lang="ja-JP" altLang="en-US" sz="2800" dirty="0" smtClean="0"/>
              <a:t>。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</a:t>
            </a:r>
            <a:r>
              <a:rPr lang="ja-JP" altLang="en-US" sz="2800" dirty="0" smtClean="0"/>
              <a:t>⇒ </a:t>
            </a:r>
            <a:r>
              <a:rPr kumimoji="1" lang="ja-JP" altLang="en-US" sz="2800" dirty="0" smtClean="0"/>
              <a:t>粒</a:t>
            </a:r>
            <a:r>
              <a:rPr kumimoji="1" lang="ja-JP" altLang="en-US" sz="2800" dirty="0"/>
              <a:t>を勝手に粉にしたり、カプセルを</a:t>
            </a:r>
            <a:r>
              <a:rPr kumimoji="1" lang="ja-JP" altLang="en-US" sz="2800" dirty="0" smtClean="0"/>
              <a:t>はずし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  </a:t>
            </a:r>
            <a:r>
              <a:rPr kumimoji="1" lang="ja-JP" altLang="en-US" sz="2800" dirty="0" smtClean="0"/>
              <a:t>たり</a:t>
            </a:r>
            <a:r>
              <a:rPr kumimoji="1" lang="ja-JP" altLang="en-US" sz="2800" dirty="0" smtClean="0"/>
              <a:t>すると、</a:t>
            </a:r>
            <a:r>
              <a:rPr kumimoji="1" lang="ja-JP" altLang="en-US" sz="2800" dirty="0"/>
              <a:t>吸収率が</a:t>
            </a:r>
            <a:r>
              <a:rPr kumimoji="1" lang="ja-JP" altLang="en-US" sz="2800" dirty="0" smtClean="0"/>
              <a:t>変わるため、</a:t>
            </a:r>
            <a:r>
              <a:rPr lang="ja-JP" altLang="en-US" sz="2800" dirty="0"/>
              <a:t>医師</a:t>
            </a:r>
            <a:r>
              <a:rPr lang="ja-JP" altLang="en-US" sz="2800" dirty="0" smtClean="0"/>
              <a:t>が</a:t>
            </a:r>
            <a:r>
              <a:rPr lang="ja-JP" altLang="en-US" sz="2800" dirty="0"/>
              <a:t>　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思った</a:t>
            </a:r>
            <a:r>
              <a:rPr lang="ja-JP" altLang="en-US" sz="2800" dirty="0"/>
              <a:t>ような効果が得られなくなる。</a:t>
            </a:r>
            <a:endParaRPr lang="en-US" altLang="ja-JP" sz="2800" dirty="0"/>
          </a:p>
          <a:p>
            <a:pPr marL="0" indent="0">
              <a:buNone/>
            </a:pPr>
            <a:endParaRPr kumimoji="1" lang="en-US" altLang="ja-JP" sz="2800" dirty="0" smtClean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DAB91631-81E7-46DA-824E-8145FA779B11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899592" y="4653136"/>
            <a:ext cx="7344816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FF0000"/>
                </a:solidFill>
              </a:rPr>
              <a:t>薬の形状</a:t>
            </a:r>
            <a:r>
              <a:rPr lang="ja-JP" altLang="en-US" sz="2800" dirty="0">
                <a:solidFill>
                  <a:srgbClr val="FF0000"/>
                </a:solidFill>
              </a:rPr>
              <a:t>を変える際に</a:t>
            </a:r>
            <a:r>
              <a:rPr lang="ja-JP" altLang="en-US" sz="2800" dirty="0" smtClean="0">
                <a:solidFill>
                  <a:srgbClr val="FF0000"/>
                </a:solidFill>
              </a:rPr>
              <a:t>は、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r>
              <a:rPr lang="ja-JP" altLang="en-US" sz="2800" dirty="0" smtClean="0">
                <a:solidFill>
                  <a:srgbClr val="FF0000"/>
                </a:solidFill>
              </a:rPr>
              <a:t>必ず医療者</a:t>
            </a:r>
            <a:r>
              <a:rPr lang="ja-JP" altLang="en-US" sz="2800" dirty="0">
                <a:solidFill>
                  <a:srgbClr val="FF0000"/>
                </a:solidFill>
              </a:rPr>
              <a:t>（医師・</a:t>
            </a:r>
            <a:r>
              <a:rPr lang="ja-JP" altLang="en-US" sz="2800" dirty="0" smtClean="0">
                <a:solidFill>
                  <a:srgbClr val="FF0000"/>
                </a:solidFill>
              </a:rPr>
              <a:t>看護師</a:t>
            </a:r>
            <a:r>
              <a:rPr lang="ja-JP" altLang="en-US" sz="2800" dirty="0">
                <a:solidFill>
                  <a:srgbClr val="FF0000"/>
                </a:solidFill>
              </a:rPr>
              <a:t>・薬剤師）に相談</a:t>
            </a:r>
            <a:r>
              <a:rPr lang="ja-JP" altLang="en-US" sz="2800" dirty="0" smtClean="0">
                <a:solidFill>
                  <a:srgbClr val="FF0000"/>
                </a:solidFill>
              </a:rPr>
              <a:t>する</a:t>
            </a:r>
            <a:endParaRPr lang="ja-JP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125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9592" y="947861"/>
            <a:ext cx="7499176" cy="46413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/>
              <a:t>クイズ</a:t>
            </a:r>
            <a:r>
              <a:rPr kumimoji="1" lang="en-US" altLang="ja-JP" dirty="0"/>
              <a:t>】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内服介助の際</a:t>
            </a:r>
            <a:r>
              <a:rPr kumimoji="1" lang="ja-JP" altLang="en-US" dirty="0" smtClean="0"/>
              <a:t>に</a:t>
            </a:r>
            <a:r>
              <a:rPr lang="ja-JP" altLang="en-US" dirty="0"/>
              <a:t>対象者が</a:t>
            </a:r>
            <a:r>
              <a:rPr kumimoji="1" lang="ja-JP" altLang="en-US" dirty="0" smtClean="0"/>
              <a:t>薬</a:t>
            </a:r>
            <a:r>
              <a:rPr kumimoji="1" lang="ja-JP" altLang="en-US" dirty="0"/>
              <a:t>を吐き出してしまいました。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医療職（医師・看護師）</a:t>
            </a:r>
            <a:r>
              <a:rPr lang="ja-JP" altLang="en-US" dirty="0" smtClean="0"/>
              <a:t>にはどのように報告すべきでしょう</a:t>
            </a:r>
            <a:r>
              <a:rPr lang="ja-JP" altLang="en-US" dirty="0"/>
              <a:t>か？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F93EC1AD-9B5C-4D2C-9C75-62EB4B145555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899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ja-JP" sz="3200" dirty="0" smtClean="0"/>
              <a:t>【</a:t>
            </a:r>
            <a:r>
              <a:rPr lang="ja-JP" altLang="en-US" sz="3200" dirty="0"/>
              <a:t>正解</a:t>
            </a:r>
            <a:r>
              <a:rPr lang="en-US" altLang="ja-JP" sz="3200" dirty="0"/>
              <a:t>】</a:t>
            </a:r>
            <a:br>
              <a:rPr lang="en-US" altLang="ja-JP" sz="3200" dirty="0"/>
            </a:br>
            <a:r>
              <a:rPr lang="en-US" altLang="ja-JP" sz="3200" dirty="0"/>
              <a:t/>
            </a:r>
            <a:br>
              <a:rPr lang="en-US" altLang="ja-JP" sz="3200" dirty="0"/>
            </a:br>
            <a:r>
              <a:rPr lang="ja-JP" altLang="en-US" sz="3200" dirty="0"/>
              <a:t>どの薬</a:t>
            </a:r>
            <a:r>
              <a:rPr lang="ja-JP" altLang="en-US" sz="3200" dirty="0" smtClean="0"/>
              <a:t>を、どのくらい（量）吐き出した</a:t>
            </a:r>
            <a:r>
              <a:rPr lang="ja-JP" altLang="en-US" sz="3200" dirty="0"/>
              <a:t>の</a:t>
            </a:r>
            <a:r>
              <a:rPr lang="ja-JP" altLang="en-US" sz="3200" dirty="0" smtClean="0"/>
              <a:t>か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864" y="2132856"/>
            <a:ext cx="8229600" cy="34563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2800" dirty="0" smtClean="0"/>
              <a:t>・ 内服</a:t>
            </a:r>
            <a:r>
              <a:rPr kumimoji="1" lang="ja-JP" altLang="en-US" sz="2800" dirty="0"/>
              <a:t>介助を行う際に</a:t>
            </a:r>
            <a:r>
              <a:rPr kumimoji="1" lang="ja-JP" altLang="en-US" sz="2800" dirty="0" smtClean="0"/>
              <a:t>は</a:t>
            </a:r>
            <a:r>
              <a:rPr lang="ja-JP" altLang="en-US" sz="2800" dirty="0"/>
              <a:t>、</a:t>
            </a:r>
            <a:r>
              <a:rPr kumimoji="1" lang="ja-JP" altLang="en-US" sz="2800" dirty="0" smtClean="0"/>
              <a:t>日頃</a:t>
            </a:r>
            <a:r>
              <a:rPr kumimoji="1" lang="ja-JP" altLang="en-US" sz="2800" dirty="0"/>
              <a:t>より</a:t>
            </a:r>
            <a:r>
              <a:rPr kumimoji="1" lang="ja-JP" altLang="en-US" sz="2800" dirty="0">
                <a:solidFill>
                  <a:srgbClr val="FF0000"/>
                </a:solidFill>
              </a:rPr>
              <a:t>どんな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薬（種類・副</a:t>
            </a:r>
            <a:endParaRPr kumimoji="1"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 smtClean="0">
                <a:solidFill>
                  <a:srgbClr val="FF0000"/>
                </a:solidFill>
              </a:rPr>
              <a:t>　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作用など）を、どのくらい（量）</a:t>
            </a:r>
            <a:r>
              <a:rPr lang="ja-JP" altLang="en-US" sz="2800" dirty="0" smtClean="0">
                <a:solidFill>
                  <a:srgbClr val="FF0000"/>
                </a:solidFill>
              </a:rPr>
              <a:t>飲んで</a:t>
            </a:r>
            <a:r>
              <a:rPr lang="ja-JP" altLang="en-US" sz="2800" dirty="0">
                <a:solidFill>
                  <a:srgbClr val="FF0000"/>
                </a:solidFill>
              </a:rPr>
              <a:t>いるの</a:t>
            </a:r>
            <a:r>
              <a:rPr lang="ja-JP" altLang="en-US" sz="2800" dirty="0" smtClean="0">
                <a:solidFill>
                  <a:srgbClr val="FF0000"/>
                </a:solidFill>
              </a:rPr>
              <a:t>か</a:t>
            </a:r>
            <a:r>
              <a:rPr kumimoji="1" lang="ja-JP" altLang="en-US" sz="2800" dirty="0" smtClean="0"/>
              <a:t>などの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kumimoji="1" lang="ja-JP" altLang="en-US" sz="2800" dirty="0" smtClean="0"/>
              <a:t>情報</a:t>
            </a:r>
            <a:r>
              <a:rPr kumimoji="1" lang="ja-JP" altLang="en-US" sz="2800" dirty="0"/>
              <a:t>を知っておく必要がある</a:t>
            </a:r>
            <a:r>
              <a:rPr kumimoji="1" lang="ja-JP" altLang="en-US" sz="2800" dirty="0" smtClean="0"/>
              <a:t>。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</a:t>
            </a:r>
            <a:r>
              <a:rPr lang="ja-JP" altLang="en-US" sz="2800" dirty="0" smtClean="0"/>
              <a:t>介護者</a:t>
            </a:r>
            <a:r>
              <a:rPr lang="ja-JP" altLang="en-US" sz="2800" dirty="0"/>
              <a:t>は</a:t>
            </a:r>
            <a:r>
              <a:rPr kumimoji="1" lang="ja-JP" altLang="en-US" sz="2800" dirty="0">
                <a:solidFill>
                  <a:srgbClr val="FF0000"/>
                </a:solidFill>
              </a:rPr>
              <a:t>自己判断せず</a:t>
            </a:r>
            <a:r>
              <a:rPr kumimoji="1" lang="ja-JP" altLang="en-US" sz="2800" dirty="0"/>
              <a:t>、医療職（医師・看護師）</a:t>
            </a:r>
            <a:r>
              <a:rPr lang="ja-JP" altLang="en-US" sz="2800" dirty="0" smtClean="0"/>
              <a:t>と</a:t>
            </a:r>
            <a:endParaRPr lang="en-US" altLang="ja-JP" sz="2800" dirty="0" smtClean="0"/>
          </a:p>
          <a:p>
            <a:pPr marL="0" indent="0">
              <a:buNone/>
            </a:pPr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相談</a:t>
            </a:r>
            <a:r>
              <a:rPr kumimoji="1" lang="ja-JP" altLang="en-US" sz="2800" dirty="0"/>
              <a:t>し、指示に従うこと。</a:t>
            </a:r>
            <a:endParaRPr kumimoji="1" lang="en-US" altLang="ja-JP" sz="2800" dirty="0"/>
          </a:p>
          <a:p>
            <a:pPr marL="0" indent="0">
              <a:buNone/>
            </a:pPr>
            <a:r>
              <a:rPr kumimoji="1" lang="ja-JP" altLang="en-US" sz="2800" dirty="0" smtClean="0"/>
              <a:t>・</a:t>
            </a:r>
            <a:r>
              <a:rPr lang="en-US" altLang="ja-JP" sz="2800" dirty="0"/>
              <a:t> 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追加</a:t>
            </a:r>
            <a:r>
              <a:rPr kumimoji="1" lang="ja-JP" altLang="en-US" sz="2800" dirty="0">
                <a:solidFill>
                  <a:srgbClr val="FF0000"/>
                </a:solidFill>
              </a:rPr>
              <a:t>投薬</a:t>
            </a:r>
            <a:r>
              <a:rPr kumimoji="1" lang="ja-JP" altLang="en-US" sz="2800" dirty="0"/>
              <a:t>に</a:t>
            </a:r>
            <a:r>
              <a:rPr kumimoji="1" lang="ja-JP" altLang="en-US" sz="2800" dirty="0" smtClean="0"/>
              <a:t>よって</a:t>
            </a:r>
            <a:r>
              <a:rPr kumimoji="1" lang="ja-JP" altLang="en-US" sz="2800" dirty="0"/>
              <a:t>強く</a:t>
            </a:r>
            <a:r>
              <a:rPr kumimoji="1" lang="ja-JP" altLang="en-US" sz="2800" dirty="0">
                <a:solidFill>
                  <a:srgbClr val="FF0000"/>
                </a:solidFill>
              </a:rPr>
              <a:t>副作用</a:t>
            </a:r>
            <a:r>
              <a:rPr kumimoji="1" lang="ja-JP" altLang="en-US" sz="2800" dirty="0"/>
              <a:t>が出ることもあるので</a:t>
            </a:r>
            <a:r>
              <a:rPr kumimoji="1" lang="ja-JP" altLang="en-US" sz="2800" dirty="0" smtClean="0"/>
              <a:t>、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kumimoji="1" lang="ja-JP" altLang="en-US" sz="2800" dirty="0" smtClean="0"/>
              <a:t>追加</a:t>
            </a:r>
            <a:r>
              <a:rPr kumimoji="1" lang="ja-JP" altLang="en-US" sz="2800" dirty="0"/>
              <a:t>投薬の</a:t>
            </a:r>
            <a:r>
              <a:rPr kumimoji="1" lang="ja-JP" altLang="en-US" sz="2800" dirty="0" smtClean="0"/>
              <a:t>際には</a:t>
            </a:r>
            <a:r>
              <a:rPr kumimoji="1" lang="ja-JP" altLang="en-US" sz="2800" dirty="0"/>
              <a:t>十分な観察が</a:t>
            </a:r>
            <a:r>
              <a:rPr kumimoji="1" lang="ja-JP" altLang="en-US" sz="2800" dirty="0" smtClean="0"/>
              <a:t>必要。</a:t>
            </a:r>
            <a:endParaRPr kumimoji="1" lang="ja-JP" altLang="en-US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CE80331B-F45C-4B8C-9E33-AA2C1394EEB7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7641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17240" y="2176264"/>
            <a:ext cx="7787208" cy="23328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「インスリン注射は、必ず食事直前に</a:t>
            </a:r>
            <a:r>
              <a:rPr lang="ja-JP" altLang="en-US" dirty="0" smtClean="0"/>
              <a:t>打つ」</a:t>
            </a: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この解釈は適切でしょうか？</a:t>
            </a: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A7B99946-485E-439F-A063-9806C3BFD514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6856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ja-JP" sz="3200" dirty="0" smtClean="0"/>
              <a:t>【</a:t>
            </a:r>
            <a:r>
              <a:rPr lang="ja-JP" altLang="en-US" sz="3200" dirty="0"/>
              <a:t>正解</a:t>
            </a:r>
            <a:r>
              <a:rPr lang="en-US" altLang="ja-JP" sz="3200" dirty="0" smtClean="0"/>
              <a:t>】</a:t>
            </a:r>
            <a:br>
              <a:rPr lang="en-US" altLang="ja-JP" sz="3200" dirty="0" smtClean="0"/>
            </a:br>
            <a:r>
              <a:rPr lang="en-US" altLang="ja-JP" sz="3200" dirty="0"/>
              <a:t/>
            </a:r>
            <a:br>
              <a:rPr lang="en-US" altLang="ja-JP" sz="3200" dirty="0"/>
            </a:br>
            <a:r>
              <a:rPr lang="en-US" altLang="ja-JP" sz="3200" dirty="0" smtClean="0"/>
              <a:t>×</a:t>
            </a:r>
            <a:r>
              <a:rPr lang="ja-JP" altLang="en-US" sz="3200" dirty="0" smtClean="0"/>
              <a:t>不適切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9592" y="1772816"/>
            <a:ext cx="7715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 smtClean="0"/>
              <a:t>・ インスリン</a:t>
            </a:r>
            <a:r>
              <a:rPr kumimoji="1" lang="ja-JP" altLang="en-US" sz="2800" dirty="0" smtClean="0"/>
              <a:t>注射</a:t>
            </a:r>
            <a:r>
              <a:rPr kumimoji="1" lang="ja-JP" altLang="en-US" sz="2800" dirty="0"/>
              <a:t>には</a:t>
            </a:r>
            <a:r>
              <a:rPr kumimoji="1" lang="ja-JP" altLang="en-US" sz="2800" dirty="0">
                <a:solidFill>
                  <a:srgbClr val="FF0000"/>
                </a:solidFill>
              </a:rPr>
              <a:t>速効型、持続型</a:t>
            </a:r>
            <a:r>
              <a:rPr kumimoji="1" lang="ja-JP" altLang="en-US" sz="2800" dirty="0" smtClean="0"/>
              <a:t>など</a:t>
            </a:r>
            <a:r>
              <a:rPr lang="ja-JP" altLang="en-US" sz="2800" dirty="0" smtClean="0"/>
              <a:t>の</a:t>
            </a:r>
            <a:r>
              <a:rPr kumimoji="1" lang="ja-JP" altLang="en-US" sz="2800" dirty="0" smtClean="0"/>
              <a:t>種類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kumimoji="1" lang="ja-JP" altLang="en-US" sz="2800" dirty="0" smtClean="0"/>
              <a:t>が</a:t>
            </a:r>
            <a:r>
              <a:rPr kumimoji="1" lang="ja-JP" altLang="en-US" sz="2800" dirty="0" smtClean="0"/>
              <a:t>あり、作用</a:t>
            </a:r>
            <a:r>
              <a:rPr kumimoji="1" lang="ja-JP" altLang="en-US" sz="2800" dirty="0"/>
              <a:t>が現れるまでの時間に</a:t>
            </a:r>
            <a:r>
              <a:rPr kumimoji="1" lang="ja-JP" altLang="en-US" sz="2800" dirty="0" smtClean="0"/>
              <a:t>よって分けら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kumimoji="1" lang="ja-JP" altLang="en-US" sz="2800" dirty="0" smtClean="0"/>
              <a:t>れて</a:t>
            </a:r>
            <a:r>
              <a:rPr kumimoji="1" lang="ja-JP" altLang="en-US" sz="2800" dirty="0"/>
              <a:t>いる。</a:t>
            </a:r>
            <a:endParaRPr kumimoji="1" lang="en-US" altLang="ja-JP" sz="2800" dirty="0"/>
          </a:p>
          <a:p>
            <a:pPr marL="0" indent="0">
              <a:buNone/>
            </a:pPr>
            <a:r>
              <a:rPr kumimoji="1" lang="ja-JP" altLang="en-US" sz="2800" dirty="0" smtClean="0"/>
              <a:t>・ 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速効型</a:t>
            </a:r>
            <a:r>
              <a:rPr kumimoji="1" lang="ja-JP" altLang="en-US" sz="2800" dirty="0" smtClean="0"/>
              <a:t>は作用</a:t>
            </a:r>
            <a:r>
              <a:rPr kumimoji="1" lang="ja-JP" altLang="en-US" sz="2800" dirty="0"/>
              <a:t>が</a:t>
            </a:r>
            <a:r>
              <a:rPr kumimoji="1" lang="ja-JP" altLang="en-US" sz="2800" dirty="0">
                <a:solidFill>
                  <a:srgbClr val="FF0000"/>
                </a:solidFill>
              </a:rPr>
              <a:t>１０分程度</a:t>
            </a:r>
            <a:r>
              <a:rPr kumimoji="1" lang="ja-JP" altLang="en-US" sz="2800" dirty="0"/>
              <a:t>で現れるため、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食事</a:t>
            </a:r>
            <a:endParaRPr kumimoji="1"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 smtClean="0">
                <a:solidFill>
                  <a:srgbClr val="FF0000"/>
                </a:solidFill>
              </a:rPr>
              <a:t>　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直前</a:t>
            </a:r>
            <a:r>
              <a:rPr kumimoji="1" lang="ja-JP" altLang="en-US" sz="2800" dirty="0"/>
              <a:t>でなければ低血糖を起こす可能性が</a:t>
            </a:r>
            <a:r>
              <a:rPr kumimoji="1" lang="ja-JP" altLang="en-US" sz="2800" dirty="0" smtClean="0"/>
              <a:t>ある</a:t>
            </a:r>
            <a:r>
              <a:rPr kumimoji="1" lang="ja-JP" altLang="en-US" sz="2800" dirty="0"/>
              <a:t>。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・ 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持続型</a:t>
            </a:r>
            <a:r>
              <a:rPr kumimoji="1" lang="ja-JP" altLang="en-US" sz="2800" dirty="0" smtClean="0"/>
              <a:t>は</a:t>
            </a:r>
            <a:r>
              <a:rPr kumimoji="1" lang="ja-JP" altLang="en-US" sz="2800" dirty="0"/>
              <a:t>急激な作用はなく、</a:t>
            </a:r>
            <a:r>
              <a:rPr kumimoji="1" lang="ja-JP" altLang="en-US" sz="2800" dirty="0">
                <a:solidFill>
                  <a:srgbClr val="FF0000"/>
                </a:solidFill>
              </a:rPr>
              <a:t>２４時間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かけて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一定</a:t>
            </a:r>
            <a:endParaRPr kumimoji="1"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 smtClean="0">
                <a:solidFill>
                  <a:srgbClr val="FF0000"/>
                </a:solidFill>
              </a:rPr>
              <a:t>　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の</a:t>
            </a:r>
            <a:r>
              <a:rPr kumimoji="1" lang="ja-JP" altLang="en-US" sz="2800" dirty="0">
                <a:solidFill>
                  <a:srgbClr val="FF0000"/>
                </a:solidFill>
              </a:rPr>
              <a:t>状況を保つ</a:t>
            </a:r>
            <a:r>
              <a:rPr kumimoji="1" lang="ja-JP" altLang="en-US" sz="2800" dirty="0"/>
              <a:t>ため、低血糖の可能性は少なく</a:t>
            </a:r>
            <a:r>
              <a:rPr kumimoji="1" lang="ja-JP" altLang="en-US" sz="2800" dirty="0" smtClean="0"/>
              <a:t>、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　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食事前後</a:t>
            </a:r>
            <a:r>
              <a:rPr kumimoji="1" lang="ja-JP" altLang="en-US" sz="2800" dirty="0">
                <a:solidFill>
                  <a:srgbClr val="FF0000"/>
                </a:solidFill>
              </a:rPr>
              <a:t>は関係し</a:t>
            </a:r>
            <a:r>
              <a:rPr lang="ja-JP" altLang="en-US" sz="2800" dirty="0">
                <a:solidFill>
                  <a:srgbClr val="FF0000"/>
                </a:solidFill>
              </a:rPr>
              <a:t>ない</a:t>
            </a:r>
            <a:r>
              <a:rPr kumimoji="1" lang="ja-JP" altLang="en-US" sz="2800" dirty="0">
                <a:solidFill>
                  <a:srgbClr val="FF0000"/>
                </a:solidFill>
              </a:rPr>
              <a:t>。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56693A46-11EF-4A26-873C-338C87F49DA5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4282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61256" y="2060848"/>
            <a:ext cx="7571184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便秘の場合</a:t>
            </a:r>
            <a:r>
              <a:rPr lang="ja-JP" altLang="en-US" dirty="0" smtClean="0"/>
              <a:t>、下剤</a:t>
            </a:r>
            <a:r>
              <a:rPr lang="ja-JP" altLang="en-US" dirty="0"/>
              <a:t>を使うよりも前に出来ることは何でしょうか？</a:t>
            </a: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6EDAA2F5-E952-466A-8194-AB0849C71C7B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7453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33872"/>
            <a:ext cx="8229600" cy="854968"/>
          </a:xfrm>
        </p:spPr>
        <p:txBody>
          <a:bodyPr>
            <a:normAutofit fontScale="90000"/>
          </a:bodyPr>
          <a:lstStyle/>
          <a:p>
            <a:r>
              <a:rPr lang="en-US" altLang="ja-JP" sz="3200" dirty="0" smtClean="0"/>
              <a:t>【</a:t>
            </a:r>
            <a:r>
              <a:rPr lang="ja-JP" altLang="en-US" sz="3200" dirty="0" smtClean="0"/>
              <a:t>正解例</a:t>
            </a:r>
            <a:r>
              <a:rPr lang="en-US" altLang="ja-JP" sz="3200" dirty="0" smtClean="0"/>
              <a:t>】</a:t>
            </a:r>
            <a:br>
              <a:rPr lang="en-US" altLang="ja-JP" sz="3200" dirty="0" smtClean="0"/>
            </a:b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/>
              <a:t>食事を工夫する、排便の習慣を持つ、運動</a:t>
            </a:r>
            <a:r>
              <a:rPr lang="ja-JP" altLang="en-US" sz="3200" dirty="0" smtClean="0"/>
              <a:t>する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71600" y="2708921"/>
            <a:ext cx="7416824" cy="3384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 smtClean="0"/>
              <a:t>すぐ</a:t>
            </a:r>
            <a:r>
              <a:rPr lang="ja-JP" altLang="en-US" sz="2800" dirty="0"/>
              <a:t>に下剤に頼るのではなく、排便</a:t>
            </a:r>
            <a:r>
              <a:rPr lang="ja-JP" altLang="en-US" sz="2800" dirty="0"/>
              <a:t>の改善に努めることが</a:t>
            </a:r>
            <a:r>
              <a:rPr lang="ja-JP" altLang="en-US" sz="2800" dirty="0" smtClean="0"/>
              <a:t>先決。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⇒ それ</a:t>
            </a:r>
            <a:r>
              <a:rPr lang="ja-JP" altLang="en-US" sz="2800" dirty="0"/>
              <a:t>でも、便秘が改善</a:t>
            </a:r>
            <a:r>
              <a:rPr lang="ja-JP" altLang="en-US" sz="2800" dirty="0" smtClean="0"/>
              <a:t>しなければ、医師に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　  相談して下剤の使用</a:t>
            </a:r>
            <a:r>
              <a:rPr lang="ja-JP" altLang="en-US" sz="2800" dirty="0"/>
              <a:t>を</a:t>
            </a:r>
            <a:r>
              <a:rPr lang="ja-JP" altLang="en-US" sz="2800" dirty="0" smtClean="0"/>
              <a:t>検討</a:t>
            </a:r>
            <a:r>
              <a:rPr lang="ja-JP" altLang="en-US" sz="2800" dirty="0" smtClean="0"/>
              <a:t>する。</a:t>
            </a:r>
            <a:endParaRPr kumimoji="1" lang="ja-JP" altLang="en-US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2AA57402-5A77-4D97-AE18-972B6AEDFB38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7380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9592" y="2204864"/>
            <a:ext cx="7355160" cy="27977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 smtClean="0"/>
              <a:t>オムツ</a:t>
            </a:r>
            <a:r>
              <a:rPr kumimoji="1" lang="ja-JP" altLang="en-US" dirty="0"/>
              <a:t>を使用する前に、工夫すべきことは何でしょうか？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A4691292-E01B-4B99-A5EC-993A6CB6BE38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6306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600" dirty="0" smtClean="0"/>
              <a:t>【</a:t>
            </a:r>
            <a:r>
              <a:rPr lang="ja-JP" altLang="en-US" sz="3600" dirty="0" smtClean="0"/>
              <a:t>正解</a:t>
            </a:r>
            <a:r>
              <a:rPr lang="ja-JP" altLang="en-US" sz="3600" dirty="0"/>
              <a:t>例</a:t>
            </a:r>
            <a:r>
              <a:rPr lang="en-US" altLang="ja-JP" sz="3600" dirty="0" smtClean="0"/>
              <a:t>】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17240" y="1412776"/>
            <a:ext cx="778720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800" dirty="0" smtClean="0"/>
              <a:t>① </a:t>
            </a:r>
            <a:r>
              <a:rPr lang="en-US" altLang="ja-JP" sz="2800" dirty="0" smtClean="0"/>
              <a:t>ADL</a:t>
            </a:r>
            <a:r>
              <a:rPr lang="ja-JP" altLang="en-US" sz="2800" dirty="0"/>
              <a:t>レベル</a:t>
            </a:r>
            <a:r>
              <a:rPr lang="ja-JP" altLang="en-US" sz="2800" dirty="0" smtClean="0"/>
              <a:t>に合わせた対応</a:t>
            </a:r>
            <a:r>
              <a:rPr lang="ja-JP" altLang="en-US" sz="2800" dirty="0"/>
              <a:t>を検討する</a:t>
            </a:r>
            <a:r>
              <a:rPr lang="ja-JP" altLang="en-US" sz="2800" dirty="0" smtClean="0"/>
              <a:t>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安易</a:t>
            </a:r>
            <a:r>
              <a:rPr lang="ja-JP" altLang="en-US" sz="2800" dirty="0"/>
              <a:t>なオムツの使用は、</a:t>
            </a:r>
            <a:r>
              <a:rPr lang="ja-JP" altLang="en-US" sz="2800" dirty="0">
                <a:solidFill>
                  <a:srgbClr val="FF0000"/>
                </a:solidFill>
              </a:rPr>
              <a:t>生活不活発病を</a:t>
            </a:r>
            <a:r>
              <a:rPr lang="ja-JP" altLang="en-US" sz="2800" dirty="0" smtClean="0">
                <a:solidFill>
                  <a:srgbClr val="FF0000"/>
                </a:solidFill>
              </a:rPr>
              <a:t>引き</a:t>
            </a:r>
            <a:r>
              <a:rPr lang="ja-JP" altLang="en-US" sz="2800" dirty="0" err="1" smtClean="0">
                <a:solidFill>
                  <a:srgbClr val="FF0000"/>
                </a:solidFill>
              </a:rPr>
              <a:t>起こ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 smtClean="0">
                <a:solidFill>
                  <a:srgbClr val="FF0000"/>
                </a:solidFill>
              </a:rPr>
              <a:t>す</a:t>
            </a:r>
            <a:r>
              <a:rPr lang="ja-JP" altLang="en-US" sz="2800" dirty="0">
                <a:solidFill>
                  <a:srgbClr val="FF0000"/>
                </a:solidFill>
              </a:rPr>
              <a:t>恐れ</a:t>
            </a:r>
            <a:r>
              <a:rPr lang="ja-JP" altLang="en-US" sz="2800" dirty="0"/>
              <a:t>がある</a:t>
            </a:r>
            <a:r>
              <a:rPr lang="ja-JP" altLang="en-US" sz="2800" dirty="0" smtClean="0"/>
              <a:t>。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 </a:t>
            </a:r>
            <a:r>
              <a:rPr lang="ja-JP" altLang="en-US" sz="2800" dirty="0" smtClean="0"/>
              <a:t>　</a:t>
            </a:r>
            <a:r>
              <a:rPr lang="ja-JP" altLang="en-US" sz="2800" dirty="0" smtClean="0"/>
              <a:t>⇒ </a:t>
            </a:r>
            <a:r>
              <a:rPr lang="ja-JP" altLang="en-US" sz="2800" dirty="0" smtClean="0"/>
              <a:t>転倒</a:t>
            </a:r>
            <a:r>
              <a:rPr lang="ja-JP" altLang="en-US" sz="2800" dirty="0"/>
              <a:t>の可能性が</a:t>
            </a:r>
            <a:r>
              <a:rPr lang="ja-JP" altLang="en-US" sz="2800" dirty="0" smtClean="0"/>
              <a:t>高くても</a:t>
            </a:r>
            <a:r>
              <a:rPr lang="ja-JP" altLang="en-US" sz="2800" dirty="0"/>
              <a:t>、介助や</a:t>
            </a:r>
            <a:r>
              <a:rPr lang="ja-JP" altLang="en-US" sz="2800" dirty="0" smtClean="0"/>
              <a:t>見守りに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　　よって</a:t>
            </a:r>
            <a:r>
              <a:rPr lang="ja-JP" altLang="en-US" sz="2800" dirty="0" smtClean="0"/>
              <a:t>回避</a:t>
            </a:r>
            <a:r>
              <a:rPr lang="ja-JP" altLang="en-US" sz="2800" dirty="0"/>
              <a:t>できるの</a:t>
            </a:r>
            <a:r>
              <a:rPr lang="ja-JP" altLang="en-US" sz="2800" dirty="0" smtClean="0"/>
              <a:t>であ</a:t>
            </a:r>
            <a:r>
              <a:rPr lang="ja-JP" altLang="en-US" sz="2800" dirty="0"/>
              <a:t>れば</a:t>
            </a:r>
            <a:r>
              <a:rPr lang="ja-JP" altLang="en-US" sz="2800" dirty="0" smtClean="0"/>
              <a:t>、対応</a:t>
            </a:r>
            <a:r>
              <a:rPr lang="ja-JP" altLang="en-US" sz="2800" dirty="0"/>
              <a:t>を検討する。</a:t>
            </a:r>
          </a:p>
          <a:p>
            <a:pPr marL="0" indent="0">
              <a:buNone/>
            </a:pPr>
            <a:r>
              <a:rPr lang="ja-JP" altLang="en-US" sz="2800" dirty="0" smtClean="0"/>
              <a:t>② 排泄のタイミングで声かけをする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対象者</a:t>
            </a:r>
            <a:r>
              <a:rPr lang="ja-JP" altLang="en-US" sz="2800" dirty="0"/>
              <a:t>の尿意や</a:t>
            </a:r>
            <a:r>
              <a:rPr lang="ja-JP" altLang="en-US" sz="2800" dirty="0" smtClean="0"/>
              <a:t>便意</a:t>
            </a:r>
            <a:r>
              <a:rPr lang="ja-JP" altLang="en-US" sz="2800" dirty="0"/>
              <a:t>が</a:t>
            </a:r>
            <a:r>
              <a:rPr lang="ja-JP" altLang="en-US" sz="2800" dirty="0" smtClean="0"/>
              <a:t>無くても、</a:t>
            </a:r>
            <a:r>
              <a:rPr lang="ja-JP" altLang="en-US" sz="2800" dirty="0" smtClean="0">
                <a:solidFill>
                  <a:srgbClr val="FF0000"/>
                </a:solidFill>
              </a:rPr>
              <a:t>排泄チェック</a:t>
            </a:r>
            <a:r>
              <a:rPr lang="ja-JP" altLang="en-US" sz="2800" dirty="0">
                <a:solidFill>
                  <a:srgbClr val="FF0000"/>
                </a:solidFill>
              </a:rPr>
              <a:t>に</a:t>
            </a:r>
            <a:r>
              <a:rPr lang="ja-JP" altLang="en-US" sz="2800" dirty="0" err="1" smtClean="0">
                <a:solidFill>
                  <a:srgbClr val="FF0000"/>
                </a:solidFill>
              </a:rPr>
              <a:t>よ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 smtClean="0">
                <a:solidFill>
                  <a:srgbClr val="FF0000"/>
                </a:solidFill>
              </a:rPr>
              <a:t>りタイミングを</a:t>
            </a:r>
            <a:r>
              <a:rPr lang="ja-JP" altLang="en-US" sz="2800" dirty="0" smtClean="0">
                <a:solidFill>
                  <a:srgbClr val="FF0000"/>
                </a:solidFill>
              </a:rPr>
              <a:t>把握する</a:t>
            </a:r>
            <a:r>
              <a:rPr lang="ja-JP" altLang="en-US" sz="2800" dirty="0" smtClean="0"/>
              <a:t>ことができる。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⇒ </a:t>
            </a:r>
            <a:r>
              <a:rPr lang="ja-JP" altLang="en-US" sz="2800" dirty="0" smtClean="0"/>
              <a:t>オムツ</a:t>
            </a:r>
            <a:r>
              <a:rPr lang="ja-JP" altLang="en-US" sz="2800" dirty="0"/>
              <a:t>以外での</a:t>
            </a:r>
            <a:r>
              <a:rPr lang="ja-JP" altLang="en-US" sz="2800" dirty="0" smtClean="0"/>
              <a:t>対応</a:t>
            </a:r>
            <a:r>
              <a:rPr lang="ja-JP" altLang="en-US" sz="2800" dirty="0"/>
              <a:t>を</a:t>
            </a:r>
            <a:r>
              <a:rPr lang="ja-JP" altLang="en-US" sz="2800" dirty="0" smtClean="0"/>
              <a:t>探る。</a:t>
            </a:r>
            <a:endParaRPr kumimoji="1" lang="ja-JP" altLang="en-US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434EBEA7-1B94-48F6-917A-E3A4B0BF06E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5270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33264" y="745827"/>
            <a:ext cx="7499176" cy="58515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ja-JP" dirty="0" smtClean="0"/>
              <a:t>【</a:t>
            </a:r>
            <a:r>
              <a:rPr lang="ja-JP" altLang="en-US" dirty="0"/>
              <a:t>クイズ</a:t>
            </a:r>
            <a:r>
              <a:rPr lang="en-US" altLang="ja-JP" dirty="0"/>
              <a:t>】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sz="2800" dirty="0"/>
          </a:p>
          <a:p>
            <a:pPr marL="0" indent="0">
              <a:buNone/>
            </a:pPr>
            <a:r>
              <a:rPr kumimoji="1" lang="ja-JP" altLang="en-US" sz="2800" dirty="0" smtClean="0"/>
              <a:t>湯たんぽ</a:t>
            </a:r>
            <a:r>
              <a:rPr kumimoji="1" lang="ja-JP" altLang="en-US" sz="2800" dirty="0"/>
              <a:t>や電気</a:t>
            </a:r>
            <a:r>
              <a:rPr kumimoji="1" lang="ja-JP" altLang="en-US" sz="2800" dirty="0" smtClean="0"/>
              <a:t>毛布の正しい</a:t>
            </a:r>
            <a:r>
              <a:rPr lang="ja-JP" altLang="en-US" sz="2800" dirty="0" smtClean="0"/>
              <a:t>使</a:t>
            </a:r>
            <a:r>
              <a:rPr lang="ja-JP" altLang="en-US" sz="2800" dirty="0"/>
              <a:t>用法を下記より選んで下さい。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　① 直接</a:t>
            </a:r>
            <a:r>
              <a:rPr lang="ja-JP" altLang="en-US" sz="2800" dirty="0"/>
              <a:t>、皮膚に接触させて使用する。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　② 就寝</a:t>
            </a:r>
            <a:r>
              <a:rPr lang="ja-JP" altLang="en-US" sz="2800" dirty="0"/>
              <a:t>時から朝まで使用する。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　③ 直接的</a:t>
            </a:r>
            <a:r>
              <a:rPr lang="ja-JP" altLang="en-US" sz="2800" dirty="0"/>
              <a:t>に当たらない</a:t>
            </a:r>
            <a:r>
              <a:rPr lang="ja-JP" altLang="en-US" sz="2800" dirty="0" smtClean="0"/>
              <a:t>ように工夫し、できる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  だけ</a:t>
            </a:r>
            <a:r>
              <a:rPr lang="ja-JP" altLang="en-US" sz="2800" dirty="0"/>
              <a:t>短時間の使用にする。</a:t>
            </a:r>
            <a:endParaRPr kumimoji="1" lang="ja-JP" altLang="en-US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404728B8-9035-4DF2-B2A8-8D4AAADBAF78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171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05272" y="2464296"/>
            <a:ext cx="7067128" cy="2836912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2800" dirty="0"/>
              <a:t>・ 睡眠は体の免疫力を高める。そして、脳の</a:t>
            </a:r>
          </a:p>
          <a:p>
            <a:pPr marL="0" indent="0">
              <a:buNone/>
            </a:pPr>
            <a:r>
              <a:rPr lang="ja-JP" altLang="en-US" sz="2800" dirty="0" smtClean="0"/>
              <a:t>　機能</a:t>
            </a:r>
            <a:r>
              <a:rPr lang="ja-JP" altLang="en-US" sz="2800" dirty="0"/>
              <a:t>を維持するためにも重要。</a:t>
            </a:r>
          </a:p>
          <a:p>
            <a:pPr marL="0" indent="0">
              <a:buNone/>
            </a:pPr>
            <a:r>
              <a:rPr lang="ja-JP" altLang="en-US" sz="2800" dirty="0"/>
              <a:t>・ 時間の長さだけでなく、睡眠の深さも良質</a:t>
            </a:r>
          </a:p>
          <a:p>
            <a:pPr marL="0" indent="0">
              <a:buNone/>
            </a:pPr>
            <a:r>
              <a:rPr lang="ja-JP" altLang="en-US" sz="2800" dirty="0" smtClean="0"/>
              <a:t>　な</a:t>
            </a:r>
            <a:r>
              <a:rPr lang="ja-JP" altLang="en-US" sz="2800" dirty="0"/>
              <a:t>睡眠には大切。</a:t>
            </a:r>
          </a:p>
          <a:p>
            <a:endParaRPr kumimoji="1" lang="ja-JP" altLang="en-US" dirty="0"/>
          </a:p>
        </p:txBody>
      </p:sp>
      <p:pic>
        <p:nvPicPr>
          <p:cNvPr id="5" name="Picture 6" descr="C:\Users\User\Downloads\ロゴ　グレイ.JPG">
            <a:extLst>
              <a:ext uri="{FF2B5EF4-FFF2-40B4-BE49-F238E27FC236}">
                <a16:creationId xmlns="" xmlns:a16="http://schemas.microsoft.com/office/drawing/2014/main" id="{B4E7177E-EAB2-484B-A515-A9549EDBCB5A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タイトル 1"/>
          <p:cNvSpPr txBox="1">
            <a:spLocks/>
          </p:cNvSpPr>
          <p:nvPr/>
        </p:nvSpPr>
        <p:spPr>
          <a:xfrm>
            <a:off x="457200" y="850702"/>
            <a:ext cx="8229600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 smtClean="0"/>
              <a:t>睡眠とは</a:t>
            </a:r>
            <a:endParaRPr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970431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5976664" cy="1143000"/>
          </a:xfrm>
        </p:spPr>
        <p:txBody>
          <a:bodyPr>
            <a:normAutofit/>
          </a:bodyPr>
          <a:lstStyle/>
          <a:p>
            <a:r>
              <a:rPr lang="en-US" altLang="ja-JP" sz="3600" dirty="0" smtClean="0"/>
              <a:t>【</a:t>
            </a:r>
            <a:r>
              <a:rPr lang="ja-JP" altLang="en-US" sz="3600" dirty="0"/>
              <a:t>正解</a:t>
            </a:r>
            <a:r>
              <a:rPr lang="en-US" altLang="ja-JP" sz="3600" dirty="0" smtClean="0"/>
              <a:t>】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62880" y="1124745"/>
            <a:ext cx="8085584" cy="41044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sz="3000" dirty="0" smtClean="0"/>
              <a:t>	</a:t>
            </a:r>
            <a:r>
              <a:rPr lang="ja-JP" altLang="en-US" sz="3000" dirty="0" smtClean="0"/>
              <a:t>③ 直接的</a:t>
            </a:r>
            <a:r>
              <a:rPr lang="ja-JP" altLang="en-US" sz="3000" dirty="0"/>
              <a:t>に当たらないように工夫し</a:t>
            </a:r>
            <a:r>
              <a:rPr lang="ja-JP" altLang="en-US" sz="3000" dirty="0" smtClean="0"/>
              <a:t>、</a:t>
            </a:r>
            <a:endParaRPr lang="en-US" altLang="ja-JP" sz="3000" dirty="0" smtClean="0"/>
          </a:p>
          <a:p>
            <a:pPr marL="0" indent="0">
              <a:buNone/>
            </a:pPr>
            <a:r>
              <a:rPr lang="en-US" altLang="ja-JP" sz="3000" dirty="0" smtClean="0"/>
              <a:t>	</a:t>
            </a:r>
            <a:r>
              <a:rPr lang="ja-JP" altLang="en-US" sz="3000" dirty="0" smtClean="0"/>
              <a:t>　  できるだけ</a:t>
            </a:r>
            <a:r>
              <a:rPr lang="ja-JP" altLang="en-US" sz="3000" dirty="0"/>
              <a:t>短時間の使用にする</a:t>
            </a:r>
            <a:r>
              <a:rPr lang="ja-JP" altLang="en-US" sz="3000" dirty="0" smtClean="0"/>
              <a:t>。</a:t>
            </a:r>
            <a:endParaRPr lang="en-US" altLang="ja-JP" sz="3000" dirty="0" smtClean="0"/>
          </a:p>
          <a:p>
            <a:pPr marL="0" indent="0">
              <a:buNone/>
            </a:pPr>
            <a:endParaRPr lang="en-US" altLang="ja-JP" sz="19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en-US" sz="3000" dirty="0" smtClean="0"/>
              <a:t>電気</a:t>
            </a:r>
            <a:r>
              <a:rPr kumimoji="1" lang="ja-JP" altLang="en-US" sz="3000" dirty="0"/>
              <a:t>毛布や</a:t>
            </a:r>
            <a:r>
              <a:rPr kumimoji="1" lang="ja-JP" altLang="en-US" sz="3000" dirty="0" smtClean="0"/>
              <a:t>湯たんぽは高温</a:t>
            </a:r>
            <a:r>
              <a:rPr lang="ja-JP" altLang="en-US" sz="3000" dirty="0" smtClean="0"/>
              <a:t>にならないが</a:t>
            </a:r>
            <a:r>
              <a:rPr kumimoji="1" lang="ja-JP" altLang="en-US" sz="3000" dirty="0" smtClean="0"/>
              <a:t>、直接皮膚</a:t>
            </a:r>
            <a:endParaRPr kumimoji="1" lang="en-US" altLang="ja-JP" sz="3000" dirty="0" smtClean="0"/>
          </a:p>
          <a:p>
            <a:pPr marL="0" indent="0">
              <a:buNone/>
            </a:pPr>
            <a:r>
              <a:rPr kumimoji="1" lang="ja-JP" altLang="en-US" sz="3000" dirty="0" smtClean="0"/>
              <a:t>と</a:t>
            </a:r>
            <a:r>
              <a:rPr kumimoji="1" lang="ja-JP" altLang="en-US" sz="3000" dirty="0"/>
              <a:t>接触させたり、長時間使用</a:t>
            </a:r>
            <a:r>
              <a:rPr kumimoji="1" lang="ja-JP" altLang="en-US" sz="3000" dirty="0" smtClean="0"/>
              <a:t>し</a:t>
            </a:r>
            <a:r>
              <a:rPr lang="ja-JP" altLang="en-US" sz="3000" dirty="0" smtClean="0"/>
              <a:t>たりする</a:t>
            </a:r>
            <a:r>
              <a:rPr lang="ja-JP" altLang="en-US" sz="3000" dirty="0"/>
              <a:t>と</a:t>
            </a:r>
            <a:r>
              <a:rPr lang="ja-JP" altLang="en-US" sz="3000" dirty="0" smtClean="0"/>
              <a:t>、</a:t>
            </a:r>
            <a:r>
              <a:rPr lang="ja-JP" altLang="en-US" sz="3000" dirty="0" smtClean="0">
                <a:solidFill>
                  <a:srgbClr val="FF0000"/>
                </a:solidFill>
              </a:rPr>
              <a:t>ゆっくりと</a:t>
            </a:r>
            <a:endParaRPr lang="en-US" altLang="ja-JP" sz="3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3000" dirty="0" smtClean="0">
                <a:solidFill>
                  <a:srgbClr val="FF0000"/>
                </a:solidFill>
              </a:rPr>
              <a:t>やけど（低温やけど）を</a:t>
            </a:r>
            <a:r>
              <a:rPr lang="ja-JP" altLang="en-US" sz="3000" dirty="0">
                <a:solidFill>
                  <a:srgbClr val="FF0000"/>
                </a:solidFill>
              </a:rPr>
              <a:t>している場合</a:t>
            </a:r>
            <a:r>
              <a:rPr lang="ja-JP" altLang="en-US" sz="3000" dirty="0" smtClean="0">
                <a:solidFill>
                  <a:srgbClr val="FF0000"/>
                </a:solidFill>
              </a:rPr>
              <a:t>がある</a:t>
            </a:r>
            <a:r>
              <a:rPr lang="ja-JP" altLang="en-US" sz="3000" dirty="0" smtClean="0"/>
              <a:t>。</a:t>
            </a:r>
            <a:endParaRPr lang="en-US" altLang="ja-JP" sz="3000" dirty="0" smtClean="0"/>
          </a:p>
          <a:p>
            <a:pPr marL="0" indent="0">
              <a:buNone/>
            </a:pPr>
            <a:r>
              <a:rPr lang="ja-JP" altLang="en-US" sz="3000" dirty="0"/>
              <a:t>　</a:t>
            </a:r>
            <a:r>
              <a:rPr lang="ja-JP" altLang="en-US" sz="3000" dirty="0" smtClean="0"/>
              <a:t>⇒ </a:t>
            </a:r>
            <a:r>
              <a:rPr lang="ja-JP" altLang="en-US" sz="3000" dirty="0" smtClean="0">
                <a:solidFill>
                  <a:srgbClr val="FF0000"/>
                </a:solidFill>
              </a:rPr>
              <a:t>低温</a:t>
            </a:r>
            <a:r>
              <a:rPr lang="ja-JP" altLang="en-US" sz="3000" dirty="0">
                <a:solidFill>
                  <a:srgbClr val="FF0000"/>
                </a:solidFill>
              </a:rPr>
              <a:t>やけど</a:t>
            </a:r>
            <a:r>
              <a:rPr lang="ja-JP" altLang="en-US" sz="3000" dirty="0"/>
              <a:t>は皮膚のかなり深いところまで</a:t>
            </a:r>
            <a:r>
              <a:rPr lang="ja-JP" altLang="en-US" sz="3000" dirty="0" smtClean="0"/>
              <a:t>やけ</a:t>
            </a:r>
            <a:endParaRPr lang="en-US" altLang="ja-JP" sz="3000" dirty="0" smtClean="0"/>
          </a:p>
          <a:p>
            <a:pPr marL="0" indent="0">
              <a:buNone/>
            </a:pPr>
            <a:r>
              <a:rPr lang="ja-JP" altLang="en-US" sz="3000" dirty="0"/>
              <a:t>　</a:t>
            </a:r>
            <a:r>
              <a:rPr lang="ja-JP" altLang="en-US" sz="3000" dirty="0" smtClean="0"/>
              <a:t>　  </a:t>
            </a:r>
            <a:r>
              <a:rPr lang="ja-JP" altLang="en-US" sz="3000" dirty="0" err="1" smtClean="0"/>
              <a:t>どが</a:t>
            </a:r>
            <a:r>
              <a:rPr lang="ja-JP" altLang="en-US" sz="3000" dirty="0"/>
              <a:t>達しているため、</a:t>
            </a:r>
            <a:r>
              <a:rPr lang="ja-JP" altLang="en-US" sz="3000" dirty="0">
                <a:solidFill>
                  <a:srgbClr val="FF0000"/>
                </a:solidFill>
              </a:rPr>
              <a:t>治るまでに長時間かかる</a:t>
            </a:r>
            <a:r>
              <a:rPr lang="ja-JP" altLang="en-US" sz="3000" dirty="0" smtClean="0"/>
              <a:t>。</a:t>
            </a:r>
            <a:endParaRPr lang="en-US" altLang="ja-JP" sz="30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281369D5-A3CC-4BEA-9FAA-A564EF34FB81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755576" y="5157192"/>
            <a:ext cx="770485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solidFill>
                  <a:srgbClr val="FF0000"/>
                </a:solidFill>
              </a:rPr>
              <a:t>感覚</a:t>
            </a:r>
            <a:r>
              <a:rPr lang="ja-JP" altLang="en-US" sz="2800" dirty="0">
                <a:solidFill>
                  <a:srgbClr val="FF0000"/>
                </a:solidFill>
              </a:rPr>
              <a:t>障害が</a:t>
            </a:r>
            <a:r>
              <a:rPr lang="ja-JP" altLang="en-US" sz="2800" dirty="0" smtClean="0">
                <a:solidFill>
                  <a:srgbClr val="FF0000"/>
                </a:solidFill>
              </a:rPr>
              <a:t>ある対象者に</a:t>
            </a:r>
            <a:r>
              <a:rPr lang="ja-JP" altLang="en-US" sz="2800" dirty="0">
                <a:solidFill>
                  <a:srgbClr val="FF0000"/>
                </a:solidFill>
              </a:rPr>
              <a:t>は、特に注意が</a:t>
            </a:r>
            <a:r>
              <a:rPr lang="ja-JP" altLang="en-US" sz="2800" dirty="0" smtClean="0">
                <a:solidFill>
                  <a:srgbClr val="FF0000"/>
                </a:solidFill>
              </a:rPr>
              <a:t>必要</a:t>
            </a:r>
            <a:endParaRPr lang="ja-JP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1030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30B65B2F-DD24-49C2-8030-A2C67A4B2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764704"/>
            <a:ext cx="7931224" cy="5361459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altLang="ja-JP" sz="2400" dirty="0" smtClean="0">
                <a:latin typeface="ＭＳ Ｐゴシック" panose="020B0600070205080204" pitchFamily="50" charset="-128"/>
              </a:rPr>
              <a:t>【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参考文献</a:t>
            </a:r>
            <a:r>
              <a:rPr lang="en-US" altLang="ja-JP" sz="2400" dirty="0" smtClean="0">
                <a:latin typeface="ＭＳ Ｐゴシック" panose="020B0600070205080204" pitchFamily="50" charset="-128"/>
              </a:rPr>
              <a:t>】</a:t>
            </a:r>
          </a:p>
          <a:p>
            <a:pPr marL="0" indent="0">
              <a:buNone/>
              <a:defRPr/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１）メジカルフレンド社 介護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福祉士実践シリーズ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5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巻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老人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介護の基礎技術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(1</a:t>
            </a:r>
            <a:r>
              <a:rPr lang="en-US" altLang="ja-JP" sz="2400" dirty="0" smtClean="0">
                <a:latin typeface="ＭＳ Ｐゴシック" panose="020B0600070205080204" pitchFamily="50" charset="-128"/>
              </a:rPr>
              <a:t>)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平成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6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年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3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月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14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日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第</a:t>
            </a:r>
            <a:r>
              <a:rPr lang="en-US" altLang="ja-JP" sz="2400" dirty="0" smtClean="0">
                <a:latin typeface="ＭＳ Ｐゴシック" panose="020B0600070205080204" pitchFamily="50" charset="-128"/>
              </a:rPr>
              <a:t>1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版第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6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刷発行  著者代表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望月弘子</a:t>
            </a:r>
            <a:endParaRPr lang="ja-JP" altLang="en-US" sz="2400" dirty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2400" dirty="0">
                <a:latin typeface="ＭＳ Ｐゴシック" panose="020B0600070205080204" pitchFamily="50" charset="-128"/>
              </a:rPr>
              <a:t>２）中央法規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出版 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介護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職員 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初任者研修テキスト 第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2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巻 自立に向けた介護の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実際 </a:t>
            </a:r>
            <a:r>
              <a:rPr lang="en-US" altLang="ja-JP" sz="2400" dirty="0" smtClean="0">
                <a:latin typeface="ＭＳ Ｐゴシック" panose="020B0600070205080204" pitchFamily="50" charset="-128"/>
              </a:rPr>
              <a:t>2013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年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9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月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10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日 初版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2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冊発行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編集  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黒澤貞夫・石橋真ニ・是枝祥子・上原千寿子・白井孝子 発行者 荘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村明彦</a:t>
            </a:r>
            <a:endParaRPr lang="en-US" altLang="ja-JP" sz="2400" dirty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en-US" altLang="ja-JP" sz="2400" dirty="0">
                <a:latin typeface="ＭＳ Ｐゴシック" panose="020B0600070205080204" pitchFamily="50" charset="-128"/>
              </a:rPr>
              <a:t> </a:t>
            </a:r>
            <a:endParaRPr lang="en-US" altLang="ja-JP" sz="2400" dirty="0" smtClean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教材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作成　　</a:t>
            </a:r>
            <a:endParaRPr lang="en-US" altLang="ja-JP" sz="2400" dirty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特別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養護老人ホーム　天恵荘</a:t>
            </a:r>
            <a:endParaRPr lang="en-US" altLang="ja-JP" sz="2400" dirty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看護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部長　黒田　美穂　            </a:t>
            </a:r>
            <a:r>
              <a:rPr lang="ja-JP" altLang="en-US" sz="2800" dirty="0">
                <a:latin typeface="ＭＳ Ｐゴシック" panose="020B0600070205080204" pitchFamily="50" charset="-128"/>
              </a:rPr>
              <a:t>　</a:t>
            </a:r>
            <a:endParaRPr kumimoji="1" lang="ja-JP" altLang="en-US" sz="2800" dirty="0"/>
          </a:p>
        </p:txBody>
      </p:sp>
      <p:pic>
        <p:nvPicPr>
          <p:cNvPr id="5" name="Picture 6" descr="C:\Users\User\Downloads\ロゴ　グレイ.JPG">
            <a:extLst>
              <a:ext uri="{FF2B5EF4-FFF2-40B4-BE49-F238E27FC236}">
                <a16:creationId xmlns:a16="http://schemas.microsoft.com/office/drawing/2014/main" xmlns="" id="{B4E7931E-BC93-43AE-ADF0-4E6732A928E7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0835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564D7E6F-7138-41D5-9C4C-CABACEC96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8F6FCE97-B4FA-4B64-9F4A-2AD6E8686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8312"/>
            <a:ext cx="8229600" cy="2332856"/>
          </a:xfrm>
        </p:spPr>
        <p:txBody>
          <a:bodyPr/>
          <a:lstStyle/>
          <a:p>
            <a:pPr marL="0" indent="0" algn="ctr">
              <a:buNone/>
            </a:pPr>
            <a:r>
              <a:rPr lang="ja-JP" altLang="en-US" sz="4400" dirty="0" smtClean="0"/>
              <a:t>お疲れさま</a:t>
            </a:r>
            <a:r>
              <a:rPr lang="ja-JP" altLang="en-US" sz="4400" dirty="0" err="1"/>
              <a:t>で</a:t>
            </a:r>
            <a:r>
              <a:rPr lang="ja-JP" altLang="en-US" sz="4400" dirty="0"/>
              <a:t>した</a:t>
            </a:r>
            <a:endParaRPr kumimoji="1" lang="ja-JP" altLang="en-US" sz="44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D6560373-DE5A-4D41-AF1D-05905E587365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2679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62670"/>
            <a:ext cx="8229600" cy="778098"/>
          </a:xfrm>
        </p:spPr>
        <p:txBody>
          <a:bodyPr>
            <a:normAutofit/>
          </a:bodyPr>
          <a:lstStyle/>
          <a:p>
            <a:r>
              <a:rPr lang="ja-JP" altLang="en-US" sz="3200" dirty="0" smtClean="0"/>
              <a:t>良質</a:t>
            </a:r>
            <a:r>
              <a:rPr lang="ja-JP" altLang="en-US" sz="3200" dirty="0"/>
              <a:t>な</a:t>
            </a:r>
            <a:r>
              <a:rPr lang="ja-JP" altLang="en-US" sz="3200" dirty="0" smtClean="0"/>
              <a:t>睡眠</a:t>
            </a:r>
            <a:r>
              <a:rPr lang="ja-JP" altLang="en-US" sz="3200" dirty="0"/>
              <a:t>と</a:t>
            </a:r>
            <a:r>
              <a:rPr lang="ja-JP" altLang="en-US" sz="3200" dirty="0" smtClean="0"/>
              <a:t>は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1602" y="1600201"/>
            <a:ext cx="8032846" cy="31069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/>
              <a:t>＜条件</a:t>
            </a:r>
            <a:r>
              <a:rPr lang="ja-JP" altLang="en-US" sz="2800" dirty="0" smtClean="0"/>
              <a:t>＞</a:t>
            </a:r>
            <a:endParaRPr lang="ja-JP" altLang="en-US" sz="2800" dirty="0"/>
          </a:p>
          <a:p>
            <a:pPr marL="0" indent="0">
              <a:buNone/>
            </a:pPr>
            <a:r>
              <a:rPr lang="ja-JP" altLang="en-US" sz="2800" dirty="0" smtClean="0"/>
              <a:t> </a:t>
            </a:r>
            <a:r>
              <a:rPr lang="ja-JP" altLang="en-US" sz="2800" dirty="0" smtClean="0"/>
              <a:t>・ 成人</a:t>
            </a:r>
            <a:r>
              <a:rPr lang="ja-JP" altLang="en-US" sz="2800" dirty="0"/>
              <a:t>は平均で</a:t>
            </a:r>
            <a:r>
              <a:rPr lang="en-US" altLang="ja-JP" sz="2800" dirty="0">
                <a:solidFill>
                  <a:srgbClr val="FF0000"/>
                </a:solidFill>
              </a:rPr>
              <a:t>7-8</a:t>
            </a:r>
            <a:r>
              <a:rPr lang="ja-JP" altLang="en-US" sz="2800" dirty="0">
                <a:solidFill>
                  <a:srgbClr val="FF0000"/>
                </a:solidFill>
              </a:rPr>
              <a:t>時間</a:t>
            </a:r>
            <a:r>
              <a:rPr lang="ja-JP" altLang="en-US" sz="2800" dirty="0"/>
              <a:t>の睡眠を必要としている</a:t>
            </a:r>
            <a:r>
              <a:rPr lang="ja-JP" altLang="en-US" sz="2800" dirty="0" smtClean="0"/>
              <a:t>。</a:t>
            </a:r>
            <a:endParaRPr lang="ja-JP" altLang="en-US" sz="2800" dirty="0"/>
          </a:p>
          <a:p>
            <a:pPr marL="0" indent="0">
              <a:buNone/>
            </a:pPr>
            <a:r>
              <a:rPr lang="ja-JP" altLang="en-US" sz="2800" dirty="0" smtClean="0"/>
              <a:t> </a:t>
            </a:r>
            <a:r>
              <a:rPr lang="ja-JP" altLang="en-US" sz="2800" dirty="0" smtClean="0"/>
              <a:t>・ </a:t>
            </a:r>
            <a:r>
              <a:rPr lang="ja-JP" altLang="en-US" sz="2800" dirty="0" smtClean="0">
                <a:solidFill>
                  <a:srgbClr val="FF0000"/>
                </a:solidFill>
              </a:rPr>
              <a:t>緊張</a:t>
            </a:r>
            <a:r>
              <a:rPr lang="ja-JP" altLang="en-US" sz="2800" dirty="0">
                <a:solidFill>
                  <a:srgbClr val="FF0000"/>
                </a:solidFill>
              </a:rPr>
              <a:t>や心配事がなく、リラックスしている</a:t>
            </a:r>
            <a:r>
              <a:rPr lang="ja-JP" altLang="en-US" sz="2800" dirty="0"/>
              <a:t>時によく</a:t>
            </a:r>
            <a:r>
              <a:rPr lang="ja-JP" altLang="en-US" sz="2800" dirty="0" smtClean="0"/>
              <a:t>眠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 れる。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 </a:t>
            </a:r>
            <a:r>
              <a:rPr lang="ja-JP" altLang="en-US" sz="2800" dirty="0" smtClean="0"/>
              <a:t>　  ⇒</a:t>
            </a:r>
            <a:r>
              <a:rPr lang="en-US" altLang="ja-JP" sz="2800" dirty="0" smtClean="0"/>
              <a:t>	</a:t>
            </a:r>
            <a:r>
              <a:rPr lang="ja-JP" altLang="en-US" sz="2800" dirty="0" smtClean="0"/>
              <a:t>精神的</a:t>
            </a:r>
            <a:r>
              <a:rPr lang="ja-JP" altLang="en-US" sz="2800" dirty="0"/>
              <a:t>・身体的な苦痛を緩和する</a:t>
            </a:r>
          </a:p>
          <a:p>
            <a:pPr marL="0" indent="0">
              <a:buNone/>
            </a:pPr>
            <a:r>
              <a:rPr lang="ja-JP" altLang="en-US" sz="2800" dirty="0"/>
              <a:t> </a:t>
            </a:r>
            <a:r>
              <a:rPr lang="ja-JP" altLang="en-US" sz="2800" dirty="0" smtClean="0"/>
              <a:t>　　　</a:t>
            </a:r>
            <a:r>
              <a:rPr lang="en-US" altLang="ja-JP" sz="2800" dirty="0" smtClean="0"/>
              <a:t>	</a:t>
            </a:r>
            <a:r>
              <a:rPr lang="ja-JP" altLang="en-US" sz="2800" dirty="0" smtClean="0"/>
              <a:t>プライバシー</a:t>
            </a:r>
            <a:r>
              <a:rPr lang="ja-JP" altLang="en-US" sz="2800" dirty="0"/>
              <a:t>を守る</a:t>
            </a:r>
          </a:p>
          <a:p>
            <a:pPr marL="0" indent="0">
              <a:buNone/>
            </a:pPr>
            <a:endParaRPr lang="en-US" altLang="ja-JP" sz="2800" dirty="0" smtClean="0"/>
          </a:p>
          <a:p>
            <a:pPr marL="0" indent="0">
              <a:buNone/>
            </a:pPr>
            <a:endParaRPr lang="ja-JP" altLang="en-US" sz="2800" dirty="0"/>
          </a:p>
          <a:p>
            <a:pPr marL="0" indent="0">
              <a:buNone/>
            </a:pPr>
            <a:endParaRPr lang="en-US" altLang="ja-JP" sz="2800" dirty="0" smtClean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B4E7177E-EAB2-484B-A515-A9549EDBCB5A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1403648" y="4922004"/>
            <a:ext cx="612068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solidFill>
                  <a:srgbClr val="FF0000"/>
                </a:solidFill>
              </a:rPr>
              <a:t>快適</a:t>
            </a:r>
            <a:r>
              <a:rPr lang="ja-JP" altLang="en-US" sz="2800" dirty="0">
                <a:solidFill>
                  <a:srgbClr val="FF0000"/>
                </a:solidFill>
              </a:rPr>
              <a:t>で安心感の</a:t>
            </a:r>
            <a:r>
              <a:rPr lang="ja-JP" altLang="en-US" sz="2800" dirty="0" smtClean="0">
                <a:solidFill>
                  <a:srgbClr val="FF0000"/>
                </a:solidFill>
              </a:rPr>
              <a:t>ある環境作りが必要！</a:t>
            </a:r>
            <a:endParaRPr lang="ja-JP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258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　　　　　　　　　</a:t>
            </a:r>
            <a:r>
              <a:rPr lang="en-US" altLang="ja-JP" sz="3600" dirty="0"/>
              <a:t/>
            </a:r>
            <a:br>
              <a:rPr lang="en-US" altLang="ja-JP" sz="3600" dirty="0"/>
            </a:br>
            <a:r>
              <a:rPr lang="ja-JP" altLang="en-US" sz="3600" dirty="0" smtClean="0"/>
              <a:t>不眠へ</a:t>
            </a:r>
            <a:r>
              <a:rPr lang="ja-JP" altLang="en-US" sz="3600" dirty="0"/>
              <a:t>の対応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17240" y="1855365"/>
            <a:ext cx="764319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 smtClean="0"/>
              <a:t>・ 就寝前</a:t>
            </a:r>
            <a:r>
              <a:rPr lang="ja-JP" altLang="en-US" sz="2800" dirty="0"/>
              <a:t>の</a:t>
            </a:r>
            <a:r>
              <a:rPr lang="ja-JP" altLang="en-US" sz="2800" dirty="0">
                <a:solidFill>
                  <a:srgbClr val="FF0000"/>
                </a:solidFill>
              </a:rPr>
              <a:t>手浴・足浴</a:t>
            </a:r>
            <a:r>
              <a:rPr lang="ja-JP" altLang="en-US" sz="2800" dirty="0"/>
              <a:t>は、身体が温まり、</a:t>
            </a:r>
            <a:r>
              <a:rPr lang="ja-JP" altLang="en-US" sz="2800" dirty="0" smtClean="0"/>
              <a:t>気分も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安定</a:t>
            </a:r>
            <a:r>
              <a:rPr lang="ja-JP" altLang="en-US" sz="2800" dirty="0"/>
              <a:t>するため入眠効果を得やすい。</a:t>
            </a:r>
          </a:p>
          <a:p>
            <a:pPr marL="0" indent="0">
              <a:buNone/>
            </a:pPr>
            <a:r>
              <a:rPr lang="ja-JP" altLang="en-US" sz="2800" dirty="0" smtClean="0"/>
              <a:t>・ 特</a:t>
            </a:r>
            <a:r>
              <a:rPr lang="ja-JP" altLang="en-US" sz="2800" dirty="0"/>
              <a:t>に、</a:t>
            </a:r>
            <a:r>
              <a:rPr lang="ja-JP" altLang="en-US" sz="2800" dirty="0">
                <a:solidFill>
                  <a:srgbClr val="FF0000"/>
                </a:solidFill>
              </a:rPr>
              <a:t>手足の冷えに</a:t>
            </a:r>
            <a:r>
              <a:rPr lang="ja-JP" altLang="en-US" sz="2800" dirty="0" smtClean="0">
                <a:solidFill>
                  <a:srgbClr val="FF0000"/>
                </a:solidFill>
              </a:rPr>
              <a:t>よる不眠</a:t>
            </a:r>
            <a:r>
              <a:rPr lang="ja-JP" altLang="en-US" sz="2800" dirty="0"/>
              <a:t>を訴える</a:t>
            </a:r>
            <a:r>
              <a:rPr lang="ja-JP" altLang="en-US" sz="2800" dirty="0" smtClean="0"/>
              <a:t>対象者に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は</a:t>
            </a:r>
            <a:r>
              <a:rPr lang="ja-JP" altLang="en-US" sz="2800" dirty="0"/>
              <a:t>、効果が高い。</a:t>
            </a:r>
          </a:p>
          <a:p>
            <a:pPr marL="0" indent="0">
              <a:buNone/>
            </a:pPr>
            <a:r>
              <a:rPr lang="ja-JP" altLang="en-US" sz="2800" dirty="0" smtClean="0"/>
              <a:t>・ 足浴</a:t>
            </a:r>
            <a:r>
              <a:rPr lang="ja-JP" altLang="en-US" sz="2800" dirty="0"/>
              <a:t>の際に軽く</a:t>
            </a:r>
            <a:r>
              <a:rPr lang="ja-JP" altLang="en-US" sz="2800" dirty="0">
                <a:solidFill>
                  <a:srgbClr val="FF0000"/>
                </a:solidFill>
              </a:rPr>
              <a:t>足の裏をマッサージする</a:t>
            </a:r>
            <a:r>
              <a:rPr lang="ja-JP" altLang="en-US" sz="2800" dirty="0"/>
              <a:t>と</a:t>
            </a:r>
            <a:r>
              <a:rPr lang="ja-JP" altLang="en-US" sz="2800" dirty="0" smtClean="0"/>
              <a:t>、血液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循環</a:t>
            </a:r>
            <a:r>
              <a:rPr lang="ja-JP" altLang="en-US" sz="2800" dirty="0"/>
              <a:t>がよくなり、冷えの解消にもよい</a:t>
            </a:r>
            <a:r>
              <a:rPr lang="ja-JP" altLang="en-US" sz="2800" dirty="0" smtClean="0"/>
              <a:t>。</a:t>
            </a:r>
            <a:endParaRPr lang="en-US" altLang="ja-JP" sz="2800" dirty="0" smtClean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B36A5786-4103-40F5-925D-8BFC1B1B019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4739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 smtClean="0"/>
              <a:t>夜間</a:t>
            </a:r>
            <a:r>
              <a:rPr lang="ja-JP" altLang="en-US" sz="3200" dirty="0"/>
              <a:t>の巡回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3568" y="1711349"/>
            <a:ext cx="780647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 smtClean="0"/>
              <a:t>・ 夜間</a:t>
            </a:r>
            <a:r>
              <a:rPr kumimoji="1" lang="ja-JP" altLang="en-US" sz="2800" dirty="0"/>
              <a:t>の巡回は、対象者の</a:t>
            </a:r>
            <a:r>
              <a:rPr kumimoji="1" lang="ja-JP" altLang="en-US" sz="2800" dirty="0">
                <a:solidFill>
                  <a:srgbClr val="FF0000"/>
                </a:solidFill>
              </a:rPr>
              <a:t>安全を守るため</a:t>
            </a:r>
            <a:r>
              <a:rPr kumimoji="1" lang="ja-JP" altLang="en-US" sz="2800" dirty="0" smtClean="0"/>
              <a:t>に</a:t>
            </a:r>
            <a:r>
              <a:rPr lang="ja-JP" altLang="en-US" sz="2800" dirty="0"/>
              <a:t>重要</a:t>
            </a:r>
            <a:r>
              <a:rPr kumimoji="1" lang="ja-JP" altLang="en-US" sz="2800" dirty="0" smtClean="0"/>
              <a:t>。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・ </a:t>
            </a:r>
            <a:r>
              <a:rPr kumimoji="1" lang="ja-JP" altLang="en-US" sz="2800" dirty="0" smtClean="0"/>
              <a:t>しかし</a:t>
            </a:r>
            <a:r>
              <a:rPr kumimoji="1" lang="ja-JP" altLang="en-US" sz="2800" dirty="0"/>
              <a:t>、その行為が</a:t>
            </a:r>
            <a:r>
              <a:rPr kumimoji="1" lang="ja-JP" altLang="en-US" sz="2800" dirty="0">
                <a:solidFill>
                  <a:srgbClr val="FF0000"/>
                </a:solidFill>
              </a:rPr>
              <a:t>安眠を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妨害しているのであれ</a:t>
            </a:r>
            <a:endParaRPr kumimoji="1"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　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ば</a:t>
            </a:r>
            <a:r>
              <a:rPr kumimoji="1" lang="ja-JP" altLang="en-US" sz="2800" dirty="0" smtClean="0"/>
              <a:t>、本人</a:t>
            </a:r>
            <a:r>
              <a:rPr kumimoji="1" lang="ja-JP" altLang="en-US" sz="2800" dirty="0"/>
              <a:t>及びご家族と相談をし</a:t>
            </a:r>
            <a:r>
              <a:rPr kumimoji="1" lang="ja-JP" altLang="en-US" sz="2800" dirty="0" smtClean="0"/>
              <a:t>、巡回</a:t>
            </a:r>
            <a:r>
              <a:rPr kumimoji="1" lang="ja-JP" altLang="en-US" sz="2800" dirty="0"/>
              <a:t>の</a:t>
            </a:r>
            <a:r>
              <a:rPr kumimoji="1" lang="ja-JP" altLang="en-US" sz="2800" dirty="0">
                <a:solidFill>
                  <a:srgbClr val="FF0000"/>
                </a:solidFill>
              </a:rPr>
              <a:t>回数を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減</a:t>
            </a:r>
            <a:endParaRPr kumimoji="1"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　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ら</a:t>
            </a:r>
            <a:r>
              <a:rPr kumimoji="1" lang="ja-JP" altLang="en-US" sz="2800" dirty="0" err="1" smtClean="0">
                <a:solidFill>
                  <a:srgbClr val="FF0000"/>
                </a:solidFill>
              </a:rPr>
              <a:t>す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など</a:t>
            </a:r>
            <a:r>
              <a:rPr kumimoji="1" lang="ja-JP" altLang="en-US" sz="2800" dirty="0">
                <a:solidFill>
                  <a:srgbClr val="FF0000"/>
                </a:solidFill>
              </a:rPr>
              <a:t>の工夫</a:t>
            </a:r>
            <a:r>
              <a:rPr kumimoji="1" lang="ja-JP" altLang="en-US" sz="2800" dirty="0"/>
              <a:t>が</a:t>
            </a:r>
            <a:r>
              <a:rPr kumimoji="1" lang="ja-JP" altLang="en-US" sz="2800" dirty="0" smtClean="0"/>
              <a:t>必要。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⇒ </a:t>
            </a:r>
            <a:r>
              <a:rPr kumimoji="1" lang="ja-JP" altLang="en-US" sz="2800" dirty="0" smtClean="0"/>
              <a:t>それでも眠れない場合は、</a:t>
            </a:r>
            <a:r>
              <a:rPr kumimoji="1" lang="ja-JP" altLang="en-US" sz="2800" dirty="0">
                <a:solidFill>
                  <a:srgbClr val="FF0000"/>
                </a:solidFill>
              </a:rPr>
              <a:t>医師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と相談</a:t>
            </a:r>
            <a:r>
              <a:rPr kumimoji="1" lang="ja-JP" altLang="en-US" sz="2800" dirty="0"/>
              <a:t>し</a:t>
            </a:r>
            <a:r>
              <a:rPr kumimoji="1" lang="ja-JP" altLang="en-US" sz="2800" dirty="0" smtClean="0"/>
              <a:t>、眠剤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  </a:t>
            </a:r>
            <a:r>
              <a:rPr kumimoji="1" lang="ja-JP" altLang="en-US" sz="2800" dirty="0" smtClean="0"/>
              <a:t>の</a:t>
            </a:r>
            <a:r>
              <a:rPr kumimoji="1" lang="ja-JP" altLang="en-US" sz="2800" dirty="0" smtClean="0"/>
              <a:t>使用を検討</a:t>
            </a:r>
            <a:r>
              <a:rPr lang="ja-JP" altLang="en-US" sz="2800" dirty="0"/>
              <a:t>する</a:t>
            </a:r>
            <a:r>
              <a:rPr kumimoji="1" lang="ja-JP" altLang="en-US" sz="2800" dirty="0" smtClean="0"/>
              <a:t>。</a:t>
            </a:r>
            <a:endParaRPr kumimoji="1" lang="ja-JP" altLang="en-US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FDB32B6D-65A3-4093-A209-BD3D9D5B52A8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5371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sz="3200" dirty="0"/>
              <a:t>睡眠剤を服用する時の注意点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907704" y="2464296"/>
            <a:ext cx="5832648" cy="2620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 smtClean="0"/>
              <a:t>① </a:t>
            </a:r>
            <a:r>
              <a:rPr lang="ja-JP" altLang="en-US" sz="2800" dirty="0" smtClean="0"/>
              <a:t>自分勝手</a:t>
            </a:r>
            <a:r>
              <a:rPr lang="ja-JP" altLang="en-US" sz="2800" dirty="0"/>
              <a:t>に</a:t>
            </a:r>
            <a:r>
              <a:rPr lang="ja-JP" altLang="en-US" sz="2800" dirty="0">
                <a:solidFill>
                  <a:srgbClr val="FF0000"/>
                </a:solidFill>
              </a:rPr>
              <a:t>量を調整しない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 smtClean="0"/>
              <a:t>② </a:t>
            </a:r>
            <a:r>
              <a:rPr lang="ja-JP" altLang="en-US" sz="2800" dirty="0" smtClean="0"/>
              <a:t>飲んだら</a:t>
            </a:r>
            <a:r>
              <a:rPr lang="ja-JP" altLang="en-US" sz="2800" dirty="0"/>
              <a:t>、</a:t>
            </a:r>
            <a:r>
              <a:rPr lang="ja-JP" altLang="en-US" sz="2800" dirty="0">
                <a:solidFill>
                  <a:srgbClr val="FF0000"/>
                </a:solidFill>
              </a:rPr>
              <a:t>３０分以内に床につく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 smtClean="0"/>
              <a:t>③ </a:t>
            </a:r>
            <a:r>
              <a:rPr lang="ja-JP" altLang="en-US" sz="2800" dirty="0" smtClean="0">
                <a:solidFill>
                  <a:srgbClr val="FF0000"/>
                </a:solidFill>
              </a:rPr>
              <a:t>アルコール</a:t>
            </a:r>
            <a:r>
              <a:rPr lang="ja-JP" altLang="en-US" sz="2800" dirty="0"/>
              <a:t>と一緒に服用しない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2800" dirty="0"/>
          </a:p>
          <a:p>
            <a:pPr marL="0" indent="0">
              <a:buNone/>
            </a:pPr>
            <a:endParaRPr kumimoji="1"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5D646809-832D-4F98-BAEA-4E576954536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7232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9592" y="1772817"/>
            <a:ext cx="7528790" cy="3672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/>
              <a:t>筋力低下のある対象者について、「自立支援」</a:t>
            </a:r>
            <a:r>
              <a:rPr lang="ja-JP" altLang="en-US" sz="2800" dirty="0" smtClean="0"/>
              <a:t>を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目標</a:t>
            </a:r>
            <a:r>
              <a:rPr lang="ja-JP" altLang="en-US" sz="2800" dirty="0"/>
              <a:t>としている</a:t>
            </a:r>
            <a:r>
              <a:rPr lang="ja-JP" altLang="en-US" sz="2800" dirty="0" smtClean="0"/>
              <a:t>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その</a:t>
            </a:r>
            <a:r>
              <a:rPr lang="ja-JP" altLang="en-US" sz="2800" dirty="0"/>
              <a:t>ため、入浴時は対象者に</a:t>
            </a:r>
            <a:r>
              <a:rPr lang="ja-JP" altLang="en-US" sz="2800" dirty="0" smtClean="0"/>
              <a:t>洗身</a:t>
            </a:r>
            <a:r>
              <a:rPr lang="ja-JP" altLang="en-US" sz="2800" dirty="0"/>
              <a:t>、洗髪を任せ</a:t>
            </a:r>
            <a:r>
              <a:rPr lang="ja-JP" altLang="en-US" sz="2800" dirty="0" smtClean="0"/>
              <a:t>、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介助者</a:t>
            </a:r>
            <a:r>
              <a:rPr lang="ja-JP" altLang="en-US" sz="2800" dirty="0"/>
              <a:t>は見守りに徹した。</a:t>
            </a:r>
          </a:p>
          <a:p>
            <a:pPr marL="0" indent="0">
              <a:buNone/>
            </a:pPr>
            <a:endParaRPr lang="en-US" altLang="ja-JP" sz="2800" dirty="0"/>
          </a:p>
          <a:p>
            <a:pPr marL="0" indent="0">
              <a:buNone/>
            </a:pPr>
            <a:r>
              <a:rPr kumimoji="1" lang="ja-JP" altLang="en-US" sz="2800" dirty="0"/>
              <a:t>この行為が</a:t>
            </a:r>
            <a:r>
              <a:rPr lang="ja-JP" altLang="en-US" sz="2800" dirty="0"/>
              <a:t>適切</a:t>
            </a:r>
            <a:r>
              <a:rPr kumimoji="1" lang="ja-JP" altLang="en-US" sz="2800" dirty="0"/>
              <a:t>でない</a:t>
            </a:r>
            <a:r>
              <a:rPr lang="ja-JP" altLang="en-US" sz="2800" dirty="0"/>
              <a:t>理由は何でしょうか</a:t>
            </a:r>
            <a:r>
              <a:rPr kumimoji="1" lang="ja-JP" altLang="en-US" sz="2800" dirty="0"/>
              <a:t>？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4A9EEE7E-8FC9-4EFC-A6E4-0D16EF1CF094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9027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dirty="0"/>
              <a:t>　　　　　</a:t>
            </a:r>
            <a:r>
              <a:rPr lang="ja-JP" altLang="en-US" dirty="0"/>
              <a:t>　　　　　</a:t>
            </a:r>
            <a:r>
              <a:rPr kumimoji="1" lang="en-US" altLang="ja-JP" sz="3200" dirty="0"/>
              <a:t>【</a:t>
            </a:r>
            <a:r>
              <a:rPr kumimoji="1" lang="ja-JP" altLang="en-US" sz="3200" dirty="0"/>
              <a:t>正解</a:t>
            </a:r>
            <a:r>
              <a:rPr kumimoji="1" lang="en-US" altLang="ja-JP" sz="3200" dirty="0"/>
              <a:t>】</a:t>
            </a:r>
            <a:r>
              <a:rPr lang="en-US" altLang="ja-JP" sz="3200" dirty="0"/>
              <a:t/>
            </a:r>
            <a:br>
              <a:rPr lang="en-US" altLang="ja-JP" sz="3200" dirty="0"/>
            </a:b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61256" y="1999381"/>
            <a:ext cx="7283152" cy="17896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/>
              <a:t>筋力低下のある対象者の場合、</a:t>
            </a:r>
            <a:r>
              <a:rPr kumimoji="1" lang="ja-JP" altLang="en-US" sz="2800" dirty="0">
                <a:solidFill>
                  <a:srgbClr val="FF0000"/>
                </a:solidFill>
              </a:rPr>
              <a:t>手が回らない場所や力が入らない場合の洗身・洗髪の介助</a:t>
            </a:r>
            <a:r>
              <a:rPr kumimoji="1" lang="ja-JP" altLang="en-US" sz="2800" dirty="0"/>
              <a:t>は、行うように</a:t>
            </a:r>
            <a:r>
              <a:rPr lang="ja-JP" altLang="en-US" sz="2800" dirty="0"/>
              <a:t>する</a:t>
            </a:r>
            <a:r>
              <a:rPr kumimoji="1" lang="ja-JP" altLang="en-US" sz="2800" dirty="0" smtClean="0"/>
              <a:t>。</a:t>
            </a:r>
            <a:endParaRPr kumimoji="1" lang="en-US" altLang="ja-JP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A85A8C9D-456E-4EE2-89CA-001FCE973AEB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1187624" y="4131077"/>
            <a:ext cx="669674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FF0000"/>
                </a:solidFill>
              </a:rPr>
              <a:t>自立</a:t>
            </a:r>
            <a:r>
              <a:rPr lang="ja-JP" altLang="en-US" sz="2800" dirty="0">
                <a:solidFill>
                  <a:srgbClr val="FF0000"/>
                </a:solidFill>
              </a:rPr>
              <a:t>支援とは</a:t>
            </a:r>
            <a:r>
              <a:rPr lang="ja-JP" altLang="en-US" sz="2800" dirty="0" smtClean="0">
                <a:solidFill>
                  <a:srgbClr val="FF0000"/>
                </a:solidFill>
              </a:rPr>
              <a:t>、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r>
              <a:rPr lang="ja-JP" altLang="en-US" sz="2800" dirty="0" smtClean="0">
                <a:solidFill>
                  <a:srgbClr val="FF0000"/>
                </a:solidFill>
              </a:rPr>
              <a:t>出来ない</a:t>
            </a:r>
            <a:r>
              <a:rPr lang="ja-JP" altLang="en-US" sz="2800" dirty="0">
                <a:solidFill>
                  <a:srgbClr val="FF0000"/>
                </a:solidFill>
              </a:rPr>
              <a:t>ことがあって</a:t>
            </a:r>
            <a:r>
              <a:rPr lang="ja-JP" altLang="en-US" sz="2800" dirty="0" smtClean="0">
                <a:solidFill>
                  <a:srgbClr val="FF0000"/>
                </a:solidFill>
              </a:rPr>
              <a:t>も見守る</a:t>
            </a:r>
            <a:r>
              <a:rPr lang="ja-JP" altLang="en-US" sz="2800" dirty="0">
                <a:solidFill>
                  <a:srgbClr val="FF0000"/>
                </a:solidFill>
              </a:rPr>
              <a:t>ことでは</a:t>
            </a:r>
            <a:r>
              <a:rPr lang="ja-JP" altLang="en-US" sz="2800" dirty="0" smtClean="0">
                <a:solidFill>
                  <a:srgbClr val="FF0000"/>
                </a:solidFill>
              </a:rPr>
              <a:t>ない</a:t>
            </a:r>
            <a:endParaRPr lang="ja-JP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493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08" y="2215405"/>
            <a:ext cx="7128792" cy="2941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/>
              <a:t>薬</a:t>
            </a:r>
            <a:r>
              <a:rPr lang="ja-JP" altLang="en-US" sz="2800" dirty="0" smtClean="0"/>
              <a:t>の</a:t>
            </a:r>
            <a:r>
              <a:rPr lang="ja-JP" altLang="en-US" sz="2800" dirty="0"/>
              <a:t>内服</a:t>
            </a:r>
            <a:r>
              <a:rPr kumimoji="1" lang="ja-JP" altLang="en-US" sz="2800" dirty="0" smtClean="0"/>
              <a:t>介助</a:t>
            </a:r>
            <a:r>
              <a:rPr kumimoji="1" lang="ja-JP" altLang="en-US" sz="2800" dirty="0"/>
              <a:t>をする際、対象者が粉の薬しか飲めないため</a:t>
            </a:r>
            <a:r>
              <a:rPr kumimoji="1" lang="ja-JP" altLang="en-US" sz="2800" dirty="0" smtClean="0"/>
              <a:t>、薬</a:t>
            </a:r>
            <a:r>
              <a:rPr kumimoji="1" lang="ja-JP" altLang="en-US" sz="2800" dirty="0"/>
              <a:t>を</a:t>
            </a:r>
            <a:r>
              <a:rPr kumimoji="1" lang="ja-JP" altLang="en-US" sz="2800" dirty="0" smtClean="0"/>
              <a:t>潰したり</a:t>
            </a:r>
            <a:r>
              <a:rPr kumimoji="1" lang="ja-JP" altLang="en-US" sz="2800" dirty="0"/>
              <a:t>、カプセルを</a:t>
            </a:r>
            <a:r>
              <a:rPr kumimoji="1" lang="ja-JP" altLang="en-US" sz="2800" dirty="0" smtClean="0"/>
              <a:t>はずしたりして飲んでもらう</a:t>
            </a:r>
            <a:r>
              <a:rPr lang="ja-JP" altLang="en-US" sz="2800" dirty="0" smtClean="0"/>
              <a:t>行為</a:t>
            </a:r>
            <a:r>
              <a:rPr lang="ja-JP" altLang="en-US" sz="2800" dirty="0"/>
              <a:t>が良くない理由は何でしょうか？</a:t>
            </a:r>
            <a:endParaRPr kumimoji="1" lang="ja-JP" altLang="en-US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5AE10CB0-3D66-43C8-8827-451CD455D96A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521" y="5856724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9591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632</Words>
  <Application>Microsoft Office PowerPoint</Application>
  <PresentationFormat>画面に合わせる (4:3)</PresentationFormat>
  <Paragraphs>122</Paragraphs>
  <Slides>22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Office ​​テーマ</vt:lpstr>
      <vt:lpstr>【生活支援技術】  ＜生活支援全般＞ </vt:lpstr>
      <vt:lpstr>PowerPoint プレゼンテーション</vt:lpstr>
      <vt:lpstr>良質な睡眠とは</vt:lpstr>
      <vt:lpstr>　　　　　　　　　 不眠への対応</vt:lpstr>
      <vt:lpstr>夜間の巡回</vt:lpstr>
      <vt:lpstr>睡眠剤を服用する時の注意点</vt:lpstr>
      <vt:lpstr>【クイズ】</vt:lpstr>
      <vt:lpstr>　　　　　　　　　　【正解】 </vt:lpstr>
      <vt:lpstr>【クイズ】</vt:lpstr>
      <vt:lpstr>　　　　　　　　　　【正解】 </vt:lpstr>
      <vt:lpstr>PowerPoint プレゼンテーション</vt:lpstr>
      <vt:lpstr>【正解】  どの薬を、どのくらい（量）吐き出したのか</vt:lpstr>
      <vt:lpstr>【クイズ】</vt:lpstr>
      <vt:lpstr>【正解】  ×不適切</vt:lpstr>
      <vt:lpstr>【クイズ】</vt:lpstr>
      <vt:lpstr>【正解例】  食事を工夫する、排便の習慣を持つ、運動する</vt:lpstr>
      <vt:lpstr>【クイズ】</vt:lpstr>
      <vt:lpstr>【正解例】</vt:lpstr>
      <vt:lpstr>PowerPoint プレゼンテーション</vt:lpstr>
      <vt:lpstr>【正解】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2018-05-14T05:52:05Z</cp:lastPrinted>
  <dcterms:created xsi:type="dcterms:W3CDTF">2018-03-31T00:56:37Z</dcterms:created>
  <dcterms:modified xsi:type="dcterms:W3CDTF">2018-05-19T08:47:50Z</dcterms:modified>
</cp:coreProperties>
</file>