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78" r:id="rId4"/>
    <p:sldId id="279" r:id="rId5"/>
    <p:sldId id="259" r:id="rId6"/>
    <p:sldId id="260" r:id="rId7"/>
    <p:sldId id="261" r:id="rId8"/>
    <p:sldId id="262" r:id="rId9"/>
    <p:sldId id="263" r:id="rId10"/>
    <p:sldId id="264" r:id="rId11"/>
    <p:sldId id="267" r:id="rId12"/>
    <p:sldId id="268" r:id="rId13"/>
    <p:sldId id="293" r:id="rId14"/>
    <p:sldId id="283" r:id="rId15"/>
    <p:sldId id="284" r:id="rId16"/>
    <p:sldId id="289" r:id="rId17"/>
    <p:sldId id="290" r:id="rId18"/>
    <p:sldId id="295" r:id="rId19"/>
    <p:sldId id="275" r:id="rId20"/>
    <p:sldId id="277" r:id="rId21"/>
    <p:sldId id="273" r:id="rId22"/>
    <p:sldId id="274" r:id="rId23"/>
    <p:sldId id="292" r:id="rId24"/>
    <p:sldId id="291" r:id="rId25"/>
    <p:sldId id="287" r:id="rId26"/>
    <p:sldId id="297" r:id="rId27"/>
    <p:sldId id="298" r:id="rId28"/>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300" y="-72"/>
      </p:cViewPr>
      <p:guideLst>
        <p:guide orient="horz" pos="2160"/>
        <p:guide pos="2880"/>
      </p:guideLst>
    </p:cSldViewPr>
  </p:slideViewPr>
  <p:notesTextViewPr>
    <p:cViewPr>
      <p:scale>
        <a:sx n="1" d="1"/>
        <a:sy n="1" d="1"/>
      </p:scale>
      <p:origin x="0" y="0"/>
    </p:cViewPr>
  </p:notesTextViewPr>
  <p:sorterViewPr>
    <p:cViewPr>
      <p:scale>
        <a:sx n="100" d="100"/>
        <a:sy n="100" d="100"/>
      </p:scale>
      <p:origin x="0" y="336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CC01DF9B-CD90-4E35-A390-67BE647F462D}" type="datetimeFigureOut">
              <a:rPr kumimoji="1" lang="ja-JP" altLang="en-US" smtClean="0"/>
              <a:t>2018/5/20</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34FE9F18-D6D5-46F0-998A-6628F58D9B2B}" type="slidenum">
              <a:rPr kumimoji="1" lang="ja-JP" altLang="en-US" smtClean="0"/>
              <a:t>‹#›</a:t>
            </a:fld>
            <a:endParaRPr kumimoji="1" lang="ja-JP" altLang="en-US"/>
          </a:p>
        </p:txBody>
      </p:sp>
    </p:spTree>
    <p:extLst>
      <p:ext uri="{BB962C8B-B14F-4D97-AF65-F5344CB8AC3E}">
        <p14:creationId xmlns:p14="http://schemas.microsoft.com/office/powerpoint/2010/main" val="17708796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4FE9F18-D6D5-46F0-998A-6628F58D9B2B}" type="slidenum">
              <a:rPr kumimoji="1" lang="ja-JP" altLang="en-US" smtClean="0"/>
              <a:t>19</a:t>
            </a:fld>
            <a:endParaRPr kumimoji="1" lang="ja-JP" altLang="en-US"/>
          </a:p>
        </p:txBody>
      </p:sp>
    </p:spTree>
    <p:extLst>
      <p:ext uri="{BB962C8B-B14F-4D97-AF65-F5344CB8AC3E}">
        <p14:creationId xmlns:p14="http://schemas.microsoft.com/office/powerpoint/2010/main" val="3962628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2916114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2360631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894913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805879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2462388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3191086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85206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3606771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815135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2994158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78EFF72-310F-446B-BC38-B8DC1D7D807C}" type="datetimeFigureOut">
              <a:rPr kumimoji="1" lang="ja-JP" altLang="en-US" smtClean="0"/>
              <a:t>2018/5/20</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867682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EFF72-310F-446B-BC38-B8DC1D7D807C}" type="datetimeFigureOut">
              <a:rPr kumimoji="1" lang="ja-JP" altLang="en-US" smtClean="0"/>
              <a:t>2018/5/20</a:t>
            </a:fld>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E9FE73-E78D-490A-85D8-AA1377EB6B30}" type="slidenum">
              <a:rPr kumimoji="1" lang="ja-JP" altLang="en-US" smtClean="0"/>
              <a:t>‹#›</a:t>
            </a:fld>
            <a:endParaRPr kumimoji="1" lang="ja-JP" altLang="en-US" dirty="0"/>
          </a:p>
        </p:txBody>
      </p:sp>
    </p:spTree>
    <p:extLst>
      <p:ext uri="{BB962C8B-B14F-4D97-AF65-F5344CB8AC3E}">
        <p14:creationId xmlns:p14="http://schemas.microsoft.com/office/powerpoint/2010/main" val="3864247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5576" y="2130425"/>
            <a:ext cx="7702624" cy="2090663"/>
          </a:xfrm>
        </p:spPr>
        <p:txBody>
          <a:bodyPr>
            <a:normAutofit/>
          </a:bodyPr>
          <a:lstStyle/>
          <a:p>
            <a:r>
              <a:rPr lang="en-US" altLang="ja-JP" sz="4000" dirty="0">
                <a:latin typeface="+mj-ea"/>
              </a:rPr>
              <a:t>【</a:t>
            </a:r>
            <a:r>
              <a:rPr lang="ja-JP" altLang="en-US" sz="4000" dirty="0" smtClean="0">
                <a:latin typeface="+mj-ea"/>
              </a:rPr>
              <a:t>生活</a:t>
            </a:r>
            <a:r>
              <a:rPr lang="ja-JP" altLang="en-US" sz="4000" dirty="0">
                <a:latin typeface="+mj-ea"/>
              </a:rPr>
              <a:t>支援技術</a:t>
            </a:r>
            <a:r>
              <a:rPr lang="en-US" altLang="ja-JP" sz="4000" dirty="0">
                <a:latin typeface="+mj-ea"/>
              </a:rPr>
              <a:t>】</a:t>
            </a:r>
            <a:br>
              <a:rPr lang="en-US" altLang="ja-JP" sz="4000" dirty="0">
                <a:latin typeface="+mj-ea"/>
              </a:rPr>
            </a:br>
            <a:r>
              <a:rPr lang="en-US" altLang="ja-JP" sz="4000" dirty="0" smtClean="0"/>
              <a:t/>
            </a:r>
            <a:br>
              <a:rPr lang="en-US" altLang="ja-JP" sz="4000" dirty="0" smtClean="0"/>
            </a:br>
            <a:r>
              <a:rPr lang="ja-JP" altLang="en-US" sz="4000" dirty="0" smtClean="0"/>
              <a:t>＜</a:t>
            </a:r>
            <a:r>
              <a:rPr lang="ja-JP" altLang="en-US" sz="4000" dirty="0"/>
              <a:t>体位変換・移動・移乗</a:t>
            </a:r>
            <a:r>
              <a:rPr kumimoji="1" lang="ja-JP" altLang="en-US" sz="4000" dirty="0"/>
              <a:t>の支援＞</a:t>
            </a:r>
          </a:p>
        </p:txBody>
      </p:sp>
      <p:sp>
        <p:nvSpPr>
          <p:cNvPr id="3" name="サブタイトル 2"/>
          <p:cNvSpPr>
            <a:spLocks noGrp="1"/>
          </p:cNvSpPr>
          <p:nvPr>
            <p:ph type="subTitle" idx="1"/>
          </p:nvPr>
        </p:nvSpPr>
        <p:spPr/>
        <p:txBody>
          <a:bodyPr/>
          <a:lstStyle/>
          <a:p>
            <a:endParaRPr kumimoji="1" lang="ja-JP" altLang="en-US" dirty="0"/>
          </a:p>
        </p:txBody>
      </p:sp>
      <p:pic>
        <p:nvPicPr>
          <p:cNvPr id="4" name="Picture 6" descr="C:\Users\User\Downloads\ロゴ　グレイ.JPG">
            <a:extLst>
              <a:ext uri="{FF2B5EF4-FFF2-40B4-BE49-F238E27FC236}">
                <a16:creationId xmlns="" xmlns:a16="http://schemas.microsoft.com/office/drawing/2014/main" id="{402262C8-4C89-45A2-B559-71F8C69737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5431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85800"/>
            <a:ext cx="8229600" cy="1143000"/>
          </a:xfrm>
        </p:spPr>
        <p:txBody>
          <a:bodyPr>
            <a:noAutofit/>
          </a:bodyPr>
          <a:lstStyle/>
          <a:p>
            <a:r>
              <a:rPr lang="en-US" altLang="ja-JP" sz="2800" dirty="0"/>
              <a:t>【</a:t>
            </a:r>
            <a:r>
              <a:rPr lang="ja-JP" altLang="en-US" sz="2800" dirty="0"/>
              <a:t>正解</a:t>
            </a:r>
            <a:r>
              <a:rPr lang="en-US" altLang="ja-JP" sz="2800" dirty="0" smtClean="0"/>
              <a:t>】</a:t>
            </a:r>
            <a:br>
              <a:rPr lang="en-US" altLang="ja-JP" sz="2800" dirty="0" smtClean="0"/>
            </a:br>
            <a:r>
              <a:rPr lang="en-US" altLang="ja-JP" sz="2800" dirty="0"/>
              <a:t/>
            </a:r>
            <a:br>
              <a:rPr lang="en-US" altLang="ja-JP" sz="2800" dirty="0"/>
            </a:br>
            <a:r>
              <a:rPr kumimoji="1" lang="ja-JP" altLang="en-US" sz="2800" dirty="0"/>
              <a:t>①二　②ロ　③ハ　④イ</a:t>
            </a:r>
          </a:p>
        </p:txBody>
      </p:sp>
      <p:sp>
        <p:nvSpPr>
          <p:cNvPr id="3" name="コンテンツ プレースホルダー 2"/>
          <p:cNvSpPr>
            <a:spLocks noGrp="1"/>
          </p:cNvSpPr>
          <p:nvPr>
            <p:ph idx="1"/>
          </p:nvPr>
        </p:nvSpPr>
        <p:spPr>
          <a:xfrm>
            <a:off x="950912" y="1927373"/>
            <a:ext cx="7437512" cy="3517851"/>
          </a:xfrm>
        </p:spPr>
        <p:txBody>
          <a:bodyPr>
            <a:normAutofit/>
          </a:bodyPr>
          <a:lstStyle/>
          <a:p>
            <a:pPr marL="0" indent="0">
              <a:buNone/>
            </a:pPr>
            <a:r>
              <a:rPr kumimoji="1" lang="ja-JP" altLang="en-US" sz="2800" dirty="0" smtClean="0"/>
              <a:t>＜ボディメカニクス</a:t>
            </a:r>
            <a:r>
              <a:rPr kumimoji="1" lang="ja-JP" altLang="en-US" sz="2800" dirty="0"/>
              <a:t>と</a:t>
            </a:r>
            <a:r>
              <a:rPr kumimoji="1" lang="ja-JP" altLang="en-US" sz="2800" dirty="0" smtClean="0"/>
              <a:t>は＞</a:t>
            </a:r>
            <a:endParaRPr kumimoji="1" lang="en-US" altLang="ja-JP" sz="2800" dirty="0" smtClean="0"/>
          </a:p>
          <a:p>
            <a:pPr marL="0" indent="0">
              <a:buNone/>
            </a:pPr>
            <a:r>
              <a:rPr kumimoji="1" lang="ja-JP" altLang="en-US" sz="2800" dirty="0" smtClean="0">
                <a:solidFill>
                  <a:srgbClr val="FF0000"/>
                </a:solidFill>
              </a:rPr>
              <a:t>運動</a:t>
            </a:r>
            <a:r>
              <a:rPr kumimoji="1" lang="ja-JP" altLang="en-US" sz="2800" dirty="0">
                <a:solidFill>
                  <a:srgbClr val="FF0000"/>
                </a:solidFill>
              </a:rPr>
              <a:t>力学を応用して</a:t>
            </a:r>
            <a:r>
              <a:rPr kumimoji="1" lang="ja-JP" altLang="en-US" sz="2800" dirty="0" smtClean="0"/>
              <a:t>、体</a:t>
            </a:r>
            <a:r>
              <a:rPr kumimoji="1" lang="ja-JP" altLang="en-US" sz="2800" dirty="0"/>
              <a:t>にかかる負荷を</a:t>
            </a:r>
            <a:r>
              <a:rPr kumimoji="1" lang="ja-JP" altLang="en-US" sz="2800" dirty="0" smtClean="0"/>
              <a:t>最小限</a:t>
            </a:r>
            <a:endParaRPr kumimoji="1" lang="en-US" altLang="ja-JP" sz="2800" dirty="0" smtClean="0"/>
          </a:p>
          <a:p>
            <a:pPr marL="0" indent="0">
              <a:buNone/>
            </a:pPr>
            <a:r>
              <a:rPr kumimoji="1" lang="ja-JP" altLang="en-US" sz="2800" dirty="0" smtClean="0"/>
              <a:t>に</a:t>
            </a:r>
            <a:r>
              <a:rPr kumimoji="1" lang="ja-JP" altLang="en-US" sz="2800" dirty="0"/>
              <a:t>して、その</a:t>
            </a:r>
            <a:r>
              <a:rPr kumimoji="1" lang="ja-JP" altLang="en-US" sz="2800" dirty="0" smtClean="0"/>
              <a:t>対象の</a:t>
            </a:r>
            <a:r>
              <a:rPr kumimoji="1" lang="ja-JP" altLang="en-US" sz="2800" dirty="0"/>
              <a:t>活動を</a:t>
            </a:r>
            <a:r>
              <a:rPr kumimoji="1" lang="ja-JP" altLang="en-US" sz="2800" dirty="0">
                <a:solidFill>
                  <a:srgbClr val="FF0000"/>
                </a:solidFill>
              </a:rPr>
              <a:t>小さな力によって、</a:t>
            </a:r>
            <a:r>
              <a:rPr kumimoji="1" lang="ja-JP" altLang="en-US" sz="2800" dirty="0" err="1" smtClean="0">
                <a:solidFill>
                  <a:srgbClr val="FF0000"/>
                </a:solidFill>
              </a:rPr>
              <a:t>よ</a:t>
            </a:r>
            <a:endParaRPr kumimoji="1" lang="en-US" altLang="ja-JP" sz="2800" dirty="0" smtClean="0">
              <a:solidFill>
                <a:srgbClr val="FF0000"/>
              </a:solidFill>
            </a:endParaRPr>
          </a:p>
          <a:p>
            <a:pPr marL="0" indent="0">
              <a:buNone/>
            </a:pPr>
            <a:r>
              <a:rPr kumimoji="1" lang="ja-JP" altLang="en-US" sz="2800" dirty="0" smtClean="0">
                <a:solidFill>
                  <a:srgbClr val="FF0000"/>
                </a:solidFill>
              </a:rPr>
              <a:t>り</a:t>
            </a:r>
            <a:r>
              <a:rPr kumimoji="1" lang="ja-JP" altLang="en-US" sz="2800" dirty="0">
                <a:solidFill>
                  <a:srgbClr val="FF0000"/>
                </a:solidFill>
              </a:rPr>
              <a:t>大きな</a:t>
            </a:r>
            <a:r>
              <a:rPr kumimoji="1" lang="ja-JP" altLang="en-US" sz="2800" dirty="0" smtClean="0">
                <a:solidFill>
                  <a:srgbClr val="FF0000"/>
                </a:solidFill>
              </a:rPr>
              <a:t>効果を</a:t>
            </a:r>
            <a:r>
              <a:rPr kumimoji="1" lang="ja-JP" altLang="en-US" sz="2800" dirty="0">
                <a:solidFill>
                  <a:srgbClr val="FF0000"/>
                </a:solidFill>
              </a:rPr>
              <a:t>あげる</a:t>
            </a:r>
            <a:r>
              <a:rPr kumimoji="1" lang="ja-JP" altLang="en-US" sz="2800" dirty="0" smtClean="0"/>
              <a:t>こと。</a:t>
            </a:r>
            <a:endParaRPr kumimoji="1" lang="en-US" altLang="ja-JP" sz="2800" dirty="0"/>
          </a:p>
          <a:p>
            <a:pPr marL="0" indent="0">
              <a:buNone/>
            </a:pPr>
            <a:endParaRPr kumimoji="1" lang="en-US" altLang="ja-JP" sz="1800" dirty="0" smtClean="0"/>
          </a:p>
          <a:p>
            <a:pPr marL="0" indent="0">
              <a:buNone/>
            </a:pPr>
            <a:r>
              <a:rPr kumimoji="1" lang="ja-JP" altLang="en-US" sz="2800" dirty="0" smtClean="0"/>
              <a:t>例えば</a:t>
            </a:r>
            <a:r>
              <a:rPr kumimoji="1" lang="ja-JP" altLang="en-US" sz="2800" dirty="0"/>
              <a:t>、対象者の体位変換の際</a:t>
            </a:r>
            <a:r>
              <a:rPr kumimoji="1" lang="ja-JP" altLang="en-US" sz="2800" dirty="0" smtClean="0"/>
              <a:t>、対象者を押す</a:t>
            </a:r>
            <a:endParaRPr kumimoji="1" lang="en-US" altLang="ja-JP" sz="2800" dirty="0" smtClean="0"/>
          </a:p>
          <a:p>
            <a:pPr marL="0" indent="0">
              <a:buNone/>
            </a:pPr>
            <a:r>
              <a:rPr kumimoji="1" lang="ja-JP" altLang="en-US" sz="2800" dirty="0" smtClean="0"/>
              <a:t>より</a:t>
            </a:r>
            <a:r>
              <a:rPr kumimoji="1" lang="ja-JP" altLang="en-US" sz="2800" dirty="0"/>
              <a:t>、引くほうが小さな力で</a:t>
            </a:r>
            <a:r>
              <a:rPr lang="ja-JP" altLang="en-US" sz="2800" dirty="0"/>
              <a:t>済む</a:t>
            </a:r>
            <a:r>
              <a:rPr kumimoji="1" lang="ja-JP" altLang="en-US" sz="2800" dirty="0" smtClean="0"/>
              <a:t>。</a:t>
            </a:r>
            <a:endParaRPr lang="en-US" altLang="ja-JP" sz="2800" dirty="0"/>
          </a:p>
        </p:txBody>
      </p:sp>
      <p:pic>
        <p:nvPicPr>
          <p:cNvPr id="4" name="Picture 6" descr="C:\Users\User\Downloads\ロゴ　グレイ.JPG">
            <a:extLst>
              <a:ext uri="{FF2B5EF4-FFF2-40B4-BE49-F238E27FC236}">
                <a16:creationId xmlns="" xmlns:a16="http://schemas.microsoft.com/office/drawing/2014/main" id="{28074A1A-07B7-4863-81AF-9D5C670B11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テキスト ボックス 4"/>
          <p:cNvSpPr txBox="1"/>
          <p:nvPr/>
        </p:nvSpPr>
        <p:spPr>
          <a:xfrm>
            <a:off x="899592" y="5354052"/>
            <a:ext cx="7488832" cy="523220"/>
          </a:xfrm>
          <a:prstGeom prst="rect">
            <a:avLst/>
          </a:prstGeom>
          <a:noFill/>
          <a:ln>
            <a:solidFill>
              <a:schemeClr val="tx1"/>
            </a:solidFill>
          </a:ln>
        </p:spPr>
        <p:txBody>
          <a:bodyPr wrap="square" rtlCol="0">
            <a:spAutoFit/>
          </a:bodyPr>
          <a:lstStyle/>
          <a:p>
            <a:pPr algn="ctr"/>
            <a:r>
              <a:rPr lang="ja-JP" altLang="en-US" sz="2800" dirty="0">
                <a:solidFill>
                  <a:srgbClr val="FF0000"/>
                </a:solidFill>
              </a:rPr>
              <a:t>介助者の疲労が減り、対象者の不安も軽減</a:t>
            </a:r>
            <a:r>
              <a:rPr lang="ja-JP" altLang="en-US" sz="2800" dirty="0" smtClean="0">
                <a:solidFill>
                  <a:srgbClr val="FF0000"/>
                </a:solidFill>
              </a:rPr>
              <a:t>する</a:t>
            </a:r>
            <a:endParaRPr lang="ja-JP" altLang="en-US" sz="2800" dirty="0">
              <a:solidFill>
                <a:srgbClr val="FF0000"/>
              </a:solidFill>
            </a:endParaRPr>
          </a:p>
        </p:txBody>
      </p:sp>
    </p:spTree>
    <p:extLst>
      <p:ext uri="{BB962C8B-B14F-4D97-AF65-F5344CB8AC3E}">
        <p14:creationId xmlns:p14="http://schemas.microsoft.com/office/powerpoint/2010/main" val="3045125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57808"/>
            <a:ext cx="8229600" cy="1143000"/>
          </a:xfrm>
        </p:spPr>
        <p:txBody>
          <a:bodyPr>
            <a:normAutofit/>
          </a:bodyPr>
          <a:lstStyle/>
          <a:p>
            <a:r>
              <a:rPr kumimoji="1" lang="en-US" altLang="ja-JP" sz="3200" dirty="0"/>
              <a:t>【</a:t>
            </a:r>
            <a:r>
              <a:rPr kumimoji="1" lang="ja-JP" altLang="en-US" sz="3200" dirty="0"/>
              <a:t>クイズ</a:t>
            </a:r>
            <a:r>
              <a:rPr lang="en-US" altLang="ja-JP" sz="3200" dirty="0"/>
              <a:t>】</a:t>
            </a:r>
            <a:endParaRPr kumimoji="1" lang="ja-JP" altLang="en-US" sz="3200" dirty="0"/>
          </a:p>
        </p:txBody>
      </p:sp>
      <p:sp>
        <p:nvSpPr>
          <p:cNvPr id="3" name="コンテンツ プレースホルダー 2"/>
          <p:cNvSpPr>
            <a:spLocks noGrp="1"/>
          </p:cNvSpPr>
          <p:nvPr>
            <p:ph idx="1"/>
          </p:nvPr>
        </p:nvSpPr>
        <p:spPr>
          <a:xfrm>
            <a:off x="1043608" y="2104256"/>
            <a:ext cx="7067128" cy="3412976"/>
          </a:xfrm>
        </p:spPr>
        <p:txBody>
          <a:bodyPr>
            <a:normAutofit/>
          </a:bodyPr>
          <a:lstStyle/>
          <a:p>
            <a:pPr marL="0" indent="0">
              <a:buNone/>
            </a:pPr>
            <a:r>
              <a:rPr kumimoji="1" lang="ja-JP" altLang="en-US" dirty="0"/>
              <a:t>仰臥位での褥瘡（床ずれ）の好発</a:t>
            </a:r>
            <a:r>
              <a:rPr kumimoji="1" lang="ja-JP" altLang="en-US" dirty="0" smtClean="0"/>
              <a:t>部位</a:t>
            </a:r>
            <a:r>
              <a:rPr lang="ja-JP" altLang="en-US" dirty="0" smtClean="0"/>
              <a:t>を３つあげて</a:t>
            </a:r>
            <a:r>
              <a:rPr lang="ja-JP" altLang="en-US" dirty="0"/>
              <a:t>下さい</a:t>
            </a:r>
            <a:r>
              <a:rPr lang="ja-JP" altLang="en-US" dirty="0" smtClean="0"/>
              <a:t>。</a:t>
            </a:r>
            <a:endParaRPr kumimoji="1" lang="en-US" altLang="ja-JP" dirty="0"/>
          </a:p>
          <a:p>
            <a:pPr marL="0" indent="0">
              <a:buNone/>
            </a:pPr>
            <a:endParaRPr kumimoji="1" lang="ja-JP" altLang="en-US" sz="2400" dirty="0"/>
          </a:p>
        </p:txBody>
      </p:sp>
      <p:pic>
        <p:nvPicPr>
          <p:cNvPr id="4" name="Picture 6" descr="C:\Users\User\Downloads\ロゴ　グレイ.JPG">
            <a:extLst>
              <a:ext uri="{FF2B5EF4-FFF2-40B4-BE49-F238E27FC236}">
                <a16:creationId xmlns="" xmlns:a16="http://schemas.microsoft.com/office/drawing/2014/main" id="{3AEA0DE8-896B-4F7C-84A1-04E7968E42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7453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90662"/>
            <a:ext cx="8229600" cy="994122"/>
          </a:xfrm>
        </p:spPr>
        <p:txBody>
          <a:bodyPr>
            <a:normAutofit/>
          </a:bodyPr>
          <a:lstStyle/>
          <a:p>
            <a:r>
              <a:rPr kumimoji="1" lang="en-US" altLang="ja-JP" sz="2800" dirty="0"/>
              <a:t>【</a:t>
            </a:r>
            <a:r>
              <a:rPr kumimoji="1" lang="ja-JP" altLang="en-US" sz="2800" dirty="0" smtClean="0"/>
              <a:t>正解例</a:t>
            </a:r>
            <a:r>
              <a:rPr kumimoji="1" lang="en-US" altLang="ja-JP" sz="2800" dirty="0" smtClean="0"/>
              <a:t>】</a:t>
            </a:r>
            <a:r>
              <a:rPr kumimoji="1" lang="en-US" altLang="ja-JP" sz="2800" dirty="0"/>
              <a:t/>
            </a:r>
            <a:br>
              <a:rPr kumimoji="1" lang="en-US" altLang="ja-JP" sz="2800" dirty="0"/>
            </a:br>
            <a:r>
              <a:rPr kumimoji="1" lang="ja-JP" altLang="en-US" sz="2800" dirty="0"/>
              <a:t>　　　　　　　　　　　　　　　　　　　　</a:t>
            </a:r>
            <a:r>
              <a:rPr kumimoji="1" lang="ja-JP" altLang="en-US" sz="2000" dirty="0"/>
              <a:t>褥瘡の好発部位</a:t>
            </a:r>
          </a:p>
        </p:txBody>
      </p:sp>
      <p:sp>
        <p:nvSpPr>
          <p:cNvPr id="3" name="コンテンツ プレースホルダー 2"/>
          <p:cNvSpPr>
            <a:spLocks noGrp="1"/>
          </p:cNvSpPr>
          <p:nvPr>
            <p:ph idx="1"/>
          </p:nvPr>
        </p:nvSpPr>
        <p:spPr>
          <a:xfrm>
            <a:off x="457200" y="1988840"/>
            <a:ext cx="4402832" cy="3456384"/>
          </a:xfrm>
        </p:spPr>
        <p:txBody>
          <a:bodyPr>
            <a:normAutofit/>
          </a:bodyPr>
          <a:lstStyle/>
          <a:p>
            <a:pPr marL="0" indent="0">
              <a:buNone/>
            </a:pPr>
            <a:r>
              <a:rPr lang="ja-JP" altLang="en-US" sz="2800" dirty="0"/>
              <a:t>臥床若しくは</a:t>
            </a:r>
            <a:r>
              <a:rPr lang="ja-JP" altLang="en-US" sz="2800" dirty="0" smtClean="0"/>
              <a:t>座位で</a:t>
            </a:r>
            <a:r>
              <a:rPr lang="ja-JP" altLang="en-US" sz="2800" dirty="0" smtClean="0">
                <a:solidFill>
                  <a:srgbClr val="FF0000"/>
                </a:solidFill>
              </a:rPr>
              <a:t>圧迫</a:t>
            </a:r>
            <a:r>
              <a:rPr lang="ja-JP" altLang="en-US" sz="2800" dirty="0" smtClean="0"/>
              <a:t>が</a:t>
            </a:r>
            <a:endParaRPr lang="en-US" altLang="ja-JP" sz="2800" dirty="0" smtClean="0"/>
          </a:p>
          <a:p>
            <a:pPr marL="0" indent="0">
              <a:buNone/>
            </a:pPr>
            <a:r>
              <a:rPr lang="ja-JP" altLang="en-US" sz="2800" dirty="0" smtClean="0"/>
              <a:t>生じると</a:t>
            </a:r>
            <a:r>
              <a:rPr lang="ja-JP" altLang="en-US" sz="2800" dirty="0" smtClean="0">
                <a:solidFill>
                  <a:srgbClr val="FF0000"/>
                </a:solidFill>
              </a:rPr>
              <a:t>循環障害</a:t>
            </a:r>
            <a:r>
              <a:rPr lang="ja-JP" altLang="en-US" sz="2800" dirty="0"/>
              <a:t>が起こり</a:t>
            </a:r>
            <a:r>
              <a:rPr lang="ja-JP" altLang="en-US" sz="2800" dirty="0" smtClean="0"/>
              <a:t>、</a:t>
            </a:r>
            <a:endParaRPr lang="en-US" altLang="ja-JP" sz="2800" dirty="0" smtClean="0"/>
          </a:p>
          <a:p>
            <a:pPr marL="0" indent="0">
              <a:buNone/>
            </a:pPr>
            <a:r>
              <a:rPr lang="ja-JP" altLang="en-US" sz="2800" dirty="0" smtClean="0"/>
              <a:t>その</a:t>
            </a:r>
            <a:r>
              <a:rPr lang="ja-JP" altLang="en-US" sz="2800" dirty="0"/>
              <a:t>部分</a:t>
            </a:r>
            <a:r>
              <a:rPr lang="ja-JP" altLang="en-US" sz="2800" dirty="0" smtClean="0"/>
              <a:t>が</a:t>
            </a:r>
            <a:r>
              <a:rPr lang="ja-JP" altLang="en-US" sz="2800" dirty="0" smtClean="0">
                <a:solidFill>
                  <a:srgbClr val="FF0000"/>
                </a:solidFill>
              </a:rPr>
              <a:t>壊死</a:t>
            </a:r>
            <a:r>
              <a:rPr lang="ja-JP" altLang="en-US" sz="2800" dirty="0"/>
              <a:t>していく。</a:t>
            </a:r>
            <a:endParaRPr lang="en-US" altLang="ja-JP" sz="2800" dirty="0"/>
          </a:p>
          <a:p>
            <a:pPr marL="0" indent="0">
              <a:buNone/>
            </a:pPr>
            <a:endParaRPr lang="en-US" altLang="ja-JP" sz="2000" dirty="0" smtClean="0"/>
          </a:p>
          <a:p>
            <a:pPr marL="0" indent="0">
              <a:buNone/>
            </a:pPr>
            <a:r>
              <a:rPr lang="ja-JP" altLang="en-US" sz="2000" dirty="0" smtClean="0"/>
              <a:t>出典</a:t>
            </a:r>
            <a:r>
              <a:rPr lang="ja-JP" altLang="en-US" sz="2000" dirty="0"/>
              <a:t>　鈴木定：医師とナースのための</a:t>
            </a:r>
            <a:endParaRPr lang="en-US" altLang="ja-JP" sz="2000" dirty="0"/>
          </a:p>
          <a:p>
            <a:pPr marL="0" indent="0">
              <a:buNone/>
            </a:pPr>
            <a:r>
              <a:rPr lang="ja-JP" altLang="en-US" sz="2000" dirty="0"/>
              <a:t>褥瘡診療指針、第２版Ｐ</a:t>
            </a:r>
            <a:r>
              <a:rPr lang="en-US" altLang="ja-JP" sz="2000" dirty="0"/>
              <a:t>101.</a:t>
            </a:r>
            <a:r>
              <a:rPr lang="ja-JP" altLang="en-US" sz="2000" dirty="0"/>
              <a:t>医学書院，</a:t>
            </a:r>
            <a:endParaRPr lang="en-US" altLang="ja-JP" sz="2000" dirty="0"/>
          </a:p>
          <a:p>
            <a:pPr marL="0" indent="0">
              <a:buNone/>
            </a:pPr>
            <a:r>
              <a:rPr lang="en-US" altLang="ja-JP" sz="2000" dirty="0"/>
              <a:t>2003</a:t>
            </a:r>
            <a:r>
              <a:rPr lang="ja-JP" altLang="en-US" sz="2000" dirty="0" err="1"/>
              <a:t>．</a:t>
            </a:r>
            <a:r>
              <a:rPr lang="ja-JP" altLang="en-US" sz="2000" dirty="0"/>
              <a:t>より引用，改変</a:t>
            </a:r>
            <a:endParaRPr lang="en-US" altLang="ja-JP" sz="2000" dirty="0"/>
          </a:p>
          <a:p>
            <a:pPr marL="0" indent="0">
              <a:buNone/>
            </a:pPr>
            <a:endParaRPr lang="en-US" altLang="ja-JP" sz="2400" dirty="0"/>
          </a:p>
        </p:txBody>
      </p:sp>
      <p:pic>
        <p:nvPicPr>
          <p:cNvPr id="5" name="コンテンツ プレースホルダー 4">
            <a:extLst>
              <a:ext uri="{FF2B5EF4-FFF2-40B4-BE49-F238E27FC236}">
                <a16:creationId xmlns="" xmlns:a16="http://schemas.microsoft.com/office/drawing/2014/main" id="{C0831386-9B1C-452E-BFA5-64FF841F17B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60032" y="1556792"/>
            <a:ext cx="3576040" cy="4340507"/>
          </a:xfrm>
          <a:prstGeom prst="rect">
            <a:avLst/>
          </a:prstGeom>
        </p:spPr>
      </p:pic>
      <p:pic>
        <p:nvPicPr>
          <p:cNvPr id="6" name="Picture 6" descr="C:\Users\User\Downloads\ロゴ　グレイ.JPG">
            <a:extLst>
              <a:ext uri="{FF2B5EF4-FFF2-40B4-BE49-F238E27FC236}">
                <a16:creationId xmlns="" xmlns:a16="http://schemas.microsoft.com/office/drawing/2014/main" id="{11C2EED2-FF2F-4FF4-B053-1C71B91B48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7380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CDAF307E-A747-4A28-B055-8F9FF6FD0DC4}"/>
              </a:ext>
            </a:extLst>
          </p:cNvPr>
          <p:cNvSpPr>
            <a:spLocks noGrp="1"/>
          </p:cNvSpPr>
          <p:nvPr>
            <p:ph type="title"/>
          </p:nvPr>
        </p:nvSpPr>
        <p:spPr>
          <a:xfrm>
            <a:off x="457200" y="629816"/>
            <a:ext cx="8229600" cy="1143000"/>
          </a:xfrm>
        </p:spPr>
        <p:txBody>
          <a:bodyPr>
            <a:normAutofit/>
          </a:bodyPr>
          <a:lstStyle/>
          <a:p>
            <a:r>
              <a:rPr kumimoji="1" lang="ja-JP" altLang="en-US" sz="3200" dirty="0"/>
              <a:t>褥瘡の予防</a:t>
            </a:r>
          </a:p>
        </p:txBody>
      </p:sp>
      <p:sp>
        <p:nvSpPr>
          <p:cNvPr id="4" name="正方形/長方形 3">
            <a:extLst>
              <a:ext uri="{FF2B5EF4-FFF2-40B4-BE49-F238E27FC236}">
                <a16:creationId xmlns="" xmlns:a16="http://schemas.microsoft.com/office/drawing/2014/main" id="{9900A612-41F7-4BBD-A89C-16B77D7ACB03}"/>
              </a:ext>
            </a:extLst>
          </p:cNvPr>
          <p:cNvSpPr/>
          <p:nvPr/>
        </p:nvSpPr>
        <p:spPr>
          <a:xfrm>
            <a:off x="899592" y="2420888"/>
            <a:ext cx="7416824" cy="2062103"/>
          </a:xfrm>
          <a:prstGeom prst="rect">
            <a:avLst/>
          </a:prstGeom>
        </p:spPr>
        <p:txBody>
          <a:bodyPr wrap="square">
            <a:spAutoFit/>
          </a:bodyPr>
          <a:lstStyle/>
          <a:p>
            <a:r>
              <a:rPr lang="ja-JP" altLang="en-US" sz="3200" dirty="0" smtClean="0"/>
              <a:t>・体位</a:t>
            </a:r>
            <a:r>
              <a:rPr lang="ja-JP" altLang="en-US" sz="3200" dirty="0"/>
              <a:t>交換や座位時の</a:t>
            </a:r>
            <a:r>
              <a:rPr lang="ja-JP" altLang="en-US" sz="3200" dirty="0">
                <a:solidFill>
                  <a:srgbClr val="FF0000"/>
                </a:solidFill>
              </a:rPr>
              <a:t>圧抜き</a:t>
            </a:r>
            <a:r>
              <a:rPr lang="ja-JP" altLang="en-US" sz="3200" dirty="0"/>
              <a:t>が</a:t>
            </a:r>
            <a:r>
              <a:rPr lang="ja-JP" altLang="en-US" sz="3200" dirty="0" smtClean="0"/>
              <a:t>必要。</a:t>
            </a:r>
            <a:endParaRPr lang="en-US" altLang="ja-JP" sz="3200" dirty="0"/>
          </a:p>
          <a:p>
            <a:r>
              <a:rPr lang="ja-JP" altLang="en-US" sz="3200" dirty="0"/>
              <a:t>・</a:t>
            </a:r>
            <a:r>
              <a:rPr lang="ja-JP" altLang="en-US" sz="3200" dirty="0" smtClean="0"/>
              <a:t>褥</a:t>
            </a:r>
            <a:r>
              <a:rPr lang="ja-JP" altLang="en-US" sz="3200" dirty="0"/>
              <a:t>瘡の原因には圧迫だけでなく、</a:t>
            </a:r>
            <a:r>
              <a:rPr lang="ja-JP" altLang="en-US" sz="3200" dirty="0">
                <a:solidFill>
                  <a:srgbClr val="FF0000"/>
                </a:solidFill>
              </a:rPr>
              <a:t>摩擦</a:t>
            </a:r>
            <a:r>
              <a:rPr lang="ja-JP" altLang="en-US" sz="3200" dirty="0" smtClean="0">
                <a:solidFill>
                  <a:srgbClr val="FF0000"/>
                </a:solidFill>
              </a:rPr>
              <a:t>や</a:t>
            </a:r>
            <a:endParaRPr lang="en-US" altLang="ja-JP" sz="3200" dirty="0" smtClean="0">
              <a:solidFill>
                <a:srgbClr val="FF0000"/>
              </a:solidFill>
            </a:endParaRPr>
          </a:p>
          <a:p>
            <a:r>
              <a:rPr lang="en-US" altLang="ja-JP" sz="3200" dirty="0">
                <a:solidFill>
                  <a:srgbClr val="FF0000"/>
                </a:solidFill>
              </a:rPr>
              <a:t> </a:t>
            </a:r>
            <a:r>
              <a:rPr lang="en-US" altLang="ja-JP" sz="3200" dirty="0" smtClean="0">
                <a:solidFill>
                  <a:srgbClr val="FF0000"/>
                </a:solidFill>
              </a:rPr>
              <a:t> </a:t>
            </a:r>
            <a:r>
              <a:rPr lang="ja-JP" altLang="en-US" sz="3200" dirty="0" smtClean="0">
                <a:solidFill>
                  <a:srgbClr val="FF0000"/>
                </a:solidFill>
              </a:rPr>
              <a:t>不潔</a:t>
            </a:r>
            <a:r>
              <a:rPr lang="ja-JP" altLang="en-US" sz="3200" dirty="0">
                <a:solidFill>
                  <a:srgbClr val="FF0000"/>
                </a:solidFill>
              </a:rPr>
              <a:t>、湿潤、低栄養</a:t>
            </a:r>
            <a:r>
              <a:rPr lang="ja-JP" altLang="en-US" sz="3200" dirty="0"/>
              <a:t>なども</a:t>
            </a:r>
            <a:r>
              <a:rPr lang="ja-JP" altLang="en-US" sz="3200" dirty="0" smtClean="0"/>
              <a:t>ある</a:t>
            </a:r>
            <a:endParaRPr lang="en-US" altLang="ja-JP" sz="3200" dirty="0"/>
          </a:p>
          <a:p>
            <a:r>
              <a:rPr lang="ja-JP" altLang="en-US" sz="3200" dirty="0" smtClean="0"/>
              <a:t>　</a:t>
            </a:r>
            <a:endParaRPr lang="ja-JP" altLang="en-US" sz="3200" dirty="0"/>
          </a:p>
        </p:txBody>
      </p:sp>
      <p:pic>
        <p:nvPicPr>
          <p:cNvPr id="5" name="Picture 6" descr="C:\Users\User\Downloads\ロゴ　グレイ.JPG">
            <a:extLst>
              <a:ext uri="{FF2B5EF4-FFF2-40B4-BE49-F238E27FC236}">
                <a16:creationId xmlns="" xmlns:a16="http://schemas.microsoft.com/office/drawing/2014/main" id="{270CEDF3-3243-43BA-940C-04704E58995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07441" y="5733256"/>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テキスト ボックス 2"/>
          <p:cNvSpPr txBox="1"/>
          <p:nvPr/>
        </p:nvSpPr>
        <p:spPr>
          <a:xfrm>
            <a:off x="2771800" y="4365104"/>
            <a:ext cx="3744416" cy="523220"/>
          </a:xfrm>
          <a:prstGeom prst="rect">
            <a:avLst/>
          </a:prstGeom>
          <a:noFill/>
          <a:ln>
            <a:solidFill>
              <a:schemeClr val="tx1"/>
            </a:solidFill>
          </a:ln>
        </p:spPr>
        <p:txBody>
          <a:bodyPr wrap="square" rtlCol="0">
            <a:spAutoFit/>
          </a:bodyPr>
          <a:lstStyle/>
          <a:p>
            <a:pPr algn="ctr"/>
            <a:r>
              <a:rPr lang="ja-JP" altLang="en-US" sz="2800" dirty="0" smtClean="0">
                <a:solidFill>
                  <a:srgbClr val="FF0000"/>
                </a:solidFill>
              </a:rPr>
              <a:t>トータルケアが重要</a:t>
            </a:r>
            <a:endParaRPr lang="ja-JP" altLang="en-US" sz="2800" dirty="0">
              <a:solidFill>
                <a:srgbClr val="FF0000"/>
              </a:solidFill>
            </a:endParaRPr>
          </a:p>
        </p:txBody>
      </p:sp>
    </p:spTree>
    <p:extLst>
      <p:ext uri="{BB962C8B-B14F-4D97-AF65-F5344CB8AC3E}">
        <p14:creationId xmlns:p14="http://schemas.microsoft.com/office/powerpoint/2010/main" val="1595530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3200" dirty="0"/>
              <a:t>【</a:t>
            </a:r>
            <a:r>
              <a:rPr lang="ja-JP" altLang="en-US" sz="3200" dirty="0"/>
              <a:t>クイズ</a:t>
            </a:r>
            <a:r>
              <a:rPr lang="en-US" altLang="ja-JP" sz="3200" dirty="0"/>
              <a:t>】</a:t>
            </a:r>
            <a:r>
              <a:rPr lang="ja-JP" altLang="en-US" sz="3200" dirty="0"/>
              <a:t>　</a:t>
            </a:r>
            <a:r>
              <a:rPr lang="ja-JP" altLang="en-US" sz="2400" dirty="0"/>
              <a:t>　</a:t>
            </a:r>
            <a:endParaRPr kumimoji="1" lang="ja-JP" altLang="en-US" sz="2400" dirty="0"/>
          </a:p>
        </p:txBody>
      </p:sp>
      <p:sp>
        <p:nvSpPr>
          <p:cNvPr id="3" name="コンテンツ プレースホルダー 2"/>
          <p:cNvSpPr>
            <a:spLocks noGrp="1"/>
          </p:cNvSpPr>
          <p:nvPr>
            <p:ph idx="1"/>
          </p:nvPr>
        </p:nvSpPr>
        <p:spPr>
          <a:xfrm>
            <a:off x="961256" y="1600200"/>
            <a:ext cx="7283152" cy="4525963"/>
          </a:xfrm>
        </p:spPr>
        <p:txBody>
          <a:bodyPr>
            <a:normAutofit/>
          </a:bodyPr>
          <a:lstStyle/>
          <a:p>
            <a:pPr marL="0" indent="0">
              <a:buNone/>
            </a:pPr>
            <a:r>
              <a:rPr kumimoji="1" lang="ja-JP" altLang="en-US" dirty="0"/>
              <a:t>体位</a:t>
            </a:r>
            <a:r>
              <a:rPr kumimoji="1" lang="ja-JP" altLang="en-US" dirty="0" smtClean="0"/>
              <a:t>変換</a:t>
            </a:r>
            <a:r>
              <a:rPr lang="ja-JP" altLang="en-US" dirty="0"/>
              <a:t>などで</a:t>
            </a:r>
            <a:r>
              <a:rPr kumimoji="1" lang="ja-JP" altLang="en-US" dirty="0" smtClean="0"/>
              <a:t>、体をスムーズに移動させる</a:t>
            </a:r>
            <a:r>
              <a:rPr lang="ja-JP" altLang="en-US" dirty="0"/>
              <a:t>ために</a:t>
            </a:r>
            <a:r>
              <a:rPr kumimoji="1" lang="ja-JP" altLang="en-US" dirty="0" smtClean="0"/>
              <a:t>使う</a:t>
            </a:r>
            <a:r>
              <a:rPr kumimoji="1" lang="ja-JP" altLang="en-US" dirty="0"/>
              <a:t>福祉用具</a:t>
            </a:r>
            <a:r>
              <a:rPr kumimoji="1" lang="ja-JP" altLang="en-US" dirty="0" smtClean="0"/>
              <a:t>を１つ</a:t>
            </a:r>
            <a:r>
              <a:rPr kumimoji="1" lang="ja-JP" altLang="en-US" dirty="0"/>
              <a:t>選んで下さい。</a:t>
            </a:r>
            <a:endParaRPr kumimoji="1" lang="en-US" altLang="ja-JP" dirty="0"/>
          </a:p>
          <a:p>
            <a:pPr marL="0" indent="0">
              <a:buNone/>
            </a:pPr>
            <a:endParaRPr lang="en-US" altLang="ja-JP" sz="2000" dirty="0"/>
          </a:p>
          <a:p>
            <a:pPr marL="0" indent="0">
              <a:buNone/>
            </a:pPr>
            <a:r>
              <a:rPr lang="en-US" altLang="ja-JP" dirty="0" smtClean="0"/>
              <a:t>	</a:t>
            </a:r>
            <a:r>
              <a:rPr lang="ja-JP" altLang="en-US" dirty="0" smtClean="0"/>
              <a:t>　　①</a:t>
            </a:r>
            <a:r>
              <a:rPr lang="ja-JP" altLang="en-US" dirty="0"/>
              <a:t>スライディングシート</a:t>
            </a:r>
            <a:endParaRPr lang="en-US" altLang="ja-JP" dirty="0"/>
          </a:p>
          <a:p>
            <a:pPr marL="0" indent="0">
              <a:buNone/>
            </a:pPr>
            <a:r>
              <a:rPr lang="en-US" altLang="ja-JP" dirty="0"/>
              <a:t>	</a:t>
            </a:r>
            <a:r>
              <a:rPr lang="ja-JP" altLang="en-US" dirty="0"/>
              <a:t>　</a:t>
            </a:r>
            <a:r>
              <a:rPr lang="ja-JP" altLang="en-US" dirty="0" smtClean="0"/>
              <a:t>　②</a:t>
            </a:r>
            <a:r>
              <a:rPr lang="ja-JP" altLang="en-US" dirty="0"/>
              <a:t>特殊寝台</a:t>
            </a:r>
            <a:endParaRPr lang="en-US" altLang="ja-JP" dirty="0"/>
          </a:p>
          <a:p>
            <a:pPr marL="0" indent="0">
              <a:buNone/>
            </a:pPr>
            <a:r>
              <a:rPr lang="en-US" altLang="ja-JP" dirty="0"/>
              <a:t>	</a:t>
            </a:r>
            <a:r>
              <a:rPr lang="ja-JP" altLang="en-US" dirty="0" smtClean="0"/>
              <a:t>　　③</a:t>
            </a:r>
            <a:r>
              <a:rPr lang="ja-JP" altLang="en-US" dirty="0"/>
              <a:t>エアーマット</a:t>
            </a:r>
            <a:endParaRPr lang="en-US" altLang="ja-JP" dirty="0"/>
          </a:p>
        </p:txBody>
      </p:sp>
      <p:pic>
        <p:nvPicPr>
          <p:cNvPr id="4" name="Picture 6" descr="C:\Users\User\Downloads\ロゴ　グレイ.JPG">
            <a:extLst>
              <a:ext uri="{FF2B5EF4-FFF2-40B4-BE49-F238E27FC236}">
                <a16:creationId xmlns="" xmlns:a16="http://schemas.microsoft.com/office/drawing/2014/main" id="{32B38F6F-886B-42A3-B97A-969D6B820C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3036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01824"/>
            <a:ext cx="8229600" cy="1143000"/>
          </a:xfrm>
        </p:spPr>
        <p:txBody>
          <a:bodyPr>
            <a:noAutofit/>
          </a:bodyPr>
          <a:lstStyle/>
          <a:p>
            <a:r>
              <a:rPr lang="en-US" altLang="ja-JP" sz="3200" dirty="0" smtClean="0">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正解</a:t>
            </a:r>
            <a:r>
              <a:rPr lang="en-US" altLang="ja-JP" sz="3200" dirty="0" smtClean="0">
                <a:latin typeface="ＭＳ ゴシック" panose="020B0609070205080204" pitchFamily="49" charset="-128"/>
                <a:ea typeface="ＭＳ ゴシック" panose="020B0609070205080204" pitchFamily="49" charset="-128"/>
              </a:rPr>
              <a:t>】</a:t>
            </a:r>
            <a:r>
              <a:rPr lang="en-US" altLang="ja-JP" sz="3200" dirty="0">
                <a:latin typeface="ＭＳ ゴシック" panose="020B0609070205080204" pitchFamily="49" charset="-128"/>
                <a:ea typeface="ＭＳ ゴシック" panose="020B0609070205080204" pitchFamily="49" charset="-128"/>
              </a:rPr>
              <a:t/>
            </a:r>
            <a:br>
              <a:rPr lang="en-US" altLang="ja-JP" sz="3200" dirty="0">
                <a:latin typeface="ＭＳ ゴシック" panose="020B0609070205080204" pitchFamily="49" charset="-128"/>
                <a:ea typeface="ＭＳ ゴシック" panose="020B0609070205080204" pitchFamily="49" charset="-128"/>
              </a:rPr>
            </a:br>
            <a:r>
              <a:rPr lang="en-US" altLang="ja-JP" sz="3200" dirty="0" smtClean="0">
                <a:latin typeface="ＭＳ ゴシック" panose="020B0609070205080204" pitchFamily="49" charset="-128"/>
                <a:ea typeface="ＭＳ ゴシック" panose="020B0609070205080204" pitchFamily="49" charset="-128"/>
              </a:rPr>
              <a:t/>
            </a:r>
            <a:br>
              <a:rPr lang="en-US" altLang="ja-JP" sz="3200" dirty="0" smtClean="0">
                <a:latin typeface="ＭＳ ゴシック" panose="020B0609070205080204" pitchFamily="49" charset="-128"/>
                <a:ea typeface="ＭＳ ゴシック" panose="020B0609070205080204" pitchFamily="49" charset="-128"/>
              </a:rPr>
            </a:br>
            <a:r>
              <a:rPr lang="ja-JP" altLang="en-US" sz="3200" dirty="0" smtClean="0">
                <a:latin typeface="ＭＳ ゴシック" panose="020B0609070205080204" pitchFamily="49" charset="-128"/>
                <a:ea typeface="ＭＳ ゴシック" panose="020B0609070205080204" pitchFamily="49" charset="-128"/>
              </a:rPr>
              <a:t>①スライディングシート</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708393" y="1711349"/>
            <a:ext cx="7752039" cy="4525963"/>
          </a:xfrm>
        </p:spPr>
        <p:txBody>
          <a:bodyPr>
            <a:normAutofit/>
          </a:bodyPr>
          <a:lstStyle/>
          <a:p>
            <a:pPr marL="0" indent="0">
              <a:buNone/>
            </a:pPr>
            <a:endParaRPr lang="en-US" altLang="ja-JP" dirty="0"/>
          </a:p>
          <a:p>
            <a:pPr marL="0" indent="0">
              <a:buNone/>
            </a:pPr>
            <a:r>
              <a:rPr lang="ja-JP" altLang="en-US" dirty="0" smtClean="0"/>
              <a:t>・スライディングシート</a:t>
            </a:r>
            <a:r>
              <a:rPr lang="ja-JP" altLang="en-US" dirty="0"/>
              <a:t>を使用することにより</a:t>
            </a:r>
            <a:r>
              <a:rPr lang="ja-JP" altLang="en-US" dirty="0" smtClean="0"/>
              <a:t>、</a:t>
            </a:r>
            <a:endParaRPr lang="en-US" altLang="ja-JP" dirty="0" smtClean="0"/>
          </a:p>
          <a:p>
            <a:pPr marL="0" indent="0">
              <a:buNone/>
            </a:pPr>
            <a:r>
              <a:rPr lang="en-US" altLang="ja-JP" dirty="0"/>
              <a:t> </a:t>
            </a:r>
            <a:r>
              <a:rPr lang="en-US" altLang="ja-JP" dirty="0" smtClean="0"/>
              <a:t> </a:t>
            </a:r>
            <a:r>
              <a:rPr lang="ja-JP" altLang="en-US" dirty="0" smtClean="0"/>
              <a:t>少ない</a:t>
            </a:r>
            <a:r>
              <a:rPr lang="ja-JP" altLang="en-US" dirty="0"/>
              <a:t>負担で体位変換を行うことができる</a:t>
            </a:r>
            <a:r>
              <a:rPr lang="ja-JP" altLang="en-US" dirty="0" smtClean="0"/>
              <a:t>。</a:t>
            </a:r>
            <a:endParaRPr lang="en-US" altLang="ja-JP" dirty="0" smtClean="0"/>
          </a:p>
          <a:p>
            <a:pPr marL="0" indent="0">
              <a:buNone/>
            </a:pPr>
            <a:r>
              <a:rPr lang="ja-JP" altLang="en-US" dirty="0" smtClean="0"/>
              <a:t>・スライディングシート</a:t>
            </a:r>
            <a:r>
              <a:rPr lang="ja-JP" altLang="en-US" dirty="0"/>
              <a:t>が無い場合には、</a:t>
            </a:r>
            <a:r>
              <a:rPr lang="ja-JP" altLang="en-US" dirty="0" smtClean="0"/>
              <a:t>大き</a:t>
            </a:r>
            <a:endParaRPr lang="en-US" altLang="ja-JP" dirty="0" smtClean="0"/>
          </a:p>
          <a:p>
            <a:pPr marL="0" indent="0">
              <a:buNone/>
            </a:pPr>
            <a:r>
              <a:rPr lang="en-US" altLang="ja-JP" dirty="0"/>
              <a:t> </a:t>
            </a:r>
            <a:r>
              <a:rPr lang="en-US" altLang="ja-JP" dirty="0" smtClean="0"/>
              <a:t> </a:t>
            </a:r>
            <a:r>
              <a:rPr lang="ja-JP" altLang="en-US" dirty="0" err="1" smtClean="0"/>
              <a:t>めの</a:t>
            </a:r>
            <a:r>
              <a:rPr lang="ja-JP" altLang="en-US" dirty="0"/>
              <a:t>ビニール袋でも代用できる。</a:t>
            </a:r>
            <a:endParaRPr kumimoji="1" lang="ja-JP" altLang="en-US" dirty="0"/>
          </a:p>
        </p:txBody>
      </p:sp>
      <p:pic>
        <p:nvPicPr>
          <p:cNvPr id="4" name="Picture 6" descr="C:\Users\User\Downloads\ロゴ　グレイ.JPG">
            <a:extLst>
              <a:ext uri="{FF2B5EF4-FFF2-40B4-BE49-F238E27FC236}">
                <a16:creationId xmlns="" xmlns:a16="http://schemas.microsoft.com/office/drawing/2014/main" id="{5048EF56-6A84-444A-A6E3-8B0854BBF3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6315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3200" dirty="0"/>
              <a:t>【</a:t>
            </a:r>
            <a:r>
              <a:rPr kumimoji="1" lang="ja-JP" altLang="en-US" sz="3200" dirty="0"/>
              <a:t>クイズ</a:t>
            </a:r>
            <a:r>
              <a:rPr kumimoji="1" lang="en-US" altLang="ja-JP" sz="3200" dirty="0"/>
              <a:t>】</a:t>
            </a:r>
            <a:r>
              <a:rPr kumimoji="1" lang="ja-JP" altLang="en-US" sz="2400" dirty="0"/>
              <a:t>　</a:t>
            </a:r>
          </a:p>
        </p:txBody>
      </p:sp>
      <p:sp>
        <p:nvSpPr>
          <p:cNvPr id="3" name="コンテンツ プレースホルダー 2"/>
          <p:cNvSpPr>
            <a:spLocks noGrp="1"/>
          </p:cNvSpPr>
          <p:nvPr>
            <p:ph idx="1"/>
          </p:nvPr>
        </p:nvSpPr>
        <p:spPr>
          <a:xfrm>
            <a:off x="864127" y="1495325"/>
            <a:ext cx="7380281" cy="4525963"/>
          </a:xfrm>
        </p:spPr>
        <p:txBody>
          <a:bodyPr>
            <a:normAutofit/>
          </a:bodyPr>
          <a:lstStyle/>
          <a:p>
            <a:pPr marL="0" indent="0">
              <a:buNone/>
            </a:pPr>
            <a:r>
              <a:rPr kumimoji="1" lang="ja-JP" altLang="en-US" dirty="0" smtClean="0"/>
              <a:t>麻痺</a:t>
            </a:r>
            <a:r>
              <a:rPr lang="ja-JP" altLang="en-US" dirty="0" smtClean="0"/>
              <a:t>が</a:t>
            </a:r>
            <a:r>
              <a:rPr lang="ja-JP" altLang="en-US" dirty="0" smtClean="0"/>
              <a:t>ある</a:t>
            </a:r>
            <a:r>
              <a:rPr lang="ja-JP" altLang="en-US" dirty="0"/>
              <a:t>対象者を</a:t>
            </a:r>
            <a:r>
              <a:rPr kumimoji="1" lang="ja-JP" altLang="en-US" dirty="0" smtClean="0"/>
              <a:t>側臥</a:t>
            </a:r>
            <a:r>
              <a:rPr kumimoji="1" lang="ja-JP" altLang="en-US" dirty="0"/>
              <a:t>位</a:t>
            </a:r>
            <a:r>
              <a:rPr kumimoji="1" lang="ja-JP" altLang="en-US" dirty="0" smtClean="0"/>
              <a:t>にする際の正しい</a:t>
            </a:r>
            <a:r>
              <a:rPr kumimoji="1" lang="ja-JP" altLang="en-US" dirty="0"/>
              <a:t>対応を下記より選んで下さい。</a:t>
            </a:r>
            <a:endParaRPr kumimoji="1" lang="en-US" altLang="ja-JP" dirty="0"/>
          </a:p>
          <a:p>
            <a:pPr marL="0" indent="0">
              <a:buNone/>
            </a:pPr>
            <a:endParaRPr lang="en-US" altLang="ja-JP" dirty="0"/>
          </a:p>
          <a:p>
            <a:pPr marL="0" indent="0">
              <a:buNone/>
            </a:pPr>
            <a:r>
              <a:rPr lang="ja-JP" altLang="en-US" dirty="0" smtClean="0"/>
              <a:t>　　①麻痺側を上にする</a:t>
            </a:r>
            <a:endParaRPr kumimoji="1" lang="en-US" altLang="ja-JP" dirty="0"/>
          </a:p>
          <a:p>
            <a:pPr marL="0" indent="0">
              <a:buNone/>
            </a:pPr>
            <a:r>
              <a:rPr lang="ja-JP" altLang="en-US" dirty="0" smtClean="0"/>
              <a:t>　　②</a:t>
            </a:r>
            <a:r>
              <a:rPr lang="ja-JP" altLang="en-US" dirty="0"/>
              <a:t>麻痺側を下に</a:t>
            </a:r>
            <a:r>
              <a:rPr lang="ja-JP" altLang="en-US" dirty="0" smtClean="0"/>
              <a:t>する</a:t>
            </a:r>
            <a:endParaRPr lang="en-US" altLang="ja-JP" dirty="0"/>
          </a:p>
          <a:p>
            <a:pPr marL="0" indent="0">
              <a:buNone/>
            </a:pPr>
            <a:r>
              <a:rPr kumimoji="1" lang="ja-JP" altLang="en-US" dirty="0" smtClean="0"/>
              <a:t>　　③</a:t>
            </a:r>
            <a:r>
              <a:rPr kumimoji="1" lang="ja-JP" altLang="en-US" dirty="0"/>
              <a:t>麻痺側</a:t>
            </a:r>
            <a:r>
              <a:rPr kumimoji="1" lang="ja-JP" altLang="en-US" dirty="0" smtClean="0"/>
              <a:t>の上下は気にしなくてよい</a:t>
            </a:r>
            <a:endParaRPr kumimoji="1" lang="en-US" altLang="ja-JP" dirty="0"/>
          </a:p>
        </p:txBody>
      </p:sp>
      <p:pic>
        <p:nvPicPr>
          <p:cNvPr id="4" name="Picture 6" descr="C:\Users\User\Downloads\ロゴ　グレイ.JPG">
            <a:extLst>
              <a:ext uri="{FF2B5EF4-FFF2-40B4-BE49-F238E27FC236}">
                <a16:creationId xmlns="" xmlns:a16="http://schemas.microsoft.com/office/drawing/2014/main" id="{6CF993AF-757F-4BC6-9D51-6BBE0EF8EE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4824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73832"/>
            <a:ext cx="8229600" cy="1143000"/>
          </a:xfrm>
        </p:spPr>
        <p:txBody>
          <a:bodyPr>
            <a:noAutofit/>
          </a:bodyPr>
          <a:lstStyle/>
          <a:p>
            <a:r>
              <a:rPr lang="en-US" altLang="ja-JP" sz="3200" dirty="0" smtClean="0"/>
              <a:t>【</a:t>
            </a:r>
            <a:r>
              <a:rPr lang="ja-JP" altLang="en-US" sz="3200" dirty="0"/>
              <a:t>正解</a:t>
            </a:r>
            <a:r>
              <a:rPr lang="en-US" altLang="ja-JP" sz="3200" dirty="0" smtClean="0"/>
              <a:t>】</a:t>
            </a:r>
            <a:br>
              <a:rPr lang="en-US" altLang="ja-JP" sz="3200" dirty="0" smtClean="0"/>
            </a:br>
            <a:r>
              <a:rPr lang="en-US" altLang="ja-JP" sz="3200" dirty="0"/>
              <a:t/>
            </a:r>
            <a:br>
              <a:rPr lang="en-US" altLang="ja-JP" sz="3200" dirty="0"/>
            </a:br>
            <a:r>
              <a:rPr kumimoji="1" lang="ja-JP" altLang="en-US" sz="3200" dirty="0" smtClean="0"/>
              <a:t>①麻痺側を上にする</a:t>
            </a:r>
            <a:endParaRPr kumimoji="1" lang="ja-JP" altLang="en-US" sz="3200" dirty="0"/>
          </a:p>
        </p:txBody>
      </p:sp>
      <p:sp>
        <p:nvSpPr>
          <p:cNvPr id="3" name="コンテンツ プレースホルダー 2"/>
          <p:cNvSpPr>
            <a:spLocks noGrp="1"/>
          </p:cNvSpPr>
          <p:nvPr>
            <p:ph idx="1"/>
          </p:nvPr>
        </p:nvSpPr>
        <p:spPr>
          <a:xfrm>
            <a:off x="590872" y="2276872"/>
            <a:ext cx="8229600" cy="3517851"/>
          </a:xfrm>
        </p:spPr>
        <p:txBody>
          <a:bodyPr>
            <a:normAutofit/>
          </a:bodyPr>
          <a:lstStyle/>
          <a:p>
            <a:pPr marL="0" indent="0">
              <a:buNone/>
            </a:pPr>
            <a:r>
              <a:rPr kumimoji="1" lang="ja-JP" altLang="en-US" dirty="0" smtClean="0"/>
              <a:t>・麻痺</a:t>
            </a:r>
            <a:r>
              <a:rPr kumimoji="1" lang="ja-JP" altLang="en-US" dirty="0"/>
              <a:t>が</a:t>
            </a:r>
            <a:r>
              <a:rPr lang="ja-JP" altLang="en-US" dirty="0"/>
              <a:t>ある対象者を側臥位にする場合は</a:t>
            </a:r>
            <a:r>
              <a:rPr lang="ja-JP" altLang="en-US" dirty="0" smtClean="0"/>
              <a:t>、</a:t>
            </a:r>
            <a:endParaRPr lang="en-US" altLang="ja-JP" dirty="0" smtClean="0"/>
          </a:p>
          <a:p>
            <a:pPr marL="0" indent="0">
              <a:buNone/>
            </a:pPr>
            <a:r>
              <a:rPr lang="ja-JP" altLang="en-US" dirty="0">
                <a:solidFill>
                  <a:srgbClr val="FF0000"/>
                </a:solidFill>
              </a:rPr>
              <a:t> </a:t>
            </a:r>
            <a:r>
              <a:rPr lang="ja-JP" altLang="en-US" dirty="0" smtClean="0">
                <a:solidFill>
                  <a:srgbClr val="FF0000"/>
                </a:solidFill>
              </a:rPr>
              <a:t> 麻痺側</a:t>
            </a:r>
            <a:r>
              <a:rPr lang="ja-JP" altLang="en-US" dirty="0">
                <a:solidFill>
                  <a:srgbClr val="FF0000"/>
                </a:solidFill>
              </a:rPr>
              <a:t>を上に</a:t>
            </a:r>
            <a:r>
              <a:rPr lang="ja-JP" altLang="en-US" dirty="0"/>
              <a:t>する。</a:t>
            </a:r>
            <a:r>
              <a:rPr lang="ja-JP" altLang="en-US" dirty="0" smtClean="0"/>
              <a:t>麻痺側</a:t>
            </a:r>
            <a:r>
              <a:rPr kumimoji="1" lang="ja-JP" altLang="en-US" dirty="0" smtClean="0"/>
              <a:t>は循環</a:t>
            </a:r>
            <a:r>
              <a:rPr kumimoji="1" lang="ja-JP" altLang="en-US" dirty="0"/>
              <a:t>が悪</a:t>
            </a:r>
            <a:r>
              <a:rPr kumimoji="1" lang="ja-JP" altLang="en-US" dirty="0" smtClean="0"/>
              <a:t>いた</a:t>
            </a:r>
            <a:endParaRPr kumimoji="1" lang="en-US" altLang="ja-JP" dirty="0" smtClean="0"/>
          </a:p>
          <a:p>
            <a:pPr marL="0" indent="0">
              <a:buNone/>
            </a:pPr>
            <a:r>
              <a:rPr lang="en-US" altLang="ja-JP" dirty="0"/>
              <a:t> </a:t>
            </a:r>
            <a:r>
              <a:rPr lang="en-US" altLang="ja-JP" dirty="0" smtClean="0"/>
              <a:t> </a:t>
            </a:r>
            <a:r>
              <a:rPr kumimoji="1" lang="ja-JP" altLang="en-US" dirty="0" smtClean="0"/>
              <a:t>め、したにすると</a:t>
            </a:r>
            <a:r>
              <a:rPr kumimoji="1" lang="ja-JP" altLang="en-US" dirty="0" smtClean="0">
                <a:solidFill>
                  <a:srgbClr val="FF0000"/>
                </a:solidFill>
              </a:rPr>
              <a:t>血行</a:t>
            </a:r>
            <a:r>
              <a:rPr kumimoji="1" lang="ja-JP" altLang="en-US" dirty="0">
                <a:solidFill>
                  <a:srgbClr val="FF0000"/>
                </a:solidFill>
              </a:rPr>
              <a:t>障害を起こしやすくなる</a:t>
            </a:r>
            <a:r>
              <a:rPr kumimoji="1" lang="ja-JP" altLang="en-US" dirty="0" smtClean="0">
                <a:solidFill>
                  <a:srgbClr val="C00000"/>
                </a:solidFill>
              </a:rPr>
              <a:t>。</a:t>
            </a:r>
            <a:endParaRPr kumimoji="1" lang="en-US" altLang="ja-JP" dirty="0" smtClean="0">
              <a:solidFill>
                <a:srgbClr val="C00000"/>
              </a:solidFill>
            </a:endParaRPr>
          </a:p>
          <a:p>
            <a:pPr marL="0" indent="0">
              <a:buNone/>
            </a:pPr>
            <a:r>
              <a:rPr lang="ja-JP" altLang="en-US" dirty="0" smtClean="0"/>
              <a:t>・</a:t>
            </a:r>
            <a:r>
              <a:rPr kumimoji="1" lang="ja-JP" altLang="en-US" dirty="0" smtClean="0"/>
              <a:t>脱臼</a:t>
            </a:r>
            <a:r>
              <a:rPr kumimoji="1" lang="ja-JP" altLang="en-US" dirty="0"/>
              <a:t>や骨折</a:t>
            </a:r>
            <a:r>
              <a:rPr lang="ja-JP" altLang="en-US" dirty="0"/>
              <a:t>する</a:t>
            </a:r>
            <a:r>
              <a:rPr kumimoji="1" lang="ja-JP" altLang="en-US" dirty="0"/>
              <a:t>恐れが</a:t>
            </a:r>
            <a:r>
              <a:rPr kumimoji="1" lang="ja-JP" altLang="en-US" dirty="0" smtClean="0"/>
              <a:t>あ</a:t>
            </a:r>
            <a:r>
              <a:rPr lang="ja-JP" altLang="en-US" dirty="0" smtClean="0"/>
              <a:t>り</a:t>
            </a:r>
            <a:r>
              <a:rPr lang="ja-JP" altLang="en-US" dirty="0"/>
              <a:t>、痛みを</a:t>
            </a:r>
            <a:r>
              <a:rPr lang="ja-JP" altLang="en-US" dirty="0" smtClean="0"/>
              <a:t>感じない</a:t>
            </a:r>
            <a:endParaRPr lang="en-US" altLang="ja-JP" dirty="0" smtClean="0"/>
          </a:p>
          <a:p>
            <a:pPr marL="0" indent="0">
              <a:buNone/>
            </a:pPr>
            <a:r>
              <a:rPr lang="ja-JP" altLang="en-US" dirty="0"/>
              <a:t> </a:t>
            </a:r>
            <a:r>
              <a:rPr lang="ja-JP" altLang="en-US" dirty="0" smtClean="0"/>
              <a:t> ため</a:t>
            </a:r>
            <a:r>
              <a:rPr lang="ja-JP" altLang="en-US" dirty="0"/>
              <a:t>に発見が遅れてしまう場合もある。</a:t>
            </a:r>
            <a:endParaRPr kumimoji="1" lang="ja-JP" altLang="en-US" dirty="0"/>
          </a:p>
        </p:txBody>
      </p:sp>
      <p:pic>
        <p:nvPicPr>
          <p:cNvPr id="4" name="Picture 6" descr="C:\Users\User\Downloads\ロゴ　グレイ.JPG">
            <a:extLst>
              <a:ext uri="{FF2B5EF4-FFF2-40B4-BE49-F238E27FC236}">
                <a16:creationId xmlns="" xmlns:a16="http://schemas.microsoft.com/office/drawing/2014/main" id="{48C23C97-5029-4E94-BE75-CA3D333ED6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2433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A446D2AA-B799-4F62-B60A-FA74D85639AB}"/>
              </a:ext>
            </a:extLst>
          </p:cNvPr>
          <p:cNvSpPr>
            <a:spLocks noGrp="1"/>
          </p:cNvSpPr>
          <p:nvPr>
            <p:ph type="title"/>
          </p:nvPr>
        </p:nvSpPr>
        <p:spPr>
          <a:xfrm>
            <a:off x="457200" y="701824"/>
            <a:ext cx="8229600" cy="1143000"/>
          </a:xfrm>
        </p:spPr>
        <p:txBody>
          <a:bodyPr>
            <a:normAutofit/>
          </a:bodyPr>
          <a:lstStyle/>
          <a:p>
            <a:r>
              <a:rPr lang="ja-JP" altLang="en-US" sz="3200" dirty="0"/>
              <a:t>Ｔ</a:t>
            </a:r>
            <a:r>
              <a:rPr lang="ja-JP" altLang="en-US" sz="3200" dirty="0" smtClean="0"/>
              <a:t>字</a:t>
            </a:r>
            <a:r>
              <a:rPr lang="ja-JP" altLang="en-US" sz="3200" dirty="0"/>
              <a:t>タイプ</a:t>
            </a:r>
            <a:r>
              <a:rPr lang="ja-JP" altLang="en-US" sz="3200" dirty="0" smtClean="0"/>
              <a:t>の杖</a:t>
            </a:r>
            <a:r>
              <a:rPr lang="ja-JP" altLang="en-US" sz="3200" dirty="0"/>
              <a:t>について</a:t>
            </a:r>
            <a:endParaRPr kumimoji="1" lang="ja-JP" altLang="en-US" sz="3200" dirty="0"/>
          </a:p>
        </p:txBody>
      </p:sp>
      <p:sp>
        <p:nvSpPr>
          <p:cNvPr id="3" name="コンテンツ プレースホルダー 2">
            <a:extLst>
              <a:ext uri="{FF2B5EF4-FFF2-40B4-BE49-F238E27FC236}">
                <a16:creationId xmlns="" xmlns:a16="http://schemas.microsoft.com/office/drawing/2014/main" id="{3A645C6D-DA37-4547-9755-CE08F227D45A}"/>
              </a:ext>
            </a:extLst>
          </p:cNvPr>
          <p:cNvSpPr>
            <a:spLocks noGrp="1"/>
          </p:cNvSpPr>
          <p:nvPr>
            <p:ph idx="1"/>
          </p:nvPr>
        </p:nvSpPr>
        <p:spPr>
          <a:xfrm>
            <a:off x="755576" y="2287413"/>
            <a:ext cx="7848872" cy="3373835"/>
          </a:xfrm>
        </p:spPr>
        <p:txBody>
          <a:bodyPr/>
          <a:lstStyle/>
          <a:p>
            <a:pPr marL="0" indent="0">
              <a:buNone/>
            </a:pPr>
            <a:r>
              <a:rPr lang="ja-JP" altLang="en-US" dirty="0" smtClean="0"/>
              <a:t>立位</a:t>
            </a:r>
            <a:r>
              <a:rPr lang="ja-JP" altLang="en-US" dirty="0"/>
              <a:t>時、</a:t>
            </a:r>
            <a:r>
              <a:rPr lang="ja-JP" altLang="en-US" dirty="0">
                <a:solidFill>
                  <a:srgbClr val="FF0000"/>
                </a:solidFill>
              </a:rPr>
              <a:t>つま先より１５ｃｍ程度外側</a:t>
            </a:r>
            <a:r>
              <a:rPr lang="ja-JP" altLang="en-US" dirty="0"/>
              <a:t>に置いて、</a:t>
            </a:r>
            <a:r>
              <a:rPr lang="ja-JP" altLang="en-US" dirty="0">
                <a:solidFill>
                  <a:srgbClr val="FF0000"/>
                </a:solidFill>
              </a:rPr>
              <a:t>グリップを握った時の肘が１２０～１５０度</a:t>
            </a:r>
            <a:r>
              <a:rPr lang="ja-JP" altLang="en-US" dirty="0"/>
              <a:t>ほど曲がる高さで、</a:t>
            </a:r>
            <a:r>
              <a:rPr lang="ja-JP" altLang="en-US" dirty="0">
                <a:solidFill>
                  <a:srgbClr val="FF0000"/>
                </a:solidFill>
              </a:rPr>
              <a:t>大転子部にあたるようにする</a:t>
            </a:r>
            <a:r>
              <a:rPr lang="ja-JP" altLang="en-US" dirty="0"/>
              <a:t>と良い</a:t>
            </a:r>
            <a:r>
              <a:rPr lang="ja-JP" altLang="en-US" dirty="0" smtClean="0"/>
              <a:t>。</a:t>
            </a:r>
            <a:endParaRPr lang="en-US" altLang="ja-JP" dirty="0"/>
          </a:p>
        </p:txBody>
      </p:sp>
      <p:pic>
        <p:nvPicPr>
          <p:cNvPr id="4" name="Picture 6" descr="C:\Users\User\Downloads\ロゴ　グレイ.JPG">
            <a:extLst>
              <a:ext uri="{FF2B5EF4-FFF2-40B4-BE49-F238E27FC236}">
                <a16:creationId xmlns="" xmlns:a16="http://schemas.microsoft.com/office/drawing/2014/main" id="{48C23C97-5029-4E94-BE75-CA3D333ED6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3556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57808"/>
            <a:ext cx="8229600" cy="1143000"/>
          </a:xfrm>
        </p:spPr>
        <p:txBody>
          <a:bodyPr>
            <a:normAutofit/>
          </a:bodyPr>
          <a:lstStyle/>
          <a:p>
            <a:r>
              <a:rPr kumimoji="1" lang="en-US" altLang="ja-JP" sz="3200" dirty="0"/>
              <a:t>【</a:t>
            </a:r>
            <a:r>
              <a:rPr kumimoji="1" lang="ja-JP" altLang="en-US" sz="3200" dirty="0"/>
              <a:t>クイズ</a:t>
            </a:r>
            <a:r>
              <a:rPr lang="en-US" altLang="ja-JP" sz="3200" dirty="0"/>
              <a:t>】</a:t>
            </a:r>
            <a:endParaRPr kumimoji="1" lang="ja-JP" altLang="en-US" sz="3200" dirty="0"/>
          </a:p>
        </p:txBody>
      </p:sp>
      <p:sp>
        <p:nvSpPr>
          <p:cNvPr id="3" name="コンテンツ プレースホルダー 2"/>
          <p:cNvSpPr>
            <a:spLocks noGrp="1"/>
          </p:cNvSpPr>
          <p:nvPr>
            <p:ph idx="1"/>
          </p:nvPr>
        </p:nvSpPr>
        <p:spPr>
          <a:xfrm>
            <a:off x="457200" y="1927373"/>
            <a:ext cx="8229600" cy="4525963"/>
          </a:xfrm>
        </p:spPr>
        <p:txBody>
          <a:bodyPr>
            <a:normAutofit/>
          </a:bodyPr>
          <a:lstStyle/>
          <a:p>
            <a:pPr marL="0" indent="0">
              <a:buNone/>
            </a:pPr>
            <a:r>
              <a:rPr kumimoji="1" lang="ja-JP" altLang="en-US" dirty="0"/>
              <a:t>対象者がＴ字タイプの杖を健側に持った場合、介助者がつくべき正しい位置を下記より選んで下さい</a:t>
            </a:r>
            <a:r>
              <a:rPr kumimoji="1" lang="ja-JP" altLang="en-US" dirty="0" smtClean="0"/>
              <a:t>。</a:t>
            </a:r>
            <a:endParaRPr kumimoji="1" lang="en-US" altLang="ja-JP" dirty="0" smtClean="0"/>
          </a:p>
          <a:p>
            <a:pPr marL="0" indent="0">
              <a:buNone/>
            </a:pPr>
            <a:endParaRPr kumimoji="1" lang="en-US" altLang="ja-JP" dirty="0"/>
          </a:p>
          <a:p>
            <a:pPr marL="0" indent="0" algn="ctr">
              <a:buNone/>
            </a:pPr>
            <a:r>
              <a:rPr lang="ja-JP" altLang="en-US" dirty="0" smtClean="0"/>
              <a:t>① 健側後方</a:t>
            </a:r>
            <a:r>
              <a:rPr lang="ja-JP" altLang="en-US" dirty="0"/>
              <a:t>　</a:t>
            </a:r>
            <a:r>
              <a:rPr lang="ja-JP" altLang="en-US" dirty="0" smtClean="0"/>
              <a:t>　② 患側後方　</a:t>
            </a:r>
            <a:r>
              <a:rPr lang="ja-JP" altLang="en-US" dirty="0"/>
              <a:t>　</a:t>
            </a:r>
            <a:r>
              <a:rPr lang="ja-JP" altLang="en-US" dirty="0" smtClean="0"/>
              <a:t>③ 患側前方　</a:t>
            </a:r>
            <a:endParaRPr kumimoji="1" lang="ja-JP" altLang="en-US" dirty="0"/>
          </a:p>
        </p:txBody>
      </p:sp>
      <p:pic>
        <p:nvPicPr>
          <p:cNvPr id="4" name="Picture 6" descr="C:\Users\User\Downloads\ロゴ　グレイ.JPG">
            <a:extLst>
              <a:ext uri="{FF2B5EF4-FFF2-40B4-BE49-F238E27FC236}">
                <a16:creationId xmlns="" xmlns:a16="http://schemas.microsoft.com/office/drawing/2014/main" id="{95077EA0-E2EB-496D-B4AA-A0AE835CC9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6630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dirty="0" smtClean="0"/>
              <a:t>移動の意義</a:t>
            </a:r>
            <a:endParaRPr kumimoji="1" lang="ja-JP" altLang="en-US" sz="3200" dirty="0"/>
          </a:p>
        </p:txBody>
      </p:sp>
      <p:sp>
        <p:nvSpPr>
          <p:cNvPr id="3" name="コンテンツ プレースホルダー 2"/>
          <p:cNvSpPr>
            <a:spLocks noGrp="1"/>
          </p:cNvSpPr>
          <p:nvPr>
            <p:ph idx="1"/>
          </p:nvPr>
        </p:nvSpPr>
        <p:spPr/>
        <p:txBody>
          <a:bodyPr>
            <a:normAutofit/>
          </a:bodyPr>
          <a:lstStyle/>
          <a:p>
            <a:pPr marL="0" indent="0">
              <a:buNone/>
            </a:pPr>
            <a:r>
              <a:rPr kumimoji="1" lang="ja-JP" altLang="en-US" dirty="0" smtClean="0"/>
              <a:t>・移動</a:t>
            </a:r>
            <a:r>
              <a:rPr kumimoji="1" lang="ja-JP" altLang="en-US" dirty="0"/>
              <a:t>は、生活に必要な</a:t>
            </a:r>
            <a:r>
              <a:rPr lang="ja-JP" altLang="en-US" dirty="0"/>
              <a:t>食事や排泄</a:t>
            </a:r>
            <a:r>
              <a:rPr kumimoji="1" lang="ja-JP" altLang="en-US" dirty="0"/>
              <a:t>などの</a:t>
            </a:r>
            <a:r>
              <a:rPr kumimoji="1" lang="ja-JP" altLang="en-US" dirty="0" smtClean="0">
                <a:solidFill>
                  <a:srgbClr val="FF0000"/>
                </a:solidFill>
              </a:rPr>
              <a:t>基本</a:t>
            </a:r>
            <a:endParaRPr kumimoji="1" lang="en-US" altLang="ja-JP" dirty="0" smtClean="0">
              <a:solidFill>
                <a:srgbClr val="FF0000"/>
              </a:solidFill>
            </a:endParaRPr>
          </a:p>
          <a:p>
            <a:pPr marL="0" indent="0">
              <a:buNone/>
            </a:pPr>
            <a:r>
              <a:rPr lang="en-US" altLang="ja-JP" dirty="0">
                <a:solidFill>
                  <a:srgbClr val="FF0000"/>
                </a:solidFill>
              </a:rPr>
              <a:t> </a:t>
            </a:r>
            <a:r>
              <a:rPr kumimoji="1" lang="ja-JP" altLang="en-US" dirty="0" smtClean="0">
                <a:solidFill>
                  <a:srgbClr val="FF0000"/>
                </a:solidFill>
              </a:rPr>
              <a:t>的</a:t>
            </a:r>
            <a:r>
              <a:rPr kumimoji="1" lang="ja-JP" altLang="en-US" dirty="0">
                <a:solidFill>
                  <a:srgbClr val="FF0000"/>
                </a:solidFill>
              </a:rPr>
              <a:t>な</a:t>
            </a:r>
            <a:r>
              <a:rPr kumimoji="1" lang="ja-JP" altLang="en-US" dirty="0" smtClean="0">
                <a:solidFill>
                  <a:srgbClr val="FF0000"/>
                </a:solidFill>
              </a:rPr>
              <a:t>行為に不可欠</a:t>
            </a:r>
            <a:r>
              <a:rPr kumimoji="1" lang="ja-JP" altLang="en-US" dirty="0" smtClean="0"/>
              <a:t>で</a:t>
            </a:r>
            <a:r>
              <a:rPr kumimoji="1" lang="ja-JP" altLang="en-US" dirty="0"/>
              <a:t>ある</a:t>
            </a:r>
            <a:r>
              <a:rPr kumimoji="1" lang="ja-JP" altLang="en-US" dirty="0" smtClean="0"/>
              <a:t>。</a:t>
            </a:r>
            <a:endParaRPr kumimoji="1" lang="en-US" altLang="ja-JP" dirty="0" smtClean="0"/>
          </a:p>
          <a:p>
            <a:pPr marL="0" indent="0">
              <a:buNone/>
            </a:pPr>
            <a:r>
              <a:rPr lang="ja-JP" altLang="en-US" dirty="0"/>
              <a:t>・</a:t>
            </a:r>
            <a:r>
              <a:rPr kumimoji="1" lang="ja-JP" altLang="en-US" dirty="0" smtClean="0"/>
              <a:t>移動</a:t>
            </a:r>
            <a:r>
              <a:rPr kumimoji="1" lang="ja-JP" altLang="en-US" dirty="0"/>
              <a:t>により</a:t>
            </a:r>
            <a:r>
              <a:rPr lang="ja-JP" altLang="en-US" dirty="0">
                <a:solidFill>
                  <a:srgbClr val="FF0000"/>
                </a:solidFill>
              </a:rPr>
              <a:t>生きがい</a:t>
            </a:r>
            <a:r>
              <a:rPr kumimoji="1" lang="ja-JP" altLang="en-US" dirty="0">
                <a:solidFill>
                  <a:srgbClr val="FF0000"/>
                </a:solidFill>
              </a:rPr>
              <a:t>を見出したり、</a:t>
            </a:r>
            <a:r>
              <a:rPr lang="ja-JP" altLang="en-US" dirty="0">
                <a:solidFill>
                  <a:srgbClr val="FF0000"/>
                </a:solidFill>
              </a:rPr>
              <a:t>身体機能</a:t>
            </a:r>
            <a:r>
              <a:rPr kumimoji="1" lang="ja-JP" altLang="en-US" dirty="0" smtClean="0">
                <a:solidFill>
                  <a:srgbClr val="FF0000"/>
                </a:solidFill>
              </a:rPr>
              <a:t>を</a:t>
            </a:r>
            <a:endParaRPr kumimoji="1" lang="en-US" altLang="ja-JP" dirty="0" smtClean="0">
              <a:solidFill>
                <a:srgbClr val="FF0000"/>
              </a:solidFill>
            </a:endParaRPr>
          </a:p>
          <a:p>
            <a:pPr marL="0" indent="0">
              <a:buNone/>
            </a:pPr>
            <a:r>
              <a:rPr lang="en-US" altLang="ja-JP" dirty="0">
                <a:solidFill>
                  <a:srgbClr val="FF0000"/>
                </a:solidFill>
              </a:rPr>
              <a:t> </a:t>
            </a:r>
            <a:r>
              <a:rPr kumimoji="1" lang="ja-JP" altLang="en-US" dirty="0" smtClean="0">
                <a:solidFill>
                  <a:srgbClr val="FF0000"/>
                </a:solidFill>
              </a:rPr>
              <a:t>維持</a:t>
            </a:r>
            <a:r>
              <a:rPr kumimoji="1" lang="ja-JP" altLang="en-US" dirty="0">
                <a:solidFill>
                  <a:srgbClr val="FF0000"/>
                </a:solidFill>
              </a:rPr>
              <a:t>する</a:t>
            </a:r>
            <a:r>
              <a:rPr kumimoji="1" lang="ja-JP" altLang="en-US" dirty="0"/>
              <a:t>こと</a:t>
            </a:r>
            <a:r>
              <a:rPr kumimoji="1" lang="ja-JP" altLang="en-US" dirty="0" smtClean="0"/>
              <a:t>が</a:t>
            </a:r>
            <a:r>
              <a:rPr lang="ja-JP" altLang="en-US" dirty="0"/>
              <a:t>でき</a:t>
            </a:r>
            <a:r>
              <a:rPr lang="ja-JP" altLang="en-US" dirty="0" smtClean="0"/>
              <a:t>る</a:t>
            </a:r>
            <a:r>
              <a:rPr kumimoji="1" lang="ja-JP" altLang="en-US" dirty="0" smtClean="0"/>
              <a:t>。</a:t>
            </a:r>
            <a:endParaRPr kumimoji="1" lang="en-US" altLang="ja-JP" dirty="0" smtClean="0"/>
          </a:p>
          <a:p>
            <a:pPr marL="0" indent="0">
              <a:buNone/>
            </a:pPr>
            <a:r>
              <a:rPr lang="ja-JP" altLang="en-US" dirty="0"/>
              <a:t>・</a:t>
            </a:r>
            <a:r>
              <a:rPr kumimoji="1" lang="ja-JP" altLang="en-US" dirty="0" smtClean="0"/>
              <a:t>移</a:t>
            </a:r>
            <a:r>
              <a:rPr lang="ja-JP" altLang="en-US" dirty="0" smtClean="0"/>
              <a:t>動</a:t>
            </a:r>
            <a:r>
              <a:rPr lang="ja-JP" altLang="en-US" dirty="0"/>
              <a:t>することで、ベッド上だけの生活ではなく</a:t>
            </a:r>
            <a:r>
              <a:rPr lang="ja-JP" altLang="en-US" dirty="0" smtClean="0"/>
              <a:t>、</a:t>
            </a:r>
            <a:endParaRPr lang="en-US" altLang="ja-JP" dirty="0" smtClean="0"/>
          </a:p>
          <a:p>
            <a:pPr marL="0" indent="0">
              <a:buNone/>
            </a:pPr>
            <a:r>
              <a:rPr lang="ja-JP" altLang="en-US" dirty="0" smtClean="0">
                <a:solidFill>
                  <a:srgbClr val="C00000"/>
                </a:solidFill>
              </a:rPr>
              <a:t> </a:t>
            </a:r>
            <a:r>
              <a:rPr lang="ja-JP" altLang="en-US" dirty="0" smtClean="0">
                <a:solidFill>
                  <a:srgbClr val="FF0000"/>
                </a:solidFill>
              </a:rPr>
              <a:t>身体</a:t>
            </a:r>
            <a:r>
              <a:rPr lang="ja-JP" altLang="en-US" dirty="0">
                <a:solidFill>
                  <a:srgbClr val="FF0000"/>
                </a:solidFill>
              </a:rPr>
              <a:t>を清潔に保ち、衛生的に過ごし、快適な</a:t>
            </a:r>
            <a:r>
              <a:rPr lang="ja-JP" altLang="en-US" dirty="0" smtClean="0">
                <a:solidFill>
                  <a:srgbClr val="FF0000"/>
                </a:solidFill>
              </a:rPr>
              <a:t>生</a:t>
            </a:r>
            <a:endParaRPr lang="en-US" altLang="ja-JP" dirty="0" smtClean="0">
              <a:solidFill>
                <a:srgbClr val="FF0000"/>
              </a:solidFill>
            </a:endParaRPr>
          </a:p>
          <a:p>
            <a:pPr marL="0" indent="0">
              <a:buNone/>
            </a:pPr>
            <a:r>
              <a:rPr lang="ja-JP" altLang="en-US" dirty="0" smtClean="0">
                <a:solidFill>
                  <a:srgbClr val="FF0000"/>
                </a:solidFill>
              </a:rPr>
              <a:t> 活</a:t>
            </a:r>
            <a:r>
              <a:rPr lang="ja-JP" altLang="en-US" dirty="0">
                <a:solidFill>
                  <a:srgbClr val="FF0000"/>
                </a:solidFill>
              </a:rPr>
              <a:t>を送る</a:t>
            </a:r>
            <a:r>
              <a:rPr lang="ja-JP" altLang="en-US" dirty="0"/>
              <a:t>こと</a:t>
            </a:r>
            <a:r>
              <a:rPr lang="ja-JP" altLang="en-US" dirty="0" smtClean="0"/>
              <a:t>が</a:t>
            </a:r>
            <a:r>
              <a:rPr lang="ja-JP" altLang="en-US" dirty="0"/>
              <a:t>でき</a:t>
            </a:r>
            <a:r>
              <a:rPr lang="ja-JP" altLang="en-US" dirty="0" smtClean="0"/>
              <a:t>る</a:t>
            </a:r>
            <a:r>
              <a:rPr lang="ja-JP" altLang="en-US" dirty="0"/>
              <a:t>。</a:t>
            </a:r>
            <a:endParaRPr lang="en-US" altLang="ja-JP" dirty="0"/>
          </a:p>
          <a:p>
            <a:pPr marL="0" indent="0">
              <a:buNone/>
            </a:pPr>
            <a:endParaRPr lang="ja-JP" altLang="en-US" dirty="0">
              <a:solidFill>
                <a:srgbClr val="C00000"/>
              </a:solidFill>
            </a:endParaRPr>
          </a:p>
          <a:p>
            <a:pPr marL="0" indent="0">
              <a:buNone/>
            </a:pPr>
            <a:endParaRPr kumimoji="1" lang="ja-JP" altLang="en-US" dirty="0"/>
          </a:p>
        </p:txBody>
      </p:sp>
      <p:pic>
        <p:nvPicPr>
          <p:cNvPr id="4" name="Picture 6" descr="C:\Users\User\Downloads\ロゴ　グレイ.JPG">
            <a:extLst>
              <a:ext uri="{FF2B5EF4-FFF2-40B4-BE49-F238E27FC236}">
                <a16:creationId xmlns="" xmlns:a16="http://schemas.microsoft.com/office/drawing/2014/main" id="{41D05500-8384-4D02-BFB3-F74E23EC9F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51030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73832"/>
            <a:ext cx="8229600" cy="1143000"/>
          </a:xfrm>
        </p:spPr>
        <p:txBody>
          <a:bodyPr>
            <a:noAutofit/>
          </a:bodyPr>
          <a:lstStyle/>
          <a:p>
            <a:r>
              <a:rPr kumimoji="1" lang="en-US" altLang="ja-JP" sz="3200" dirty="0"/>
              <a:t>【</a:t>
            </a:r>
            <a:r>
              <a:rPr kumimoji="1" lang="ja-JP" altLang="en-US" sz="3200" dirty="0"/>
              <a:t>正解</a:t>
            </a:r>
            <a:r>
              <a:rPr kumimoji="1" lang="en-US" altLang="ja-JP" sz="3200" dirty="0"/>
              <a:t>】</a:t>
            </a:r>
            <a:r>
              <a:rPr kumimoji="1" lang="ja-JP" altLang="en-US" sz="3200" dirty="0"/>
              <a:t>　　</a:t>
            </a:r>
            <a:r>
              <a:rPr kumimoji="1" lang="en-US" altLang="ja-JP" sz="3200" dirty="0" smtClean="0"/>
              <a:t/>
            </a:r>
            <a:br>
              <a:rPr kumimoji="1" lang="en-US" altLang="ja-JP" sz="3200" dirty="0" smtClean="0"/>
            </a:br>
            <a:r>
              <a:rPr lang="en-US" altLang="ja-JP" sz="3200" dirty="0"/>
              <a:t/>
            </a:r>
            <a:br>
              <a:rPr lang="en-US" altLang="ja-JP" sz="3200" dirty="0"/>
            </a:br>
            <a:r>
              <a:rPr kumimoji="1" lang="ja-JP" altLang="en-US" sz="3200" dirty="0" smtClean="0"/>
              <a:t>②患側後方</a:t>
            </a:r>
            <a:endParaRPr kumimoji="1" lang="ja-JP" altLang="en-US" sz="3200" dirty="0"/>
          </a:p>
        </p:txBody>
      </p:sp>
      <p:sp>
        <p:nvSpPr>
          <p:cNvPr id="3" name="コンテンツ プレースホルダー 2"/>
          <p:cNvSpPr>
            <a:spLocks noGrp="1"/>
          </p:cNvSpPr>
          <p:nvPr>
            <p:ph idx="1"/>
          </p:nvPr>
        </p:nvSpPr>
        <p:spPr>
          <a:xfrm>
            <a:off x="457200" y="2143397"/>
            <a:ext cx="8229600" cy="2437731"/>
          </a:xfrm>
        </p:spPr>
        <p:txBody>
          <a:bodyPr>
            <a:normAutofit/>
          </a:bodyPr>
          <a:lstStyle/>
          <a:p>
            <a:pPr marL="0" indent="0">
              <a:buNone/>
            </a:pPr>
            <a:r>
              <a:rPr kumimoji="1" lang="ja-JP" altLang="en-US" dirty="0" smtClean="0"/>
              <a:t>・介助者</a:t>
            </a:r>
            <a:r>
              <a:rPr kumimoji="1" lang="ja-JP" altLang="en-US" dirty="0"/>
              <a:t>は対象者の</a:t>
            </a:r>
            <a:r>
              <a:rPr kumimoji="1" lang="ja-JP" altLang="en-US" dirty="0" smtClean="0"/>
              <a:t>患側後方に</a:t>
            </a:r>
            <a:r>
              <a:rPr kumimoji="1" lang="ja-JP" altLang="en-US" dirty="0"/>
              <a:t>つき</a:t>
            </a:r>
            <a:r>
              <a:rPr kumimoji="1" lang="ja-JP" altLang="en-US" dirty="0" smtClean="0"/>
              <a:t>、患側の</a:t>
            </a:r>
            <a:endParaRPr kumimoji="1" lang="en-US" altLang="ja-JP" dirty="0" smtClean="0"/>
          </a:p>
          <a:p>
            <a:pPr marL="0" indent="0">
              <a:buNone/>
            </a:pPr>
            <a:r>
              <a:rPr lang="en-US" altLang="ja-JP" dirty="0"/>
              <a:t> </a:t>
            </a:r>
            <a:r>
              <a:rPr lang="en-US" altLang="ja-JP" dirty="0" smtClean="0"/>
              <a:t> </a:t>
            </a:r>
            <a:r>
              <a:rPr kumimoji="1" lang="ja-JP" altLang="en-US" dirty="0" smtClean="0"/>
              <a:t>手</a:t>
            </a:r>
            <a:r>
              <a:rPr kumimoji="1" lang="ja-JP" altLang="en-US" dirty="0"/>
              <a:t>に介助者の手を</a:t>
            </a:r>
            <a:r>
              <a:rPr kumimoji="1" lang="ja-JP" altLang="en-US" dirty="0" smtClean="0"/>
              <a:t>回して軽く支え</a:t>
            </a:r>
            <a:r>
              <a:rPr lang="ja-JP" altLang="en-US" dirty="0" smtClean="0"/>
              <a:t>る</a:t>
            </a:r>
            <a:r>
              <a:rPr kumimoji="1" lang="ja-JP" altLang="en-US" dirty="0"/>
              <a:t>。</a:t>
            </a:r>
            <a:endParaRPr kumimoji="1" lang="en-US" altLang="ja-JP" dirty="0"/>
          </a:p>
          <a:p>
            <a:pPr marL="0" indent="0">
              <a:buNone/>
            </a:pPr>
            <a:r>
              <a:rPr kumimoji="1" lang="ja-JP" altLang="en-US" dirty="0" smtClean="0"/>
              <a:t>・腰</a:t>
            </a:r>
            <a:r>
              <a:rPr kumimoji="1" lang="ja-JP" altLang="en-US" dirty="0"/>
              <a:t>ベルトを着用して</a:t>
            </a:r>
            <a:r>
              <a:rPr kumimoji="1" lang="ja-JP" altLang="en-US" dirty="0" smtClean="0"/>
              <a:t>いる</a:t>
            </a:r>
            <a:r>
              <a:rPr lang="ja-JP" altLang="en-US" dirty="0"/>
              <a:t>場合は</a:t>
            </a:r>
            <a:r>
              <a:rPr kumimoji="1" lang="ja-JP" altLang="en-US" dirty="0" smtClean="0"/>
              <a:t>、腰ベルト</a:t>
            </a:r>
            <a:r>
              <a:rPr kumimoji="1" lang="ja-JP" altLang="en-US" dirty="0"/>
              <a:t>を</a:t>
            </a:r>
            <a:r>
              <a:rPr kumimoji="1" lang="ja-JP" altLang="en-US" dirty="0" smtClean="0"/>
              <a:t>後</a:t>
            </a:r>
            <a:endParaRPr kumimoji="1" lang="en-US" altLang="ja-JP" dirty="0" smtClean="0"/>
          </a:p>
          <a:p>
            <a:pPr marL="0" indent="0">
              <a:buNone/>
            </a:pPr>
            <a:r>
              <a:rPr lang="en-US" altLang="ja-JP" dirty="0"/>
              <a:t> </a:t>
            </a:r>
            <a:r>
              <a:rPr lang="en-US" altLang="ja-JP" dirty="0" smtClean="0"/>
              <a:t> </a:t>
            </a:r>
            <a:r>
              <a:rPr kumimoji="1" lang="ja-JP" altLang="en-US" dirty="0" smtClean="0"/>
              <a:t>ろか</a:t>
            </a:r>
            <a:r>
              <a:rPr kumimoji="1" lang="ja-JP" altLang="en-US" dirty="0"/>
              <a:t>ら持って、患側の肩を軽く</a:t>
            </a:r>
            <a:r>
              <a:rPr kumimoji="1" lang="ja-JP" altLang="en-US" dirty="0" smtClean="0"/>
              <a:t>支える。</a:t>
            </a:r>
            <a:endParaRPr kumimoji="1" lang="en-US" altLang="ja-JP" dirty="0" smtClean="0"/>
          </a:p>
        </p:txBody>
      </p:sp>
      <p:pic>
        <p:nvPicPr>
          <p:cNvPr id="4" name="Picture 6" descr="C:\Users\User\Downloads\ロゴ　グレイ.JPG">
            <a:extLst>
              <a:ext uri="{FF2B5EF4-FFF2-40B4-BE49-F238E27FC236}">
                <a16:creationId xmlns="" xmlns:a16="http://schemas.microsoft.com/office/drawing/2014/main" id="{85608D7B-7D2A-471C-B8FE-4422E509BE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テキスト ボックス 4"/>
          <p:cNvSpPr txBox="1"/>
          <p:nvPr/>
        </p:nvSpPr>
        <p:spPr>
          <a:xfrm>
            <a:off x="1475656" y="4797152"/>
            <a:ext cx="6192688" cy="954107"/>
          </a:xfrm>
          <a:prstGeom prst="rect">
            <a:avLst/>
          </a:prstGeom>
          <a:noFill/>
          <a:ln>
            <a:solidFill>
              <a:schemeClr val="tx1"/>
            </a:solidFill>
          </a:ln>
        </p:spPr>
        <p:txBody>
          <a:bodyPr wrap="square" rtlCol="0">
            <a:spAutoFit/>
          </a:bodyPr>
          <a:lstStyle/>
          <a:p>
            <a:r>
              <a:rPr lang="ja-JP" altLang="en-US" sz="2800" dirty="0" smtClean="0">
                <a:solidFill>
                  <a:srgbClr val="FF0000"/>
                </a:solidFill>
              </a:rPr>
              <a:t>いずれ</a:t>
            </a:r>
            <a:r>
              <a:rPr lang="ja-JP" altLang="en-US" sz="2800" dirty="0">
                <a:solidFill>
                  <a:srgbClr val="FF0000"/>
                </a:solidFill>
              </a:rPr>
              <a:t>の場合も、バランスを崩した際は</a:t>
            </a:r>
            <a:r>
              <a:rPr lang="ja-JP" altLang="en-US" sz="2800" dirty="0" smtClean="0">
                <a:solidFill>
                  <a:srgbClr val="FF0000"/>
                </a:solidFill>
              </a:rPr>
              <a:t>瞬時</a:t>
            </a:r>
            <a:r>
              <a:rPr lang="ja-JP" altLang="en-US" sz="2800" dirty="0">
                <a:solidFill>
                  <a:srgbClr val="FF0000"/>
                </a:solidFill>
              </a:rPr>
              <a:t>に対応できるようにする</a:t>
            </a:r>
            <a:r>
              <a:rPr lang="ja-JP" altLang="en-US" sz="2800" dirty="0" smtClean="0">
                <a:solidFill>
                  <a:srgbClr val="FF0000"/>
                </a:solidFill>
              </a:rPr>
              <a:t>こと</a:t>
            </a:r>
            <a:r>
              <a:rPr lang="ja-JP" altLang="en-US" sz="2800" dirty="0">
                <a:solidFill>
                  <a:srgbClr val="FF0000"/>
                </a:solidFill>
              </a:rPr>
              <a:t>！</a:t>
            </a:r>
          </a:p>
        </p:txBody>
      </p:sp>
    </p:spTree>
    <p:extLst>
      <p:ext uri="{BB962C8B-B14F-4D97-AF65-F5344CB8AC3E}">
        <p14:creationId xmlns:p14="http://schemas.microsoft.com/office/powerpoint/2010/main" val="3175173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9776"/>
            <a:ext cx="8229600" cy="1143000"/>
          </a:xfrm>
        </p:spPr>
        <p:txBody>
          <a:bodyPr>
            <a:normAutofit/>
          </a:bodyPr>
          <a:lstStyle/>
          <a:p>
            <a:r>
              <a:rPr kumimoji="1" lang="en-US" altLang="ja-JP" sz="3200" dirty="0"/>
              <a:t>【</a:t>
            </a:r>
            <a:r>
              <a:rPr kumimoji="1" lang="ja-JP" altLang="en-US" sz="3200" dirty="0"/>
              <a:t>クイズ</a:t>
            </a:r>
            <a:r>
              <a:rPr kumimoji="1" lang="en-US" altLang="ja-JP" sz="3200" dirty="0"/>
              <a:t>】</a:t>
            </a:r>
            <a:r>
              <a:rPr kumimoji="1" lang="ja-JP" altLang="en-US" sz="2400" dirty="0"/>
              <a:t>　</a:t>
            </a:r>
          </a:p>
        </p:txBody>
      </p:sp>
      <p:sp>
        <p:nvSpPr>
          <p:cNvPr id="3" name="コンテンツ プレースホルダー 2"/>
          <p:cNvSpPr>
            <a:spLocks noGrp="1"/>
          </p:cNvSpPr>
          <p:nvPr>
            <p:ph idx="1"/>
          </p:nvPr>
        </p:nvSpPr>
        <p:spPr>
          <a:xfrm>
            <a:off x="889248" y="1412776"/>
            <a:ext cx="7499176" cy="4525963"/>
          </a:xfrm>
        </p:spPr>
        <p:txBody>
          <a:bodyPr>
            <a:normAutofit fontScale="92500" lnSpcReduction="20000"/>
          </a:bodyPr>
          <a:lstStyle/>
          <a:p>
            <a:pPr marL="0" indent="0">
              <a:buNone/>
            </a:pPr>
            <a:r>
              <a:rPr kumimoji="1" lang="ja-JP" altLang="en-US" dirty="0" smtClean="0"/>
              <a:t>杖</a:t>
            </a:r>
            <a:r>
              <a:rPr lang="ja-JP" altLang="en-US" dirty="0"/>
              <a:t>を使って</a:t>
            </a:r>
            <a:r>
              <a:rPr kumimoji="1" lang="ja-JP" altLang="en-US" dirty="0" smtClean="0"/>
              <a:t>階段昇降をする際</a:t>
            </a:r>
            <a:r>
              <a:rPr lang="ja-JP" altLang="en-US" dirty="0" smtClean="0"/>
              <a:t>の手順について、</a:t>
            </a:r>
            <a:endParaRPr lang="en-US" altLang="ja-JP" dirty="0" smtClean="0"/>
          </a:p>
          <a:p>
            <a:pPr marL="0" indent="0">
              <a:buNone/>
            </a:pPr>
            <a:r>
              <a:rPr lang="ja-JP" altLang="en-US" dirty="0" smtClean="0"/>
              <a:t>正しいものを</a:t>
            </a:r>
            <a:r>
              <a:rPr kumimoji="1" lang="ja-JP" altLang="en-US" dirty="0" smtClean="0"/>
              <a:t>下記</a:t>
            </a:r>
            <a:r>
              <a:rPr kumimoji="1" lang="ja-JP" altLang="en-US" dirty="0"/>
              <a:t>より</a:t>
            </a:r>
            <a:r>
              <a:rPr kumimoji="1" lang="ja-JP" altLang="en-US" dirty="0" smtClean="0"/>
              <a:t>選んで下さい</a:t>
            </a:r>
            <a:r>
              <a:rPr kumimoji="1" lang="ja-JP" altLang="en-US" dirty="0"/>
              <a:t>。</a:t>
            </a:r>
            <a:endParaRPr kumimoji="1" lang="en-US" altLang="ja-JP" dirty="0"/>
          </a:p>
          <a:p>
            <a:pPr marL="0" indent="0">
              <a:buNone/>
            </a:pPr>
            <a:endParaRPr lang="en-US" altLang="ja-JP" dirty="0"/>
          </a:p>
          <a:p>
            <a:pPr marL="0" indent="0">
              <a:buNone/>
            </a:pPr>
            <a:r>
              <a:rPr lang="ja-JP" altLang="en-US" dirty="0"/>
              <a:t>　</a:t>
            </a:r>
            <a:r>
              <a:rPr lang="ja-JP" altLang="en-US" dirty="0" smtClean="0"/>
              <a:t>　①</a:t>
            </a:r>
            <a:r>
              <a:rPr lang="en-US" altLang="ja-JP" dirty="0"/>
              <a:t>	</a:t>
            </a:r>
            <a:r>
              <a:rPr lang="en-US" altLang="ja-JP" dirty="0" smtClean="0"/>
              <a:t>【</a:t>
            </a:r>
            <a:r>
              <a:rPr lang="ja-JP" altLang="en-US" dirty="0" smtClean="0"/>
              <a:t>昇り</a:t>
            </a:r>
            <a:r>
              <a:rPr lang="en-US" altLang="ja-JP" dirty="0" smtClean="0"/>
              <a:t>】</a:t>
            </a:r>
            <a:r>
              <a:rPr lang="ja-JP" altLang="en-US" dirty="0"/>
              <a:t>　</a:t>
            </a:r>
            <a:r>
              <a:rPr lang="ja-JP" altLang="en-US" dirty="0" smtClean="0"/>
              <a:t>杖　→　健側　→　患側</a:t>
            </a:r>
            <a:endParaRPr lang="en-US" altLang="ja-JP" dirty="0"/>
          </a:p>
          <a:p>
            <a:pPr marL="0" indent="0">
              <a:buNone/>
            </a:pPr>
            <a:r>
              <a:rPr lang="en-US" altLang="ja-JP" dirty="0"/>
              <a:t>	</a:t>
            </a:r>
            <a:r>
              <a:rPr lang="en-US" altLang="ja-JP" dirty="0" smtClean="0"/>
              <a:t>【</a:t>
            </a:r>
            <a:r>
              <a:rPr lang="ja-JP" altLang="en-US" dirty="0" smtClean="0"/>
              <a:t>降り</a:t>
            </a:r>
            <a:r>
              <a:rPr lang="en-US" altLang="ja-JP" dirty="0" smtClean="0"/>
              <a:t>】</a:t>
            </a:r>
            <a:r>
              <a:rPr lang="ja-JP" altLang="en-US" dirty="0" smtClean="0"/>
              <a:t>　杖　→　患側　→　健側</a:t>
            </a:r>
            <a:endParaRPr kumimoji="1" lang="en-US" altLang="ja-JP" dirty="0"/>
          </a:p>
          <a:p>
            <a:pPr marL="0" indent="0">
              <a:buNone/>
            </a:pPr>
            <a:r>
              <a:rPr lang="ja-JP" altLang="en-US" dirty="0"/>
              <a:t>　</a:t>
            </a:r>
            <a:r>
              <a:rPr lang="ja-JP" altLang="en-US" dirty="0" smtClean="0"/>
              <a:t>　②</a:t>
            </a:r>
            <a:r>
              <a:rPr lang="en-US" altLang="ja-JP" dirty="0" smtClean="0"/>
              <a:t>	【</a:t>
            </a:r>
            <a:r>
              <a:rPr lang="ja-JP" altLang="en-US" dirty="0" smtClean="0"/>
              <a:t>昇り</a:t>
            </a:r>
            <a:r>
              <a:rPr lang="en-US" altLang="ja-JP" dirty="0" smtClean="0"/>
              <a:t>】</a:t>
            </a:r>
            <a:r>
              <a:rPr lang="ja-JP" altLang="en-US" dirty="0"/>
              <a:t>　</a:t>
            </a:r>
            <a:r>
              <a:rPr lang="ja-JP" altLang="en-US" dirty="0" smtClean="0"/>
              <a:t>杖　→　患側　→　健側</a:t>
            </a:r>
            <a:endParaRPr lang="en-US" altLang="ja-JP" dirty="0"/>
          </a:p>
          <a:p>
            <a:pPr marL="0" indent="0">
              <a:buNone/>
            </a:pPr>
            <a:r>
              <a:rPr lang="en-US" altLang="ja-JP" dirty="0"/>
              <a:t>     </a:t>
            </a:r>
            <a:r>
              <a:rPr lang="en-US" altLang="ja-JP" dirty="0" smtClean="0"/>
              <a:t>	【</a:t>
            </a:r>
            <a:r>
              <a:rPr lang="ja-JP" altLang="en-US" dirty="0" smtClean="0"/>
              <a:t>降り</a:t>
            </a:r>
            <a:r>
              <a:rPr lang="en-US" altLang="ja-JP" dirty="0" smtClean="0"/>
              <a:t>】</a:t>
            </a:r>
            <a:r>
              <a:rPr lang="ja-JP" altLang="en-US" dirty="0"/>
              <a:t>　</a:t>
            </a:r>
            <a:r>
              <a:rPr lang="ja-JP" altLang="en-US" dirty="0" smtClean="0"/>
              <a:t>杖　→　患側　→　健側</a:t>
            </a:r>
            <a:endParaRPr lang="en-US" altLang="ja-JP" dirty="0"/>
          </a:p>
          <a:p>
            <a:pPr marL="0" indent="0">
              <a:buNone/>
            </a:pPr>
            <a:r>
              <a:rPr lang="ja-JP" altLang="en-US" dirty="0" smtClean="0"/>
              <a:t>　　③</a:t>
            </a:r>
            <a:r>
              <a:rPr lang="en-US" altLang="ja-JP" dirty="0" smtClean="0"/>
              <a:t>	【</a:t>
            </a:r>
            <a:r>
              <a:rPr lang="ja-JP" altLang="en-US" dirty="0" smtClean="0"/>
              <a:t>昇り</a:t>
            </a:r>
            <a:r>
              <a:rPr lang="en-US" altLang="ja-JP" dirty="0" smtClean="0"/>
              <a:t>】</a:t>
            </a:r>
            <a:r>
              <a:rPr lang="ja-JP" altLang="en-US" dirty="0"/>
              <a:t>　</a:t>
            </a:r>
            <a:r>
              <a:rPr lang="ja-JP" altLang="en-US" dirty="0" smtClean="0"/>
              <a:t>杖　→　健側　→　患側</a:t>
            </a:r>
            <a:endParaRPr lang="en-US" altLang="ja-JP" dirty="0"/>
          </a:p>
          <a:p>
            <a:pPr marL="0" indent="0">
              <a:buNone/>
            </a:pPr>
            <a:r>
              <a:rPr lang="en-US" altLang="ja-JP" dirty="0"/>
              <a:t>	</a:t>
            </a:r>
            <a:r>
              <a:rPr lang="en-US" altLang="ja-JP" dirty="0" smtClean="0"/>
              <a:t>【</a:t>
            </a:r>
            <a:r>
              <a:rPr lang="ja-JP" altLang="en-US" dirty="0" smtClean="0"/>
              <a:t>降り</a:t>
            </a:r>
            <a:r>
              <a:rPr lang="en-US" altLang="ja-JP" dirty="0" smtClean="0"/>
              <a:t>】</a:t>
            </a:r>
            <a:r>
              <a:rPr lang="ja-JP" altLang="en-US" dirty="0"/>
              <a:t>　</a:t>
            </a:r>
            <a:r>
              <a:rPr lang="ja-JP" altLang="en-US" dirty="0" smtClean="0"/>
              <a:t>杖　→　健側　→　患側</a:t>
            </a:r>
            <a:endParaRPr lang="en-US" altLang="ja-JP" dirty="0"/>
          </a:p>
          <a:p>
            <a:pPr marL="0" indent="0">
              <a:buNone/>
            </a:pPr>
            <a:endParaRPr kumimoji="1" lang="ja-JP" altLang="en-US" dirty="0"/>
          </a:p>
        </p:txBody>
      </p:sp>
      <p:pic>
        <p:nvPicPr>
          <p:cNvPr id="4" name="Picture 6" descr="C:\Users\User\Downloads\ロゴ　グレイ.JPG">
            <a:extLst>
              <a:ext uri="{FF2B5EF4-FFF2-40B4-BE49-F238E27FC236}">
                <a16:creationId xmlns="" xmlns:a16="http://schemas.microsoft.com/office/drawing/2014/main" id="{0E212E88-419B-48A5-8252-83E562FB9A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6021288"/>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171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32656"/>
            <a:ext cx="8229600" cy="1143000"/>
          </a:xfrm>
        </p:spPr>
        <p:txBody>
          <a:bodyPr>
            <a:normAutofit/>
          </a:bodyPr>
          <a:lstStyle/>
          <a:p>
            <a:r>
              <a:rPr kumimoji="1" lang="en-US" altLang="ja-JP" sz="3200" dirty="0" smtClean="0"/>
              <a:t>【</a:t>
            </a:r>
            <a:r>
              <a:rPr kumimoji="1" lang="ja-JP" altLang="en-US" sz="3200" dirty="0"/>
              <a:t>正解</a:t>
            </a:r>
            <a:r>
              <a:rPr kumimoji="1" lang="en-US" altLang="ja-JP" sz="3200" dirty="0" smtClean="0"/>
              <a:t>】</a:t>
            </a:r>
            <a:endParaRPr lang="ja-JP" altLang="en-US" sz="3200" dirty="0"/>
          </a:p>
        </p:txBody>
      </p:sp>
      <p:sp>
        <p:nvSpPr>
          <p:cNvPr id="3" name="コンテンツ プレースホルダー 2"/>
          <p:cNvSpPr>
            <a:spLocks noGrp="1"/>
          </p:cNvSpPr>
          <p:nvPr>
            <p:ph idx="1"/>
          </p:nvPr>
        </p:nvSpPr>
        <p:spPr/>
        <p:txBody>
          <a:bodyPr>
            <a:normAutofit/>
          </a:bodyPr>
          <a:lstStyle/>
          <a:p>
            <a:pPr marL="0" indent="0">
              <a:buNone/>
            </a:pPr>
            <a:r>
              <a:rPr lang="en-US" altLang="ja-JP" dirty="0" smtClean="0"/>
              <a:t>	</a:t>
            </a:r>
            <a:r>
              <a:rPr lang="ja-JP" altLang="en-US" dirty="0" smtClean="0"/>
              <a:t>①</a:t>
            </a:r>
            <a:r>
              <a:rPr lang="en-US" altLang="ja-JP" dirty="0" smtClean="0"/>
              <a:t>	【</a:t>
            </a:r>
            <a:r>
              <a:rPr lang="ja-JP" altLang="en-US" dirty="0"/>
              <a:t>昇り</a:t>
            </a:r>
            <a:r>
              <a:rPr lang="en-US" altLang="ja-JP" dirty="0"/>
              <a:t>】</a:t>
            </a:r>
            <a:r>
              <a:rPr lang="ja-JP" altLang="en-US" dirty="0"/>
              <a:t>　杖　→　健側　→　患側</a:t>
            </a:r>
            <a:br>
              <a:rPr lang="ja-JP" altLang="en-US" dirty="0"/>
            </a:br>
            <a:r>
              <a:rPr lang="en-US" altLang="ja-JP" dirty="0" smtClean="0"/>
              <a:t>	</a:t>
            </a:r>
            <a:r>
              <a:rPr lang="ja-JP" altLang="en-US" dirty="0" smtClean="0"/>
              <a:t>　</a:t>
            </a:r>
            <a:r>
              <a:rPr lang="en-US" altLang="ja-JP" dirty="0" smtClean="0"/>
              <a:t>	【</a:t>
            </a:r>
            <a:r>
              <a:rPr lang="ja-JP" altLang="en-US" dirty="0"/>
              <a:t>降り</a:t>
            </a:r>
            <a:r>
              <a:rPr lang="en-US" altLang="ja-JP" dirty="0"/>
              <a:t>】</a:t>
            </a:r>
            <a:r>
              <a:rPr lang="ja-JP" altLang="en-US" dirty="0"/>
              <a:t>　杖　→　患側　→　健側</a:t>
            </a:r>
            <a:endParaRPr lang="en-US" altLang="ja-JP" dirty="0"/>
          </a:p>
          <a:p>
            <a:pPr marL="0" indent="0">
              <a:buNone/>
            </a:pPr>
            <a:endParaRPr lang="en-US" altLang="ja-JP" sz="1800" dirty="0" smtClean="0"/>
          </a:p>
          <a:p>
            <a:pPr marL="0" indent="0">
              <a:buNone/>
            </a:pPr>
            <a:r>
              <a:rPr lang="ja-JP" altLang="en-US" dirty="0" smtClean="0"/>
              <a:t>・平坦</a:t>
            </a:r>
            <a:r>
              <a:rPr lang="ja-JP" altLang="en-US" dirty="0"/>
              <a:t>な場所に比べ、階段昇降はバランスを</a:t>
            </a:r>
            <a:r>
              <a:rPr lang="ja-JP" altLang="en-US" dirty="0" smtClean="0"/>
              <a:t>崩</a:t>
            </a:r>
            <a:endParaRPr lang="en-US" altLang="ja-JP" dirty="0" smtClean="0"/>
          </a:p>
          <a:p>
            <a:pPr marL="0" indent="0">
              <a:buNone/>
            </a:pPr>
            <a:r>
              <a:rPr lang="en-US" altLang="ja-JP" dirty="0"/>
              <a:t> </a:t>
            </a:r>
            <a:r>
              <a:rPr lang="en-US" altLang="ja-JP" dirty="0" smtClean="0"/>
              <a:t> </a:t>
            </a:r>
            <a:r>
              <a:rPr lang="ja-JP" altLang="en-US" dirty="0" smtClean="0"/>
              <a:t>して</a:t>
            </a:r>
            <a:r>
              <a:rPr lang="ja-JP" altLang="en-US" dirty="0"/>
              <a:t>転倒する危険性が高いため、特に注意</a:t>
            </a:r>
            <a:r>
              <a:rPr lang="ja-JP" altLang="en-US" dirty="0" smtClean="0"/>
              <a:t>が</a:t>
            </a:r>
            <a:endParaRPr lang="en-US" altLang="ja-JP" dirty="0" smtClean="0"/>
          </a:p>
          <a:p>
            <a:pPr marL="0" indent="0">
              <a:buNone/>
            </a:pPr>
            <a:r>
              <a:rPr lang="en-US" altLang="ja-JP" dirty="0"/>
              <a:t> </a:t>
            </a:r>
            <a:r>
              <a:rPr lang="en-US" altLang="ja-JP" dirty="0" smtClean="0"/>
              <a:t> </a:t>
            </a:r>
            <a:r>
              <a:rPr lang="ja-JP" altLang="en-US" dirty="0" smtClean="0"/>
              <a:t>必要。</a:t>
            </a:r>
            <a:endParaRPr lang="en-US" altLang="ja-JP" dirty="0" smtClean="0"/>
          </a:p>
          <a:p>
            <a:pPr marL="0" indent="0">
              <a:buNone/>
            </a:pPr>
            <a:r>
              <a:rPr lang="ja-JP" altLang="en-US" dirty="0" smtClean="0"/>
              <a:t>・介助者</a:t>
            </a:r>
            <a:r>
              <a:rPr lang="ja-JP" altLang="en-US" dirty="0"/>
              <a:t>は</a:t>
            </a:r>
            <a:r>
              <a:rPr lang="ja-JP" altLang="en-US" dirty="0">
                <a:solidFill>
                  <a:srgbClr val="FF0000"/>
                </a:solidFill>
              </a:rPr>
              <a:t>昇る時には患側後方から、降りる</a:t>
            </a:r>
            <a:r>
              <a:rPr lang="ja-JP" altLang="en-US" dirty="0" smtClean="0">
                <a:solidFill>
                  <a:srgbClr val="FF0000"/>
                </a:solidFill>
              </a:rPr>
              <a:t>時</a:t>
            </a:r>
            <a:endParaRPr lang="en-US" altLang="ja-JP" dirty="0" smtClean="0">
              <a:solidFill>
                <a:srgbClr val="FF0000"/>
              </a:solidFill>
            </a:endParaRPr>
          </a:p>
          <a:p>
            <a:pPr marL="0" indent="0">
              <a:buNone/>
            </a:pPr>
            <a:r>
              <a:rPr lang="en-US" altLang="ja-JP" dirty="0">
                <a:solidFill>
                  <a:srgbClr val="FF0000"/>
                </a:solidFill>
              </a:rPr>
              <a:t> </a:t>
            </a:r>
            <a:r>
              <a:rPr lang="en-US" altLang="ja-JP" dirty="0" smtClean="0">
                <a:solidFill>
                  <a:srgbClr val="FF0000"/>
                </a:solidFill>
              </a:rPr>
              <a:t> </a:t>
            </a:r>
            <a:r>
              <a:rPr lang="ja-JP" altLang="en-US" dirty="0" err="1" smtClean="0">
                <a:solidFill>
                  <a:srgbClr val="FF0000"/>
                </a:solidFill>
              </a:rPr>
              <a:t>には</a:t>
            </a:r>
            <a:r>
              <a:rPr lang="ja-JP" altLang="en-US" dirty="0" err="1">
                <a:solidFill>
                  <a:srgbClr val="FF0000"/>
                </a:solidFill>
              </a:rPr>
              <a:t>患</a:t>
            </a:r>
            <a:r>
              <a:rPr lang="ja-JP" altLang="en-US" dirty="0">
                <a:solidFill>
                  <a:srgbClr val="FF0000"/>
                </a:solidFill>
              </a:rPr>
              <a:t>側前方から</a:t>
            </a:r>
            <a:r>
              <a:rPr lang="ja-JP" altLang="en-US" dirty="0"/>
              <a:t>介助する。</a:t>
            </a:r>
            <a:endParaRPr kumimoji="1" lang="ja-JP" altLang="en-US" dirty="0"/>
          </a:p>
        </p:txBody>
      </p:sp>
      <p:pic>
        <p:nvPicPr>
          <p:cNvPr id="4" name="Picture 6" descr="C:\Users\User\Downloads\ロゴ　グレイ.JPG">
            <a:extLst>
              <a:ext uri="{FF2B5EF4-FFF2-40B4-BE49-F238E27FC236}">
                <a16:creationId xmlns="" xmlns:a16="http://schemas.microsoft.com/office/drawing/2014/main" id="{4B9CFD9D-EE36-446C-B178-A4105114CB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5103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3200" dirty="0"/>
              <a:t>【</a:t>
            </a:r>
            <a:r>
              <a:rPr kumimoji="1" lang="ja-JP" altLang="en-US" sz="3200" dirty="0"/>
              <a:t>クイズ</a:t>
            </a:r>
            <a:r>
              <a:rPr kumimoji="1" lang="en-US" altLang="ja-JP" sz="3200" dirty="0"/>
              <a:t>】</a:t>
            </a:r>
            <a:r>
              <a:rPr kumimoji="1" lang="ja-JP" altLang="en-US" sz="2400" dirty="0"/>
              <a:t>　　</a:t>
            </a:r>
          </a:p>
        </p:txBody>
      </p:sp>
      <p:sp>
        <p:nvSpPr>
          <p:cNvPr id="3" name="コンテンツ プレースホルダー 2"/>
          <p:cNvSpPr>
            <a:spLocks noGrp="1"/>
          </p:cNvSpPr>
          <p:nvPr>
            <p:ph idx="1"/>
          </p:nvPr>
        </p:nvSpPr>
        <p:spPr>
          <a:xfrm>
            <a:off x="457200" y="1600200"/>
            <a:ext cx="8229600" cy="4853136"/>
          </a:xfrm>
        </p:spPr>
        <p:txBody>
          <a:bodyPr>
            <a:normAutofit/>
          </a:bodyPr>
          <a:lstStyle/>
          <a:p>
            <a:pPr marL="0" indent="0">
              <a:buNone/>
            </a:pPr>
            <a:r>
              <a:rPr kumimoji="1" lang="ja-JP" altLang="en-US" dirty="0"/>
              <a:t>ベッドから車椅子へ移乗する際の正しい介助法を下記より選んで下さい。</a:t>
            </a:r>
            <a:endParaRPr kumimoji="1" lang="en-US" altLang="ja-JP" dirty="0"/>
          </a:p>
          <a:p>
            <a:pPr marL="0" indent="0">
              <a:buNone/>
            </a:pPr>
            <a:endParaRPr lang="en-US" altLang="ja-JP" dirty="0"/>
          </a:p>
          <a:p>
            <a:pPr marL="0" indent="0">
              <a:buNone/>
            </a:pPr>
            <a:r>
              <a:rPr lang="ja-JP" altLang="en-US" dirty="0"/>
              <a:t>①対象者の膝を保護しながら介助する。</a:t>
            </a:r>
            <a:endParaRPr lang="en-US" altLang="ja-JP" dirty="0"/>
          </a:p>
          <a:p>
            <a:pPr marL="0" indent="0">
              <a:buNone/>
            </a:pPr>
            <a:r>
              <a:rPr lang="ja-JP" altLang="en-US" dirty="0"/>
              <a:t>②対象者の膝とつま先を保護しながら介助する。</a:t>
            </a:r>
            <a:endParaRPr lang="en-US" altLang="ja-JP" dirty="0"/>
          </a:p>
          <a:p>
            <a:pPr marL="0" indent="0">
              <a:buNone/>
            </a:pPr>
            <a:r>
              <a:rPr lang="ja-JP" altLang="en-US" dirty="0"/>
              <a:t>③対象者の大腿を保護しながら介助する。</a:t>
            </a:r>
            <a:endParaRPr lang="en-US" altLang="ja-JP" dirty="0"/>
          </a:p>
        </p:txBody>
      </p:sp>
      <p:pic>
        <p:nvPicPr>
          <p:cNvPr id="4" name="Picture 6" descr="C:\Users\User\Downloads\ロゴ　グレイ.JPG">
            <a:extLst>
              <a:ext uri="{FF2B5EF4-FFF2-40B4-BE49-F238E27FC236}">
                <a16:creationId xmlns="" xmlns:a16="http://schemas.microsoft.com/office/drawing/2014/main" id="{042B7C08-ADC4-4759-B49C-350C6E0F42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49401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73832"/>
            <a:ext cx="8229600" cy="1143000"/>
          </a:xfrm>
        </p:spPr>
        <p:txBody>
          <a:bodyPr>
            <a:noAutofit/>
          </a:bodyPr>
          <a:lstStyle/>
          <a:p>
            <a:r>
              <a:rPr lang="en-US" altLang="ja-JP" sz="3200" dirty="0" smtClean="0"/>
              <a:t>【</a:t>
            </a:r>
            <a:r>
              <a:rPr lang="ja-JP" altLang="en-US" sz="3200" dirty="0"/>
              <a:t>正解</a:t>
            </a:r>
            <a:r>
              <a:rPr lang="en-US" altLang="ja-JP" sz="3200" dirty="0"/>
              <a:t>】</a:t>
            </a:r>
            <a:br>
              <a:rPr lang="en-US" altLang="ja-JP" sz="3200" dirty="0"/>
            </a:br>
            <a:r>
              <a:rPr lang="en-US" altLang="ja-JP" sz="3200" dirty="0" smtClean="0"/>
              <a:t/>
            </a:r>
            <a:br>
              <a:rPr lang="en-US" altLang="ja-JP" sz="3200" dirty="0" smtClean="0"/>
            </a:br>
            <a:r>
              <a:rPr lang="ja-JP" altLang="en-US" sz="3200" dirty="0" smtClean="0"/>
              <a:t>②</a:t>
            </a:r>
            <a:r>
              <a:rPr lang="ja-JP" altLang="en-US" sz="3200" dirty="0"/>
              <a:t>対象者の膝とつま先を保護しながら介助する</a:t>
            </a:r>
            <a:r>
              <a:rPr lang="ja-JP" altLang="en-US" sz="3200" dirty="0" smtClean="0"/>
              <a:t>。</a:t>
            </a:r>
            <a:endParaRPr kumimoji="1" lang="ja-JP" altLang="en-US" sz="3200" dirty="0"/>
          </a:p>
        </p:txBody>
      </p:sp>
      <p:sp>
        <p:nvSpPr>
          <p:cNvPr id="3" name="コンテンツ プレースホルダー 2"/>
          <p:cNvSpPr>
            <a:spLocks noGrp="1"/>
          </p:cNvSpPr>
          <p:nvPr>
            <p:ph idx="1"/>
          </p:nvPr>
        </p:nvSpPr>
        <p:spPr>
          <a:xfrm>
            <a:off x="457200" y="2420888"/>
            <a:ext cx="8229600" cy="3867572"/>
          </a:xfrm>
        </p:spPr>
        <p:txBody>
          <a:bodyPr>
            <a:normAutofit/>
          </a:bodyPr>
          <a:lstStyle/>
          <a:p>
            <a:pPr marL="0" indent="0">
              <a:buNone/>
            </a:pPr>
            <a:r>
              <a:rPr kumimoji="1" lang="ja-JP" altLang="en-US" sz="2800" dirty="0" smtClean="0"/>
              <a:t>・移乗</a:t>
            </a:r>
            <a:r>
              <a:rPr lang="ja-JP" altLang="en-US" sz="2800" dirty="0"/>
              <a:t>の</a:t>
            </a:r>
            <a:r>
              <a:rPr kumimoji="1" lang="ja-JP" altLang="en-US" sz="2800" dirty="0" smtClean="0"/>
              <a:t>際に</a:t>
            </a:r>
            <a:r>
              <a:rPr kumimoji="1" lang="ja-JP" altLang="en-US" sz="2800" dirty="0" smtClean="0">
                <a:solidFill>
                  <a:srgbClr val="FF0000"/>
                </a:solidFill>
              </a:rPr>
              <a:t>患側の膝</a:t>
            </a:r>
            <a:r>
              <a:rPr kumimoji="1" lang="ja-JP" altLang="en-US" sz="2800" dirty="0">
                <a:solidFill>
                  <a:srgbClr val="FF0000"/>
                </a:solidFill>
              </a:rPr>
              <a:t>折れして座り込むこと</a:t>
            </a:r>
            <a:r>
              <a:rPr kumimoji="1" lang="ja-JP" altLang="en-US" sz="2800" dirty="0" smtClean="0">
                <a:solidFill>
                  <a:srgbClr val="FF0000"/>
                </a:solidFill>
              </a:rPr>
              <a:t>を防止す</a:t>
            </a:r>
            <a:endParaRPr kumimoji="1" lang="en-US" altLang="ja-JP" sz="2800" dirty="0" smtClean="0">
              <a:solidFill>
                <a:srgbClr val="FF0000"/>
              </a:solidFill>
            </a:endParaRPr>
          </a:p>
          <a:p>
            <a:pPr marL="0" indent="0">
              <a:buNone/>
            </a:pPr>
            <a:r>
              <a:rPr lang="en-US" altLang="ja-JP" sz="2800" dirty="0">
                <a:solidFill>
                  <a:srgbClr val="FF0000"/>
                </a:solidFill>
              </a:rPr>
              <a:t> </a:t>
            </a:r>
            <a:r>
              <a:rPr lang="en-US" altLang="ja-JP" sz="2800" dirty="0" smtClean="0">
                <a:solidFill>
                  <a:srgbClr val="FF0000"/>
                </a:solidFill>
              </a:rPr>
              <a:t> </a:t>
            </a:r>
            <a:r>
              <a:rPr kumimoji="1" lang="ja-JP" altLang="en-US" sz="2800" dirty="0" smtClean="0">
                <a:solidFill>
                  <a:srgbClr val="FF0000"/>
                </a:solidFill>
              </a:rPr>
              <a:t>る</a:t>
            </a:r>
            <a:r>
              <a:rPr kumimoji="1" lang="ja-JP" altLang="en-US" sz="2800" dirty="0"/>
              <a:t>ために、患側のつま先と膝を</a:t>
            </a:r>
            <a:r>
              <a:rPr kumimoji="1" lang="ja-JP" altLang="en-US" sz="2800" dirty="0" smtClean="0"/>
              <a:t>介助者の</a:t>
            </a:r>
            <a:r>
              <a:rPr kumimoji="1" lang="ja-JP" altLang="en-US" sz="2800" dirty="0"/>
              <a:t>足と膝で</a:t>
            </a:r>
            <a:r>
              <a:rPr kumimoji="1" lang="ja-JP" altLang="en-US" sz="2800" dirty="0" smtClean="0"/>
              <a:t>支</a:t>
            </a:r>
            <a:endParaRPr kumimoji="1" lang="en-US" altLang="ja-JP" sz="2800" dirty="0" smtClean="0"/>
          </a:p>
          <a:p>
            <a:pPr marL="0" indent="0">
              <a:buNone/>
            </a:pPr>
            <a:r>
              <a:rPr lang="en-US" altLang="ja-JP" sz="2800" dirty="0"/>
              <a:t> </a:t>
            </a:r>
            <a:r>
              <a:rPr lang="en-US" altLang="ja-JP" sz="2800" dirty="0" smtClean="0"/>
              <a:t> </a:t>
            </a:r>
            <a:r>
              <a:rPr kumimoji="1" lang="ja-JP" altLang="en-US" sz="2800" dirty="0" smtClean="0"/>
              <a:t>え</a:t>
            </a:r>
            <a:r>
              <a:rPr kumimoji="1" lang="ja-JP" altLang="en-US" sz="2800" dirty="0"/>
              <a:t>保護</a:t>
            </a:r>
            <a:r>
              <a:rPr kumimoji="1" lang="ja-JP" altLang="en-US" sz="2800" dirty="0" smtClean="0"/>
              <a:t>することが大切。</a:t>
            </a:r>
            <a:endParaRPr kumimoji="1" lang="en-US" altLang="ja-JP" sz="2800" dirty="0" smtClean="0"/>
          </a:p>
          <a:p>
            <a:pPr marL="0" indent="0">
              <a:buNone/>
            </a:pPr>
            <a:r>
              <a:rPr lang="ja-JP" altLang="en-US" sz="2800" dirty="0"/>
              <a:t>・</a:t>
            </a:r>
            <a:r>
              <a:rPr kumimoji="1" lang="ja-JP" altLang="en-US" sz="2800" dirty="0" smtClean="0"/>
              <a:t>介助者</a:t>
            </a:r>
            <a:r>
              <a:rPr kumimoji="1" lang="ja-JP" altLang="en-US" sz="2800" dirty="0"/>
              <a:t>は自分の力のみで</a:t>
            </a:r>
            <a:r>
              <a:rPr kumimoji="1" lang="ja-JP" altLang="en-US" sz="2800" dirty="0" smtClean="0"/>
              <a:t>移乗</a:t>
            </a:r>
            <a:r>
              <a:rPr lang="ja-JP" altLang="en-US" sz="2800" dirty="0"/>
              <a:t>させる</a:t>
            </a:r>
            <a:r>
              <a:rPr kumimoji="1" lang="ja-JP" altLang="en-US" sz="2800" dirty="0" smtClean="0"/>
              <a:t>の</a:t>
            </a:r>
            <a:r>
              <a:rPr kumimoji="1" lang="ja-JP" altLang="en-US" sz="2800" dirty="0"/>
              <a:t>で</a:t>
            </a:r>
            <a:r>
              <a:rPr kumimoji="1" lang="ja-JP" altLang="en-US" sz="2800" dirty="0" smtClean="0"/>
              <a:t>はなく</a:t>
            </a:r>
            <a:r>
              <a:rPr kumimoji="1" lang="ja-JP" altLang="en-US" sz="2800" dirty="0"/>
              <a:t>、</a:t>
            </a:r>
            <a:r>
              <a:rPr kumimoji="1" lang="ja-JP" altLang="en-US" sz="2800" dirty="0" smtClean="0">
                <a:solidFill>
                  <a:srgbClr val="FF0000"/>
                </a:solidFill>
              </a:rPr>
              <a:t>対</a:t>
            </a:r>
            <a:endParaRPr kumimoji="1" lang="en-US" altLang="ja-JP" sz="2800" dirty="0" smtClean="0">
              <a:solidFill>
                <a:srgbClr val="FF0000"/>
              </a:solidFill>
            </a:endParaRPr>
          </a:p>
          <a:p>
            <a:pPr marL="0" indent="0">
              <a:buNone/>
            </a:pPr>
            <a:r>
              <a:rPr lang="en-US" altLang="ja-JP" sz="2800" dirty="0">
                <a:solidFill>
                  <a:srgbClr val="FF0000"/>
                </a:solidFill>
              </a:rPr>
              <a:t> </a:t>
            </a:r>
            <a:r>
              <a:rPr lang="en-US" altLang="ja-JP" sz="2800" dirty="0" smtClean="0">
                <a:solidFill>
                  <a:srgbClr val="FF0000"/>
                </a:solidFill>
              </a:rPr>
              <a:t> </a:t>
            </a:r>
            <a:r>
              <a:rPr kumimoji="1" lang="ja-JP" altLang="en-US" sz="2800" dirty="0" smtClean="0">
                <a:solidFill>
                  <a:srgbClr val="FF0000"/>
                </a:solidFill>
              </a:rPr>
              <a:t>象者</a:t>
            </a:r>
            <a:r>
              <a:rPr kumimoji="1" lang="ja-JP" altLang="en-US" sz="2800" dirty="0">
                <a:solidFill>
                  <a:srgbClr val="FF0000"/>
                </a:solidFill>
              </a:rPr>
              <a:t>の力も借りながら協働して行う</a:t>
            </a:r>
            <a:r>
              <a:rPr kumimoji="1" lang="ja-JP" altLang="en-US" sz="2800" dirty="0" smtClean="0"/>
              <a:t>と楽</a:t>
            </a:r>
            <a:r>
              <a:rPr kumimoji="1" lang="ja-JP" altLang="en-US" sz="2800" dirty="0"/>
              <a:t>に移乗できる。</a:t>
            </a:r>
            <a:endParaRPr kumimoji="1" lang="en-US" altLang="ja-JP" sz="2800" dirty="0"/>
          </a:p>
          <a:p>
            <a:pPr marL="0" indent="0">
              <a:buNone/>
            </a:pPr>
            <a:r>
              <a:rPr lang="ja-JP" altLang="en-US" sz="2800" dirty="0"/>
              <a:t>・</a:t>
            </a:r>
            <a:r>
              <a:rPr kumimoji="1" lang="ja-JP" altLang="en-US" sz="2800" dirty="0" smtClean="0"/>
              <a:t>スライディングボード</a:t>
            </a:r>
            <a:r>
              <a:rPr kumimoji="1" lang="ja-JP" altLang="en-US" sz="2800" dirty="0"/>
              <a:t>など</a:t>
            </a:r>
            <a:r>
              <a:rPr kumimoji="1" lang="ja-JP" altLang="en-US" sz="2800" dirty="0">
                <a:solidFill>
                  <a:srgbClr val="FF0000"/>
                </a:solidFill>
              </a:rPr>
              <a:t>福祉用具を使う</a:t>
            </a:r>
            <a:r>
              <a:rPr kumimoji="1" lang="ja-JP" altLang="en-US" sz="2800" dirty="0"/>
              <a:t>と</a:t>
            </a:r>
            <a:r>
              <a:rPr kumimoji="1" lang="ja-JP" altLang="en-US" sz="2800" dirty="0" smtClean="0"/>
              <a:t>、安全か</a:t>
            </a:r>
            <a:endParaRPr kumimoji="1" lang="en-US" altLang="ja-JP" sz="2800" dirty="0" smtClean="0"/>
          </a:p>
          <a:p>
            <a:pPr marL="0" indent="0">
              <a:buNone/>
            </a:pPr>
            <a:r>
              <a:rPr lang="en-US" altLang="ja-JP" sz="2800" dirty="0"/>
              <a:t> </a:t>
            </a:r>
            <a:r>
              <a:rPr lang="en-US" altLang="ja-JP" sz="2800" dirty="0" smtClean="0"/>
              <a:t> </a:t>
            </a:r>
            <a:r>
              <a:rPr kumimoji="1" lang="ja-JP" altLang="en-US" sz="2800" dirty="0" smtClean="0"/>
              <a:t>つ</a:t>
            </a:r>
            <a:r>
              <a:rPr kumimoji="1" lang="ja-JP" altLang="en-US" sz="2800" dirty="0"/>
              <a:t>楽に移乗ができる。</a:t>
            </a:r>
          </a:p>
        </p:txBody>
      </p:sp>
      <p:pic>
        <p:nvPicPr>
          <p:cNvPr id="4" name="Picture 6" descr="C:\Users\User\Downloads\ロゴ　グレイ.JPG">
            <a:extLst>
              <a:ext uri="{FF2B5EF4-FFF2-40B4-BE49-F238E27FC236}">
                <a16:creationId xmlns="" xmlns:a16="http://schemas.microsoft.com/office/drawing/2014/main" id="{CEBB9AF7-3275-4B88-B09A-37EFC5BF78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5755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629816"/>
            <a:ext cx="8229600" cy="1143000"/>
          </a:xfrm>
        </p:spPr>
        <p:txBody>
          <a:bodyPr>
            <a:normAutofit/>
          </a:bodyPr>
          <a:lstStyle/>
          <a:p>
            <a:r>
              <a:rPr kumimoji="1" lang="ja-JP" altLang="en-US" sz="3200" dirty="0"/>
              <a:t>車椅子の介助</a:t>
            </a:r>
            <a:r>
              <a:rPr kumimoji="1" lang="ja-JP" altLang="en-US" sz="2400" dirty="0"/>
              <a:t>　　</a:t>
            </a:r>
          </a:p>
        </p:txBody>
      </p:sp>
      <p:sp>
        <p:nvSpPr>
          <p:cNvPr id="3" name="コンテンツ プレースホルダー 2"/>
          <p:cNvSpPr>
            <a:spLocks noGrp="1"/>
          </p:cNvSpPr>
          <p:nvPr>
            <p:ph idx="1"/>
          </p:nvPr>
        </p:nvSpPr>
        <p:spPr>
          <a:xfrm>
            <a:off x="457200" y="1340768"/>
            <a:ext cx="8229600" cy="4785395"/>
          </a:xfrm>
        </p:spPr>
        <p:txBody>
          <a:bodyPr>
            <a:normAutofit/>
          </a:bodyPr>
          <a:lstStyle/>
          <a:p>
            <a:pPr marL="0" indent="0">
              <a:buNone/>
            </a:pPr>
            <a:endParaRPr lang="en-US" altLang="ja-JP" dirty="0"/>
          </a:p>
          <a:p>
            <a:pPr marL="0" indent="0">
              <a:buNone/>
            </a:pPr>
            <a:r>
              <a:rPr lang="ja-JP" altLang="en-US" dirty="0" smtClean="0"/>
              <a:t>・坂道や段差では、</a:t>
            </a:r>
            <a:r>
              <a:rPr lang="ja-JP" altLang="en-US" dirty="0" smtClean="0">
                <a:solidFill>
                  <a:srgbClr val="FF0000"/>
                </a:solidFill>
              </a:rPr>
              <a:t>昇り</a:t>
            </a:r>
            <a:r>
              <a:rPr lang="ja-JP" altLang="en-US" dirty="0">
                <a:solidFill>
                  <a:srgbClr val="FF0000"/>
                </a:solidFill>
              </a:rPr>
              <a:t>は</a:t>
            </a:r>
            <a:r>
              <a:rPr lang="ja-JP" altLang="en-US" dirty="0" smtClean="0">
                <a:solidFill>
                  <a:srgbClr val="FF0000"/>
                </a:solidFill>
              </a:rPr>
              <a:t>前向き</a:t>
            </a:r>
            <a:r>
              <a:rPr lang="ja-JP" altLang="en-US" dirty="0"/>
              <a:t>、</a:t>
            </a:r>
            <a:r>
              <a:rPr lang="ja-JP" altLang="en-US" dirty="0" smtClean="0">
                <a:solidFill>
                  <a:srgbClr val="FF0000"/>
                </a:solidFill>
              </a:rPr>
              <a:t>降り</a:t>
            </a:r>
            <a:r>
              <a:rPr lang="ja-JP" altLang="en-US" dirty="0">
                <a:solidFill>
                  <a:srgbClr val="FF0000"/>
                </a:solidFill>
              </a:rPr>
              <a:t>は</a:t>
            </a:r>
            <a:r>
              <a:rPr lang="ja-JP" altLang="en-US" dirty="0" smtClean="0">
                <a:solidFill>
                  <a:srgbClr val="FF0000"/>
                </a:solidFill>
              </a:rPr>
              <a:t>後ろ</a:t>
            </a:r>
            <a:endParaRPr lang="en-US" altLang="ja-JP" dirty="0" smtClean="0">
              <a:solidFill>
                <a:srgbClr val="FF0000"/>
              </a:solidFill>
            </a:endParaRPr>
          </a:p>
          <a:p>
            <a:pPr marL="0" indent="0">
              <a:buNone/>
            </a:pPr>
            <a:r>
              <a:rPr lang="ja-JP" altLang="en-US" dirty="0" smtClean="0">
                <a:solidFill>
                  <a:srgbClr val="FF0000"/>
                </a:solidFill>
              </a:rPr>
              <a:t>  向き</a:t>
            </a:r>
            <a:r>
              <a:rPr lang="ja-JP" altLang="en-US" dirty="0" smtClean="0"/>
              <a:t>で</a:t>
            </a:r>
            <a:r>
              <a:rPr lang="ja-JP" altLang="en-US" dirty="0"/>
              <a:t>、</a:t>
            </a:r>
            <a:r>
              <a:rPr lang="ja-JP" altLang="en-US" dirty="0" smtClean="0"/>
              <a:t>ゆっくり</a:t>
            </a:r>
            <a:r>
              <a:rPr lang="ja-JP" altLang="en-US" dirty="0"/>
              <a:t>と一定のスピードで進める。</a:t>
            </a:r>
          </a:p>
          <a:p>
            <a:pPr marL="0" indent="0">
              <a:buNone/>
            </a:pPr>
            <a:r>
              <a:rPr lang="ja-JP" altLang="en-US" dirty="0"/>
              <a:t>・特に降りは、対象者が進行方向と逆向き</a:t>
            </a:r>
            <a:r>
              <a:rPr lang="ja-JP" altLang="en-US" dirty="0" smtClean="0"/>
              <a:t>に</a:t>
            </a:r>
            <a:endParaRPr lang="en-US" altLang="ja-JP" dirty="0" smtClean="0"/>
          </a:p>
          <a:p>
            <a:pPr marL="0" indent="0">
              <a:buNone/>
            </a:pPr>
            <a:r>
              <a:rPr lang="ja-JP" altLang="en-US" dirty="0" smtClean="0"/>
              <a:t>  なって</a:t>
            </a:r>
            <a:r>
              <a:rPr lang="ja-JP" altLang="en-US" dirty="0"/>
              <a:t>いるため、</a:t>
            </a:r>
            <a:r>
              <a:rPr lang="ja-JP" altLang="en-US" dirty="0">
                <a:solidFill>
                  <a:srgbClr val="FF0000"/>
                </a:solidFill>
              </a:rPr>
              <a:t>不安にならないように声を</a:t>
            </a:r>
            <a:r>
              <a:rPr lang="ja-JP" altLang="en-US" dirty="0" err="1" smtClean="0">
                <a:solidFill>
                  <a:srgbClr val="FF0000"/>
                </a:solidFill>
              </a:rPr>
              <a:t>か</a:t>
            </a:r>
            <a:endParaRPr lang="en-US" altLang="ja-JP" dirty="0" smtClean="0">
              <a:solidFill>
                <a:srgbClr val="FF0000"/>
              </a:solidFill>
            </a:endParaRPr>
          </a:p>
          <a:p>
            <a:pPr marL="0" indent="0">
              <a:buNone/>
            </a:pPr>
            <a:r>
              <a:rPr lang="en-US" altLang="ja-JP" dirty="0">
                <a:solidFill>
                  <a:srgbClr val="FF0000"/>
                </a:solidFill>
              </a:rPr>
              <a:t> </a:t>
            </a:r>
            <a:r>
              <a:rPr lang="en-US" altLang="ja-JP" dirty="0" smtClean="0">
                <a:solidFill>
                  <a:srgbClr val="FF0000"/>
                </a:solidFill>
              </a:rPr>
              <a:t> </a:t>
            </a:r>
            <a:r>
              <a:rPr lang="ja-JP" altLang="en-US" dirty="0" smtClean="0">
                <a:solidFill>
                  <a:srgbClr val="FF0000"/>
                </a:solidFill>
              </a:rPr>
              <a:t>ける</a:t>
            </a:r>
            <a:r>
              <a:rPr lang="ja-JP" altLang="en-US" dirty="0"/>
              <a:t>など、気持ちに寄り添った介助を心がける。</a:t>
            </a:r>
            <a:endParaRPr lang="en-US" altLang="ja-JP" dirty="0"/>
          </a:p>
        </p:txBody>
      </p:sp>
      <p:pic>
        <p:nvPicPr>
          <p:cNvPr id="4" name="Picture 6" descr="C:\Users\User\Downloads\ロゴ　グレイ.JPG">
            <a:extLst>
              <a:ext uri="{FF2B5EF4-FFF2-40B4-BE49-F238E27FC236}">
                <a16:creationId xmlns="" xmlns:a16="http://schemas.microsoft.com/office/drawing/2014/main" id="{52C78AE1-EB21-4EF1-ADCF-5FF2779FC7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29708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30B65B2F-DD24-49C2-8030-A2C67A4B22D3}"/>
              </a:ext>
            </a:extLst>
          </p:cNvPr>
          <p:cNvSpPr>
            <a:spLocks noGrp="1"/>
          </p:cNvSpPr>
          <p:nvPr>
            <p:ph idx="1"/>
          </p:nvPr>
        </p:nvSpPr>
        <p:spPr>
          <a:xfrm>
            <a:off x="611560" y="764704"/>
            <a:ext cx="7931224" cy="5361459"/>
          </a:xfrm>
        </p:spPr>
        <p:txBody>
          <a:bodyPr>
            <a:noAutofit/>
          </a:bodyPr>
          <a:lstStyle/>
          <a:p>
            <a:pPr marL="0" indent="0">
              <a:buNone/>
              <a:defRPr/>
            </a:pPr>
            <a:r>
              <a:rPr lang="en-US" altLang="ja-JP" sz="2400" dirty="0" smtClean="0">
                <a:latin typeface="ＭＳ Ｐゴシック" panose="020B0600070205080204" pitchFamily="50" charset="-128"/>
              </a:rPr>
              <a:t>【</a:t>
            </a:r>
            <a:r>
              <a:rPr lang="ja-JP" altLang="en-US" sz="2400" dirty="0" smtClean="0">
                <a:latin typeface="ＭＳ Ｐゴシック" panose="020B0600070205080204" pitchFamily="50" charset="-128"/>
              </a:rPr>
              <a:t>参考文献</a:t>
            </a:r>
            <a:r>
              <a:rPr lang="en-US" altLang="ja-JP" sz="2400" dirty="0" smtClean="0">
                <a:latin typeface="ＭＳ Ｐゴシック" panose="020B0600070205080204" pitchFamily="50" charset="-128"/>
              </a:rPr>
              <a:t>】</a:t>
            </a:r>
          </a:p>
          <a:p>
            <a:pPr marL="0" indent="0">
              <a:buNone/>
              <a:defRPr/>
            </a:pPr>
            <a:r>
              <a:rPr lang="ja-JP" altLang="en-US" sz="2400" dirty="0" smtClean="0">
                <a:latin typeface="ＭＳ Ｐゴシック" panose="020B0600070205080204" pitchFamily="50" charset="-128"/>
              </a:rPr>
              <a:t>１）メジカルフレンド社 介護</a:t>
            </a:r>
            <a:r>
              <a:rPr lang="ja-JP" altLang="en-US" sz="2400" dirty="0">
                <a:latin typeface="ＭＳ Ｐゴシック" panose="020B0600070205080204" pitchFamily="50" charset="-128"/>
              </a:rPr>
              <a:t>福祉士実践シリーズ</a:t>
            </a:r>
            <a:r>
              <a:rPr lang="en-US" altLang="ja-JP" sz="2400" dirty="0">
                <a:latin typeface="ＭＳ Ｐゴシック" panose="020B0600070205080204" pitchFamily="50" charset="-128"/>
              </a:rPr>
              <a:t>5</a:t>
            </a:r>
            <a:r>
              <a:rPr lang="ja-JP" altLang="en-US" sz="2400" dirty="0">
                <a:latin typeface="ＭＳ Ｐゴシック" panose="020B0600070205080204" pitchFamily="50" charset="-128"/>
              </a:rPr>
              <a:t>巻 </a:t>
            </a:r>
            <a:r>
              <a:rPr lang="ja-JP" altLang="en-US" sz="2400" dirty="0" smtClean="0">
                <a:latin typeface="ＭＳ Ｐゴシック" panose="020B0600070205080204" pitchFamily="50" charset="-128"/>
              </a:rPr>
              <a:t>老人</a:t>
            </a:r>
            <a:r>
              <a:rPr lang="ja-JP" altLang="en-US" sz="2400" dirty="0">
                <a:latin typeface="ＭＳ Ｐゴシック" panose="020B0600070205080204" pitchFamily="50" charset="-128"/>
              </a:rPr>
              <a:t>介護の基礎技術</a:t>
            </a:r>
            <a:r>
              <a:rPr lang="en-US" altLang="ja-JP" sz="2400" dirty="0">
                <a:latin typeface="ＭＳ Ｐゴシック" panose="020B0600070205080204" pitchFamily="50" charset="-128"/>
              </a:rPr>
              <a:t>(1</a:t>
            </a:r>
            <a:r>
              <a:rPr lang="en-US" altLang="ja-JP" sz="2400" dirty="0" smtClean="0">
                <a:latin typeface="ＭＳ Ｐゴシック" panose="020B0600070205080204" pitchFamily="50" charset="-128"/>
              </a:rPr>
              <a:t>)</a:t>
            </a:r>
            <a:r>
              <a:rPr lang="ja-JP" altLang="en-US" sz="2400" dirty="0">
                <a:latin typeface="ＭＳ Ｐゴシック" panose="020B0600070205080204" pitchFamily="50" charset="-128"/>
              </a:rPr>
              <a:t> </a:t>
            </a:r>
            <a:r>
              <a:rPr lang="ja-JP" altLang="en-US" sz="2400" dirty="0" smtClean="0">
                <a:latin typeface="ＭＳ Ｐゴシック" panose="020B0600070205080204" pitchFamily="50" charset="-128"/>
              </a:rPr>
              <a:t>平成</a:t>
            </a:r>
            <a:r>
              <a:rPr lang="en-US" altLang="ja-JP" sz="2400" dirty="0">
                <a:latin typeface="ＭＳ Ｐゴシック" panose="020B0600070205080204" pitchFamily="50" charset="-128"/>
              </a:rPr>
              <a:t>6</a:t>
            </a:r>
            <a:r>
              <a:rPr lang="ja-JP" altLang="en-US" sz="2400" dirty="0">
                <a:latin typeface="ＭＳ Ｐゴシック" panose="020B0600070205080204" pitchFamily="50" charset="-128"/>
              </a:rPr>
              <a:t>年</a:t>
            </a:r>
            <a:r>
              <a:rPr lang="en-US" altLang="ja-JP" sz="2400" dirty="0">
                <a:latin typeface="ＭＳ Ｐゴシック" panose="020B0600070205080204" pitchFamily="50" charset="-128"/>
              </a:rPr>
              <a:t>3</a:t>
            </a:r>
            <a:r>
              <a:rPr lang="ja-JP" altLang="en-US" sz="2400" dirty="0">
                <a:latin typeface="ＭＳ Ｐゴシック" panose="020B0600070205080204" pitchFamily="50" charset="-128"/>
              </a:rPr>
              <a:t>月</a:t>
            </a:r>
            <a:r>
              <a:rPr lang="en-US" altLang="ja-JP" sz="2400" dirty="0">
                <a:latin typeface="ＭＳ Ｐゴシック" panose="020B0600070205080204" pitchFamily="50" charset="-128"/>
              </a:rPr>
              <a:t>14</a:t>
            </a:r>
            <a:r>
              <a:rPr lang="ja-JP" altLang="en-US" sz="2400" dirty="0">
                <a:latin typeface="ＭＳ Ｐゴシック" panose="020B0600070205080204" pitchFamily="50" charset="-128"/>
              </a:rPr>
              <a:t>日 </a:t>
            </a:r>
            <a:r>
              <a:rPr lang="ja-JP" altLang="en-US" sz="2400" dirty="0" smtClean="0">
                <a:latin typeface="ＭＳ Ｐゴシック" panose="020B0600070205080204" pitchFamily="50" charset="-128"/>
              </a:rPr>
              <a:t>第</a:t>
            </a:r>
            <a:r>
              <a:rPr lang="en-US" altLang="ja-JP" sz="2400" dirty="0" smtClean="0">
                <a:latin typeface="ＭＳ Ｐゴシック" panose="020B0600070205080204" pitchFamily="50" charset="-128"/>
              </a:rPr>
              <a:t>1</a:t>
            </a:r>
            <a:r>
              <a:rPr lang="ja-JP" altLang="en-US" sz="2400" dirty="0">
                <a:latin typeface="ＭＳ Ｐゴシック" panose="020B0600070205080204" pitchFamily="50" charset="-128"/>
              </a:rPr>
              <a:t>版第</a:t>
            </a:r>
            <a:r>
              <a:rPr lang="en-US" altLang="ja-JP" sz="2400" dirty="0">
                <a:latin typeface="ＭＳ Ｐゴシック" panose="020B0600070205080204" pitchFamily="50" charset="-128"/>
              </a:rPr>
              <a:t>6</a:t>
            </a:r>
            <a:r>
              <a:rPr lang="ja-JP" altLang="en-US" sz="2400" dirty="0">
                <a:latin typeface="ＭＳ Ｐゴシック" panose="020B0600070205080204" pitchFamily="50" charset="-128"/>
              </a:rPr>
              <a:t>刷発行  著者代表 </a:t>
            </a:r>
            <a:r>
              <a:rPr lang="ja-JP" altLang="en-US" sz="2400" dirty="0" smtClean="0">
                <a:latin typeface="ＭＳ Ｐゴシック" panose="020B0600070205080204" pitchFamily="50" charset="-128"/>
              </a:rPr>
              <a:t>望月弘子</a:t>
            </a:r>
            <a:endParaRPr lang="ja-JP" altLang="en-US" sz="2400" dirty="0">
              <a:latin typeface="ＭＳ Ｐゴシック" panose="020B0600070205080204" pitchFamily="50" charset="-128"/>
            </a:endParaRPr>
          </a:p>
          <a:p>
            <a:pPr marL="0" indent="0">
              <a:buNone/>
              <a:defRPr/>
            </a:pPr>
            <a:r>
              <a:rPr lang="ja-JP" altLang="en-US" sz="2400" dirty="0">
                <a:latin typeface="ＭＳ Ｐゴシック" panose="020B0600070205080204" pitchFamily="50" charset="-128"/>
              </a:rPr>
              <a:t>２）中央法規</a:t>
            </a:r>
            <a:r>
              <a:rPr lang="ja-JP" altLang="en-US" sz="2400" dirty="0" smtClean="0">
                <a:latin typeface="ＭＳ Ｐゴシック" panose="020B0600070205080204" pitchFamily="50" charset="-128"/>
              </a:rPr>
              <a:t>出版 </a:t>
            </a:r>
            <a:r>
              <a:rPr lang="ja-JP" altLang="en-US" sz="2400" dirty="0">
                <a:latin typeface="ＭＳ Ｐゴシック" panose="020B0600070205080204" pitchFamily="50" charset="-128"/>
              </a:rPr>
              <a:t>介護</a:t>
            </a:r>
            <a:r>
              <a:rPr lang="ja-JP" altLang="en-US" sz="2400" dirty="0" smtClean="0">
                <a:latin typeface="ＭＳ Ｐゴシック" panose="020B0600070205080204" pitchFamily="50" charset="-128"/>
              </a:rPr>
              <a:t>職員 </a:t>
            </a:r>
            <a:r>
              <a:rPr lang="ja-JP" altLang="en-US" sz="2400" dirty="0">
                <a:latin typeface="ＭＳ Ｐゴシック" panose="020B0600070205080204" pitchFamily="50" charset="-128"/>
              </a:rPr>
              <a:t>初任者研修テキスト 第</a:t>
            </a:r>
            <a:r>
              <a:rPr lang="en-US" altLang="ja-JP" sz="2400" dirty="0">
                <a:latin typeface="ＭＳ Ｐゴシック" panose="020B0600070205080204" pitchFamily="50" charset="-128"/>
              </a:rPr>
              <a:t>2</a:t>
            </a:r>
            <a:r>
              <a:rPr lang="ja-JP" altLang="en-US" sz="2400" dirty="0">
                <a:latin typeface="ＭＳ Ｐゴシック" panose="020B0600070205080204" pitchFamily="50" charset="-128"/>
              </a:rPr>
              <a:t>巻 自立に向けた介護の</a:t>
            </a:r>
            <a:r>
              <a:rPr lang="ja-JP" altLang="en-US" sz="2400" dirty="0" smtClean="0">
                <a:latin typeface="ＭＳ Ｐゴシック" panose="020B0600070205080204" pitchFamily="50" charset="-128"/>
              </a:rPr>
              <a:t>実際 </a:t>
            </a:r>
            <a:r>
              <a:rPr lang="en-US" altLang="ja-JP" sz="2400" dirty="0" smtClean="0">
                <a:latin typeface="ＭＳ Ｐゴシック" panose="020B0600070205080204" pitchFamily="50" charset="-128"/>
              </a:rPr>
              <a:t>2013</a:t>
            </a:r>
            <a:r>
              <a:rPr lang="ja-JP" altLang="en-US" sz="2400" dirty="0">
                <a:latin typeface="ＭＳ Ｐゴシック" panose="020B0600070205080204" pitchFamily="50" charset="-128"/>
              </a:rPr>
              <a:t>年</a:t>
            </a:r>
            <a:r>
              <a:rPr lang="en-US" altLang="ja-JP" sz="2400" dirty="0">
                <a:latin typeface="ＭＳ Ｐゴシック" panose="020B0600070205080204" pitchFamily="50" charset="-128"/>
              </a:rPr>
              <a:t>9</a:t>
            </a:r>
            <a:r>
              <a:rPr lang="ja-JP" altLang="en-US" sz="2400" dirty="0">
                <a:latin typeface="ＭＳ Ｐゴシック" panose="020B0600070205080204" pitchFamily="50" charset="-128"/>
              </a:rPr>
              <a:t>月</a:t>
            </a:r>
            <a:r>
              <a:rPr lang="en-US" altLang="ja-JP" sz="2400" dirty="0">
                <a:latin typeface="ＭＳ Ｐゴシック" panose="020B0600070205080204" pitchFamily="50" charset="-128"/>
              </a:rPr>
              <a:t>10</a:t>
            </a:r>
            <a:r>
              <a:rPr lang="ja-JP" altLang="en-US" sz="2400" dirty="0" smtClean="0">
                <a:latin typeface="ＭＳ Ｐゴシック" panose="020B0600070205080204" pitchFamily="50" charset="-128"/>
              </a:rPr>
              <a:t>日 初版</a:t>
            </a:r>
            <a:r>
              <a:rPr lang="ja-JP" altLang="en-US" sz="2400" dirty="0">
                <a:latin typeface="ＭＳ Ｐゴシック" panose="020B0600070205080204" pitchFamily="50" charset="-128"/>
              </a:rPr>
              <a:t>第</a:t>
            </a:r>
            <a:r>
              <a:rPr lang="en-US" altLang="ja-JP" sz="2400" dirty="0">
                <a:latin typeface="ＭＳ Ｐゴシック" panose="020B0600070205080204" pitchFamily="50" charset="-128"/>
              </a:rPr>
              <a:t>2</a:t>
            </a:r>
            <a:r>
              <a:rPr lang="ja-JP" altLang="en-US" sz="2400" dirty="0">
                <a:latin typeface="ＭＳ Ｐゴシック" panose="020B0600070205080204" pitchFamily="50" charset="-128"/>
              </a:rPr>
              <a:t>冊発行 </a:t>
            </a:r>
            <a:r>
              <a:rPr lang="ja-JP" altLang="en-US" sz="2400" dirty="0" smtClean="0">
                <a:latin typeface="ＭＳ Ｐゴシック" panose="020B0600070205080204" pitchFamily="50" charset="-128"/>
              </a:rPr>
              <a:t>編集  </a:t>
            </a:r>
            <a:r>
              <a:rPr lang="ja-JP" altLang="en-US" sz="2400" dirty="0">
                <a:latin typeface="ＭＳ Ｐゴシック" panose="020B0600070205080204" pitchFamily="50" charset="-128"/>
              </a:rPr>
              <a:t>黒澤貞夫・石橋真ニ・是枝祥子・上原千寿子・白井孝子 発行者 荘</a:t>
            </a:r>
            <a:r>
              <a:rPr lang="ja-JP" altLang="en-US" sz="2400" dirty="0" smtClean="0">
                <a:latin typeface="ＭＳ Ｐゴシック" panose="020B0600070205080204" pitchFamily="50" charset="-128"/>
              </a:rPr>
              <a:t>村明彦</a:t>
            </a:r>
            <a:endParaRPr lang="en-US" altLang="ja-JP" sz="2400" dirty="0">
              <a:latin typeface="ＭＳ Ｐゴシック" panose="020B0600070205080204" pitchFamily="50" charset="-128"/>
            </a:endParaRPr>
          </a:p>
          <a:p>
            <a:pPr marL="0" indent="0">
              <a:buNone/>
              <a:defRPr/>
            </a:pPr>
            <a:r>
              <a:rPr lang="en-US" altLang="ja-JP" sz="2400" dirty="0">
                <a:latin typeface="ＭＳ Ｐゴシック" panose="020B0600070205080204" pitchFamily="50" charset="-128"/>
              </a:rPr>
              <a:t> </a:t>
            </a:r>
            <a:endParaRPr lang="en-US" altLang="ja-JP" sz="2400" dirty="0" smtClean="0">
              <a:latin typeface="ＭＳ Ｐゴシック" panose="020B0600070205080204" pitchFamily="50" charset="-128"/>
            </a:endParaRPr>
          </a:p>
          <a:p>
            <a:pPr marL="0" indent="0">
              <a:buNone/>
              <a:defRPr/>
            </a:pPr>
            <a:r>
              <a:rPr lang="ja-JP" altLang="en-US" sz="2400" dirty="0" smtClean="0">
                <a:latin typeface="ＭＳ Ｐゴシック" panose="020B0600070205080204" pitchFamily="50" charset="-128"/>
              </a:rPr>
              <a:t>教材</a:t>
            </a:r>
            <a:r>
              <a:rPr lang="ja-JP" altLang="en-US" sz="2400" dirty="0">
                <a:latin typeface="ＭＳ Ｐゴシック" panose="020B0600070205080204" pitchFamily="50" charset="-128"/>
              </a:rPr>
              <a:t>作成　　</a:t>
            </a:r>
            <a:endParaRPr lang="en-US" altLang="ja-JP" sz="2400" dirty="0">
              <a:latin typeface="ＭＳ Ｐゴシック" panose="020B0600070205080204" pitchFamily="50" charset="-128"/>
            </a:endParaRPr>
          </a:p>
          <a:p>
            <a:pPr marL="0" indent="0">
              <a:buNone/>
              <a:defRPr/>
            </a:pPr>
            <a:r>
              <a:rPr lang="ja-JP" altLang="en-US" sz="2400" dirty="0" smtClean="0">
                <a:latin typeface="ＭＳ Ｐゴシック" panose="020B0600070205080204" pitchFamily="50" charset="-128"/>
              </a:rPr>
              <a:t>特別</a:t>
            </a:r>
            <a:r>
              <a:rPr lang="ja-JP" altLang="en-US" sz="2400" dirty="0">
                <a:latin typeface="ＭＳ Ｐゴシック" panose="020B0600070205080204" pitchFamily="50" charset="-128"/>
              </a:rPr>
              <a:t>養護老人ホーム　天恵荘</a:t>
            </a:r>
            <a:endParaRPr lang="en-US" altLang="ja-JP" sz="2400" dirty="0">
              <a:latin typeface="ＭＳ Ｐゴシック" panose="020B0600070205080204" pitchFamily="50" charset="-128"/>
            </a:endParaRPr>
          </a:p>
          <a:p>
            <a:pPr marL="0" indent="0">
              <a:buNone/>
              <a:defRPr/>
            </a:pPr>
            <a:r>
              <a:rPr lang="ja-JP" altLang="en-US" sz="2400" dirty="0" smtClean="0">
                <a:latin typeface="ＭＳ Ｐゴシック" panose="020B0600070205080204" pitchFamily="50" charset="-128"/>
              </a:rPr>
              <a:t>看護</a:t>
            </a:r>
            <a:r>
              <a:rPr lang="ja-JP" altLang="en-US" sz="2400" dirty="0">
                <a:latin typeface="ＭＳ Ｐゴシック" panose="020B0600070205080204" pitchFamily="50" charset="-128"/>
              </a:rPr>
              <a:t>部長　黒田　美穂　            </a:t>
            </a:r>
            <a:r>
              <a:rPr lang="ja-JP" altLang="en-US" sz="2800" dirty="0">
                <a:latin typeface="ＭＳ Ｐゴシック" panose="020B0600070205080204" pitchFamily="50" charset="-128"/>
              </a:rPr>
              <a:t>　</a:t>
            </a:r>
            <a:endParaRPr kumimoji="1" lang="ja-JP" altLang="en-US" sz="2800" dirty="0"/>
          </a:p>
        </p:txBody>
      </p:sp>
      <p:pic>
        <p:nvPicPr>
          <p:cNvPr id="5" name="Picture 6" descr="C:\Users\User\Downloads\ロゴ　グレイ.JPG">
            <a:extLst>
              <a:ext uri="{FF2B5EF4-FFF2-40B4-BE49-F238E27FC236}">
                <a16:creationId xmlns:a16="http://schemas.microsoft.com/office/drawing/2014/main" xmlns="" id="{B4E7931E-BC93-43AE-ADF0-4E6732A928E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6108578"/>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92809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564D7E6F-7138-41D5-9C4C-CABACEC967CB}"/>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xmlns="" id="{8F6FCE97-B4FA-4B64-9F4A-2AD6E8686D1E}"/>
              </a:ext>
            </a:extLst>
          </p:cNvPr>
          <p:cNvSpPr>
            <a:spLocks noGrp="1"/>
          </p:cNvSpPr>
          <p:nvPr>
            <p:ph idx="1"/>
          </p:nvPr>
        </p:nvSpPr>
        <p:spPr>
          <a:xfrm>
            <a:off x="457200" y="2608312"/>
            <a:ext cx="8229600" cy="2332856"/>
          </a:xfrm>
        </p:spPr>
        <p:txBody>
          <a:bodyPr/>
          <a:lstStyle/>
          <a:p>
            <a:pPr marL="0" indent="0" algn="ctr">
              <a:buNone/>
            </a:pPr>
            <a:r>
              <a:rPr lang="ja-JP" altLang="en-US" sz="4400" dirty="0" smtClean="0"/>
              <a:t>お疲れさま</a:t>
            </a:r>
            <a:r>
              <a:rPr lang="ja-JP" altLang="en-US" sz="4400" dirty="0" err="1"/>
              <a:t>で</a:t>
            </a:r>
            <a:r>
              <a:rPr lang="ja-JP" altLang="en-US" sz="4400" dirty="0"/>
              <a:t>した</a:t>
            </a:r>
            <a:endParaRPr kumimoji="1" lang="ja-JP" altLang="en-US" sz="4400" dirty="0"/>
          </a:p>
        </p:txBody>
      </p:sp>
      <p:pic>
        <p:nvPicPr>
          <p:cNvPr id="4" name="Picture 6" descr="C:\Users\User\Downloads\ロゴ　グレイ.JPG">
            <a:extLst>
              <a:ext uri="{FF2B5EF4-FFF2-40B4-BE49-F238E27FC236}">
                <a16:creationId xmlns:a16="http://schemas.microsoft.com/office/drawing/2014/main" xmlns="" id="{D6560373-DE5A-4D41-AF1D-05905E587365}"/>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6108578"/>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4684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3200" dirty="0"/>
              <a:t>【</a:t>
            </a:r>
            <a:r>
              <a:rPr kumimoji="1" lang="ja-JP" altLang="en-US" sz="3200" dirty="0"/>
              <a:t>クイズ</a:t>
            </a:r>
            <a:r>
              <a:rPr kumimoji="1" lang="en-US" altLang="ja-JP" sz="3200" dirty="0"/>
              <a:t>】</a:t>
            </a:r>
            <a:endParaRPr kumimoji="1" lang="ja-JP" altLang="en-US" sz="3200" dirty="0"/>
          </a:p>
        </p:txBody>
      </p:sp>
      <p:sp>
        <p:nvSpPr>
          <p:cNvPr id="3" name="コンテンツ プレースホルダー 2"/>
          <p:cNvSpPr>
            <a:spLocks noGrp="1"/>
          </p:cNvSpPr>
          <p:nvPr>
            <p:ph idx="1"/>
          </p:nvPr>
        </p:nvSpPr>
        <p:spPr>
          <a:xfrm>
            <a:off x="712373" y="1600200"/>
            <a:ext cx="7748059" cy="4525963"/>
          </a:xfrm>
        </p:spPr>
        <p:txBody>
          <a:bodyPr/>
          <a:lstStyle/>
          <a:p>
            <a:pPr marL="0" indent="0">
              <a:buNone/>
            </a:pPr>
            <a:r>
              <a:rPr kumimoji="1" lang="ja-JP" altLang="en-US" dirty="0"/>
              <a:t>移動介助の基本について、（　　）内に語句を入れて下さい。</a:t>
            </a:r>
            <a:endParaRPr kumimoji="1" lang="en-US" altLang="ja-JP" dirty="0"/>
          </a:p>
          <a:p>
            <a:pPr marL="0" indent="0" algn="ctr">
              <a:buNone/>
            </a:pPr>
            <a:endParaRPr kumimoji="1" lang="en-US" altLang="ja-JP" dirty="0"/>
          </a:p>
          <a:p>
            <a:pPr marL="0" indent="0" algn="ctr">
              <a:buNone/>
            </a:pPr>
            <a:r>
              <a:rPr lang="ja-JP" altLang="en-US" dirty="0"/>
              <a:t>自律</a:t>
            </a:r>
            <a:r>
              <a:rPr lang="ja-JP" altLang="en-US" dirty="0" smtClean="0"/>
              <a:t>と（</a:t>
            </a:r>
            <a:r>
              <a:rPr lang="ja-JP" altLang="en-US" dirty="0"/>
              <a:t>　　　　）を支える移動</a:t>
            </a:r>
            <a:r>
              <a:rPr lang="ja-JP" altLang="en-US" dirty="0" smtClean="0"/>
              <a:t>介助</a:t>
            </a:r>
            <a:endParaRPr lang="en-US" altLang="ja-JP" dirty="0" smtClean="0"/>
          </a:p>
          <a:p>
            <a:pPr marL="0" indent="0" algn="ctr">
              <a:buNone/>
            </a:pPr>
            <a:endParaRPr kumimoji="1" lang="en-US" altLang="ja-JP" dirty="0"/>
          </a:p>
          <a:p>
            <a:pPr marL="0" indent="0" algn="ctr">
              <a:buNone/>
            </a:pPr>
            <a:r>
              <a:rPr lang="ja-JP" altLang="en-US" dirty="0" smtClean="0"/>
              <a:t>① 支援</a:t>
            </a:r>
            <a:r>
              <a:rPr lang="ja-JP" altLang="en-US" dirty="0"/>
              <a:t>　　②</a:t>
            </a:r>
            <a:r>
              <a:rPr lang="ja-JP" altLang="en-US" dirty="0" smtClean="0"/>
              <a:t> </a:t>
            </a:r>
            <a:r>
              <a:rPr lang="ja-JP" altLang="en-US" dirty="0"/>
              <a:t>自立　　③</a:t>
            </a:r>
            <a:r>
              <a:rPr lang="ja-JP" altLang="en-US" dirty="0" smtClean="0"/>
              <a:t> </a:t>
            </a:r>
            <a:r>
              <a:rPr lang="ja-JP" altLang="en-US" dirty="0"/>
              <a:t>依存</a:t>
            </a:r>
            <a:endParaRPr kumimoji="1" lang="ja-JP" altLang="en-US" dirty="0"/>
          </a:p>
        </p:txBody>
      </p:sp>
      <p:pic>
        <p:nvPicPr>
          <p:cNvPr id="4" name="Picture 6" descr="C:\Users\User\Downloads\ロゴ　グレイ.JPG">
            <a:extLst>
              <a:ext uri="{FF2B5EF4-FFF2-40B4-BE49-F238E27FC236}">
                <a16:creationId xmlns="" xmlns:a16="http://schemas.microsoft.com/office/drawing/2014/main" id="{1428DBB7-2615-4C82-BAA0-0F534EF06E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6310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57808"/>
            <a:ext cx="8229600" cy="1143000"/>
          </a:xfrm>
        </p:spPr>
        <p:txBody>
          <a:bodyPr>
            <a:noAutofit/>
          </a:bodyPr>
          <a:lstStyle/>
          <a:p>
            <a:r>
              <a:rPr lang="en-US" altLang="ja-JP" sz="2800" dirty="0" smtClean="0"/>
              <a:t>【</a:t>
            </a:r>
            <a:r>
              <a:rPr lang="ja-JP" altLang="en-US" sz="2800" dirty="0"/>
              <a:t>正解</a:t>
            </a:r>
            <a:r>
              <a:rPr lang="en-US" altLang="ja-JP" sz="2800" dirty="0" smtClean="0"/>
              <a:t>】</a:t>
            </a:r>
            <a:br>
              <a:rPr lang="en-US" altLang="ja-JP" sz="2800" dirty="0" smtClean="0"/>
            </a:br>
            <a:r>
              <a:rPr lang="en-US" altLang="ja-JP" sz="2800" dirty="0"/>
              <a:t/>
            </a:r>
            <a:br>
              <a:rPr lang="en-US" altLang="ja-JP" sz="2800" dirty="0"/>
            </a:br>
            <a:r>
              <a:rPr lang="ja-JP" altLang="en-US" sz="2800" dirty="0" smtClean="0"/>
              <a:t>②</a:t>
            </a:r>
            <a:r>
              <a:rPr lang="ja-JP" altLang="en-US" sz="2800" dirty="0"/>
              <a:t>自立</a:t>
            </a:r>
            <a:endParaRPr kumimoji="1" lang="ja-JP" altLang="en-US" sz="2800" dirty="0"/>
          </a:p>
        </p:txBody>
      </p:sp>
      <p:sp>
        <p:nvSpPr>
          <p:cNvPr id="3" name="コンテンツ プレースホルダー 2"/>
          <p:cNvSpPr>
            <a:spLocks noGrp="1"/>
          </p:cNvSpPr>
          <p:nvPr>
            <p:ph idx="1"/>
          </p:nvPr>
        </p:nvSpPr>
        <p:spPr>
          <a:xfrm>
            <a:off x="899592" y="1927373"/>
            <a:ext cx="7499176" cy="3661867"/>
          </a:xfrm>
        </p:spPr>
        <p:txBody>
          <a:bodyPr>
            <a:normAutofit/>
          </a:bodyPr>
          <a:lstStyle/>
          <a:p>
            <a:pPr marL="0" indent="0">
              <a:buNone/>
            </a:pPr>
            <a:r>
              <a:rPr kumimoji="1" lang="ja-JP" altLang="en-US" sz="2800" dirty="0" smtClean="0"/>
              <a:t>・移動介助では、「</a:t>
            </a:r>
            <a:r>
              <a:rPr kumimoji="1" lang="ja-JP" altLang="en-US" sz="2800" dirty="0" smtClean="0">
                <a:solidFill>
                  <a:srgbClr val="FF0000"/>
                </a:solidFill>
              </a:rPr>
              <a:t>自己</a:t>
            </a:r>
            <a:r>
              <a:rPr kumimoji="1" lang="ja-JP" altLang="en-US" sz="2800" dirty="0">
                <a:solidFill>
                  <a:srgbClr val="FF0000"/>
                </a:solidFill>
              </a:rPr>
              <a:t>決定をベースにした</a:t>
            </a:r>
            <a:r>
              <a:rPr kumimoji="1" lang="ja-JP" altLang="en-US" sz="2800" dirty="0" smtClean="0">
                <a:solidFill>
                  <a:srgbClr val="FF0000"/>
                </a:solidFill>
              </a:rPr>
              <a:t>精神</a:t>
            </a:r>
            <a:endParaRPr kumimoji="1" lang="en-US" altLang="ja-JP" sz="2800" dirty="0" smtClean="0">
              <a:solidFill>
                <a:srgbClr val="FF0000"/>
              </a:solidFill>
            </a:endParaRPr>
          </a:p>
          <a:p>
            <a:pPr marL="0" indent="0">
              <a:buNone/>
            </a:pPr>
            <a:r>
              <a:rPr lang="en-US" altLang="ja-JP" sz="2800" dirty="0">
                <a:solidFill>
                  <a:srgbClr val="FF0000"/>
                </a:solidFill>
              </a:rPr>
              <a:t> </a:t>
            </a:r>
            <a:r>
              <a:rPr lang="en-US" altLang="ja-JP" sz="2800" dirty="0" smtClean="0">
                <a:solidFill>
                  <a:srgbClr val="FF0000"/>
                </a:solidFill>
              </a:rPr>
              <a:t> </a:t>
            </a:r>
            <a:r>
              <a:rPr kumimoji="1" lang="ja-JP" altLang="en-US" sz="2800" dirty="0" smtClean="0">
                <a:solidFill>
                  <a:srgbClr val="FF0000"/>
                </a:solidFill>
              </a:rPr>
              <a:t>的自立</a:t>
            </a:r>
            <a:r>
              <a:rPr kumimoji="1" lang="ja-JP" altLang="en-US" sz="2800" dirty="0" smtClean="0"/>
              <a:t>」と</a:t>
            </a:r>
            <a:r>
              <a:rPr lang="ja-JP" altLang="en-US" sz="2800" dirty="0" smtClean="0"/>
              <a:t>「</a:t>
            </a:r>
            <a:r>
              <a:rPr kumimoji="1" lang="ja-JP" altLang="en-US" sz="2800" dirty="0" smtClean="0">
                <a:solidFill>
                  <a:srgbClr val="FF0000"/>
                </a:solidFill>
              </a:rPr>
              <a:t>残存</a:t>
            </a:r>
            <a:r>
              <a:rPr kumimoji="1" lang="ja-JP" altLang="en-US" sz="2800" dirty="0">
                <a:solidFill>
                  <a:srgbClr val="FF0000"/>
                </a:solidFill>
              </a:rPr>
              <a:t>能力を</a:t>
            </a:r>
            <a:r>
              <a:rPr kumimoji="1" lang="ja-JP" altLang="en-US" sz="2800" dirty="0" smtClean="0">
                <a:solidFill>
                  <a:srgbClr val="FF0000"/>
                </a:solidFill>
              </a:rPr>
              <a:t>生かした身体的自立</a:t>
            </a:r>
            <a:r>
              <a:rPr kumimoji="1" lang="ja-JP" altLang="en-US" sz="2800" dirty="0" smtClean="0"/>
              <a:t>」を</a:t>
            </a:r>
            <a:endParaRPr kumimoji="1" lang="en-US" altLang="ja-JP" sz="2800" dirty="0" smtClean="0"/>
          </a:p>
          <a:p>
            <a:pPr marL="0" indent="0">
              <a:buNone/>
            </a:pPr>
            <a:r>
              <a:rPr lang="ja-JP" altLang="en-US" sz="2800" dirty="0" smtClean="0"/>
              <a:t>  </a:t>
            </a:r>
            <a:r>
              <a:rPr kumimoji="1" lang="ja-JP" altLang="en-US" sz="2800" dirty="0" smtClean="0"/>
              <a:t>尊重</a:t>
            </a:r>
            <a:r>
              <a:rPr kumimoji="1" lang="ja-JP" altLang="en-US" sz="2800" dirty="0"/>
              <a:t>することが大切である。</a:t>
            </a:r>
            <a:endParaRPr kumimoji="1" lang="en-US" altLang="ja-JP" sz="2800" dirty="0"/>
          </a:p>
          <a:p>
            <a:pPr marL="0" indent="0">
              <a:buNone/>
            </a:pPr>
            <a:r>
              <a:rPr lang="ja-JP" altLang="en-US" sz="2800" dirty="0" smtClean="0"/>
              <a:t>・自立している部分を</a:t>
            </a:r>
            <a:r>
              <a:rPr kumimoji="1" lang="ja-JP" altLang="en-US" sz="2800" dirty="0" smtClean="0"/>
              <a:t>少しでも増やすことができ</a:t>
            </a:r>
            <a:endParaRPr kumimoji="1" lang="en-US" altLang="ja-JP" sz="2800" dirty="0" smtClean="0"/>
          </a:p>
          <a:p>
            <a:pPr marL="0" indent="0">
              <a:buNone/>
            </a:pPr>
            <a:r>
              <a:rPr lang="en-US" altLang="ja-JP" sz="2800" dirty="0"/>
              <a:t> </a:t>
            </a:r>
            <a:r>
              <a:rPr lang="en-US" altLang="ja-JP" sz="2800" dirty="0" smtClean="0"/>
              <a:t> </a:t>
            </a:r>
            <a:r>
              <a:rPr kumimoji="1" lang="ja-JP" altLang="en-US" sz="2800" dirty="0" smtClean="0"/>
              <a:t>れば、</a:t>
            </a:r>
            <a:r>
              <a:rPr lang="ja-JP" altLang="en-US" sz="2800" dirty="0" smtClean="0"/>
              <a:t>それが</a:t>
            </a:r>
            <a:r>
              <a:rPr kumimoji="1" lang="ja-JP" altLang="en-US" sz="2800" dirty="0" smtClean="0"/>
              <a:t>自信に繋がり</a:t>
            </a:r>
            <a:r>
              <a:rPr kumimoji="1" lang="ja-JP" altLang="en-US" sz="2800" dirty="0"/>
              <a:t>、精神的及び</a:t>
            </a:r>
            <a:r>
              <a:rPr kumimoji="1" lang="ja-JP" altLang="en-US" sz="2800" dirty="0" smtClean="0"/>
              <a:t>身体的</a:t>
            </a:r>
            <a:endParaRPr kumimoji="1" lang="en-US" altLang="ja-JP" sz="2800" dirty="0" smtClean="0"/>
          </a:p>
          <a:p>
            <a:pPr marL="0" indent="0">
              <a:buNone/>
            </a:pPr>
            <a:r>
              <a:rPr lang="ja-JP" altLang="en-US" sz="2800" dirty="0" smtClean="0"/>
              <a:t>  </a:t>
            </a:r>
            <a:r>
              <a:rPr kumimoji="1" lang="ja-JP" altLang="en-US" sz="2800" dirty="0" smtClean="0"/>
              <a:t>自立</a:t>
            </a:r>
            <a:r>
              <a:rPr kumimoji="1" lang="ja-JP" altLang="en-US" sz="2800" dirty="0"/>
              <a:t>のモチベーションが高ま</a:t>
            </a:r>
            <a:r>
              <a:rPr lang="ja-JP" altLang="en-US" sz="2800" dirty="0"/>
              <a:t>る</a:t>
            </a:r>
            <a:r>
              <a:rPr kumimoji="1" lang="ja-JP" altLang="en-US" sz="2800" dirty="0" smtClean="0"/>
              <a:t>。</a:t>
            </a:r>
            <a:endParaRPr kumimoji="1" lang="en-US" altLang="ja-JP" sz="2800" dirty="0" smtClean="0"/>
          </a:p>
          <a:p>
            <a:pPr marL="0" indent="0">
              <a:buNone/>
            </a:pPr>
            <a:r>
              <a:rPr lang="ja-JP" altLang="en-US" sz="2800" dirty="0"/>
              <a:t>　</a:t>
            </a:r>
            <a:endParaRPr lang="en-US" altLang="ja-JP" sz="2800" dirty="0" smtClean="0"/>
          </a:p>
        </p:txBody>
      </p:sp>
      <p:pic>
        <p:nvPicPr>
          <p:cNvPr id="4" name="Picture 6" descr="C:\Users\User\Downloads\ロゴ　グレイ.JPG">
            <a:extLst>
              <a:ext uri="{FF2B5EF4-FFF2-40B4-BE49-F238E27FC236}">
                <a16:creationId xmlns="" xmlns:a16="http://schemas.microsoft.com/office/drawing/2014/main" id="{8F4A76B4-8A3C-4D8A-9044-6CB40D2760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テキスト ボックス 4"/>
          <p:cNvSpPr txBox="1"/>
          <p:nvPr/>
        </p:nvSpPr>
        <p:spPr>
          <a:xfrm>
            <a:off x="1572884" y="5258037"/>
            <a:ext cx="6368978" cy="523220"/>
          </a:xfrm>
          <a:prstGeom prst="rect">
            <a:avLst/>
          </a:prstGeom>
          <a:noFill/>
          <a:ln>
            <a:solidFill>
              <a:schemeClr val="tx1"/>
            </a:solidFill>
          </a:ln>
        </p:spPr>
        <p:txBody>
          <a:bodyPr wrap="square" rtlCol="0">
            <a:spAutoFit/>
          </a:bodyPr>
          <a:lstStyle/>
          <a:p>
            <a:r>
              <a:rPr lang="ja-JP" altLang="en-US" sz="2800" dirty="0" smtClean="0">
                <a:solidFill>
                  <a:srgbClr val="FF0000"/>
                </a:solidFill>
              </a:rPr>
              <a:t>身体</a:t>
            </a:r>
            <a:r>
              <a:rPr lang="ja-JP" altLang="en-US" sz="2800" dirty="0">
                <a:solidFill>
                  <a:srgbClr val="FF0000"/>
                </a:solidFill>
              </a:rPr>
              <a:t>能力の適切なアセスメントが</a:t>
            </a:r>
            <a:r>
              <a:rPr lang="ja-JP" altLang="en-US" sz="2800" dirty="0" smtClean="0">
                <a:solidFill>
                  <a:srgbClr val="FF0000"/>
                </a:solidFill>
              </a:rPr>
              <a:t>重要！</a:t>
            </a:r>
            <a:endParaRPr lang="ja-JP" altLang="en-US" sz="2800" dirty="0">
              <a:solidFill>
                <a:srgbClr val="FF0000"/>
              </a:solidFill>
            </a:endParaRPr>
          </a:p>
        </p:txBody>
      </p:sp>
    </p:spTree>
    <p:extLst>
      <p:ext uri="{BB962C8B-B14F-4D97-AF65-F5344CB8AC3E}">
        <p14:creationId xmlns:p14="http://schemas.microsoft.com/office/powerpoint/2010/main" val="4127479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76672"/>
            <a:ext cx="8229600" cy="1143000"/>
          </a:xfrm>
        </p:spPr>
        <p:txBody>
          <a:bodyPr>
            <a:normAutofit/>
          </a:bodyPr>
          <a:lstStyle/>
          <a:p>
            <a:r>
              <a:rPr kumimoji="1" lang="en-US" altLang="ja-JP" sz="2800" dirty="0"/>
              <a:t>【</a:t>
            </a:r>
            <a:r>
              <a:rPr kumimoji="1" lang="ja-JP" altLang="en-US" sz="2800" dirty="0"/>
              <a:t>クイズ</a:t>
            </a:r>
            <a:r>
              <a:rPr kumimoji="1" lang="en-US" altLang="ja-JP" sz="2800" dirty="0"/>
              <a:t>】</a:t>
            </a:r>
            <a:endParaRPr kumimoji="1" lang="ja-JP" altLang="en-US" sz="2800" dirty="0"/>
          </a:p>
        </p:txBody>
      </p:sp>
      <p:sp>
        <p:nvSpPr>
          <p:cNvPr id="3" name="コンテンツ プレースホルダー 2"/>
          <p:cNvSpPr>
            <a:spLocks noGrp="1"/>
          </p:cNvSpPr>
          <p:nvPr>
            <p:ph idx="1"/>
          </p:nvPr>
        </p:nvSpPr>
        <p:spPr>
          <a:xfrm>
            <a:off x="889248" y="1927373"/>
            <a:ext cx="7571184" cy="3373835"/>
          </a:xfrm>
        </p:spPr>
        <p:txBody>
          <a:bodyPr>
            <a:normAutofit/>
          </a:bodyPr>
          <a:lstStyle/>
          <a:p>
            <a:pPr marL="0" indent="0">
              <a:buNone/>
            </a:pPr>
            <a:r>
              <a:rPr lang="ja-JP" altLang="en-US" sz="2800" dirty="0"/>
              <a:t>以下の事例を読んで答えて下さい。</a:t>
            </a:r>
            <a:endParaRPr lang="en-US" altLang="ja-JP" sz="2800" dirty="0"/>
          </a:p>
          <a:p>
            <a:pPr marL="0" indent="0">
              <a:buNone/>
            </a:pPr>
            <a:r>
              <a:rPr lang="ja-JP" altLang="en-US" sz="2800" dirty="0" smtClean="0"/>
              <a:t>Ａ</a:t>
            </a:r>
            <a:r>
              <a:rPr lang="ja-JP" altLang="en-US" sz="2800" dirty="0"/>
              <a:t>さん、７７歳男性、２月にインフルエンザ</a:t>
            </a:r>
            <a:r>
              <a:rPr lang="ja-JP" altLang="en-US" sz="2800" dirty="0" smtClean="0"/>
              <a:t>Ａ型に</a:t>
            </a:r>
            <a:r>
              <a:rPr lang="ja-JP" altLang="en-US" sz="2800" dirty="0"/>
              <a:t>罹患して臥床気味になり</a:t>
            </a:r>
            <a:r>
              <a:rPr lang="ja-JP" altLang="en-US" sz="2800" dirty="0" smtClean="0"/>
              <a:t>、治って</a:t>
            </a:r>
            <a:r>
              <a:rPr lang="ja-JP" altLang="en-US" sz="2800" dirty="0"/>
              <a:t>からも臥床が続いたことで、食欲不振や筋力低下、褥瘡、関節の拘縮、起立性低血圧などを起こしています</a:t>
            </a:r>
            <a:r>
              <a:rPr lang="ja-JP" altLang="en-US" sz="2800" dirty="0" smtClean="0"/>
              <a:t>。</a:t>
            </a:r>
            <a:endParaRPr lang="en-US" altLang="ja-JP" sz="2800" dirty="0" smtClean="0"/>
          </a:p>
          <a:p>
            <a:pPr marL="0" indent="0">
              <a:buNone/>
            </a:pPr>
            <a:r>
              <a:rPr lang="ja-JP" altLang="en-US" sz="2800" dirty="0" smtClean="0"/>
              <a:t>この</a:t>
            </a:r>
            <a:r>
              <a:rPr lang="ja-JP" altLang="en-US" sz="2800" dirty="0"/>
              <a:t>状態を何と言うでしょうか？</a:t>
            </a:r>
            <a:endParaRPr kumimoji="1" lang="en-US" altLang="ja-JP" dirty="0"/>
          </a:p>
        </p:txBody>
      </p:sp>
      <p:pic>
        <p:nvPicPr>
          <p:cNvPr id="4" name="Picture 6" descr="C:\Users\User\Downloads\ロゴ　グレイ.JPG">
            <a:extLst>
              <a:ext uri="{FF2B5EF4-FFF2-40B4-BE49-F238E27FC236}">
                <a16:creationId xmlns="" xmlns:a16="http://schemas.microsoft.com/office/drawing/2014/main" id="{11131EF3-6AF6-4A58-BE4C-857D33CAD8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3109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7152" y="620688"/>
            <a:ext cx="8229600" cy="1080120"/>
          </a:xfrm>
        </p:spPr>
        <p:txBody>
          <a:bodyPr>
            <a:normAutofit fontScale="90000"/>
          </a:bodyPr>
          <a:lstStyle/>
          <a:p>
            <a:r>
              <a:rPr lang="en-US" altLang="ja-JP" sz="3200" dirty="0" smtClean="0"/>
              <a:t>【</a:t>
            </a:r>
            <a:r>
              <a:rPr lang="ja-JP" altLang="en-US" sz="3200" dirty="0"/>
              <a:t>正解</a:t>
            </a:r>
            <a:r>
              <a:rPr lang="en-US" altLang="ja-JP" sz="3200" dirty="0" smtClean="0"/>
              <a:t>】</a:t>
            </a:r>
            <a:br>
              <a:rPr lang="en-US" altLang="ja-JP" sz="3200" dirty="0" smtClean="0"/>
            </a:br>
            <a:r>
              <a:rPr lang="en-US" altLang="ja-JP" sz="3200" dirty="0" smtClean="0"/>
              <a:t/>
            </a:r>
            <a:br>
              <a:rPr lang="en-US" altLang="ja-JP" sz="3200" dirty="0" smtClean="0"/>
            </a:br>
            <a:r>
              <a:rPr lang="ja-JP" altLang="en-US" sz="3200" dirty="0"/>
              <a:t>生活不活発病</a:t>
            </a:r>
          </a:p>
        </p:txBody>
      </p:sp>
      <p:sp>
        <p:nvSpPr>
          <p:cNvPr id="3" name="コンテンツ プレースホルダー 2"/>
          <p:cNvSpPr>
            <a:spLocks noGrp="1"/>
          </p:cNvSpPr>
          <p:nvPr>
            <p:ph idx="1"/>
          </p:nvPr>
        </p:nvSpPr>
        <p:spPr>
          <a:xfrm>
            <a:off x="755576" y="2027981"/>
            <a:ext cx="7715200" cy="4091831"/>
          </a:xfrm>
        </p:spPr>
        <p:txBody>
          <a:bodyPr>
            <a:noAutofit/>
          </a:bodyPr>
          <a:lstStyle/>
          <a:p>
            <a:pPr marL="0" indent="0">
              <a:buNone/>
            </a:pPr>
            <a:r>
              <a:rPr lang="ja-JP" altLang="en-US" sz="2800" dirty="0" smtClean="0"/>
              <a:t>・</a:t>
            </a:r>
            <a:r>
              <a:rPr lang="ja-JP" altLang="en-US" sz="2800" dirty="0" smtClean="0">
                <a:solidFill>
                  <a:srgbClr val="FF0000"/>
                </a:solidFill>
              </a:rPr>
              <a:t>廃</a:t>
            </a:r>
            <a:r>
              <a:rPr lang="ja-JP" altLang="en-US" sz="2800" dirty="0">
                <a:solidFill>
                  <a:srgbClr val="FF0000"/>
                </a:solidFill>
              </a:rPr>
              <a:t>用性症候群</a:t>
            </a:r>
            <a:r>
              <a:rPr kumimoji="1" lang="ja-JP" altLang="en-US" sz="2800" dirty="0"/>
              <a:t>という言い方もある。</a:t>
            </a:r>
            <a:endParaRPr kumimoji="1" lang="en-US" altLang="ja-JP" sz="2800" dirty="0"/>
          </a:p>
          <a:p>
            <a:pPr marL="0" indent="0">
              <a:buNone/>
            </a:pPr>
            <a:r>
              <a:rPr lang="ja-JP" altLang="en-US" sz="2800" dirty="0" smtClean="0"/>
              <a:t>・病気</a:t>
            </a:r>
            <a:r>
              <a:rPr lang="ja-JP" altLang="en-US" sz="2800" dirty="0"/>
              <a:t>やケガなどで必要以上に安静（臥床</a:t>
            </a:r>
            <a:r>
              <a:rPr lang="ja-JP" altLang="en-US" sz="2800" dirty="0" smtClean="0"/>
              <a:t>）が続く</a:t>
            </a:r>
            <a:endParaRPr lang="en-US" altLang="ja-JP" sz="2800" dirty="0" smtClean="0"/>
          </a:p>
          <a:p>
            <a:pPr marL="0" indent="0">
              <a:buNone/>
            </a:pPr>
            <a:r>
              <a:rPr lang="en-US" altLang="ja-JP" sz="2800" dirty="0"/>
              <a:t> </a:t>
            </a:r>
            <a:r>
              <a:rPr lang="en-US" altLang="ja-JP" sz="2800" dirty="0" smtClean="0"/>
              <a:t> </a:t>
            </a:r>
            <a:r>
              <a:rPr lang="ja-JP" altLang="en-US" sz="2800" dirty="0" smtClean="0"/>
              <a:t>と</a:t>
            </a:r>
            <a:r>
              <a:rPr kumimoji="1" lang="ja-JP" altLang="en-US" sz="2800" dirty="0" smtClean="0"/>
              <a:t>、体</a:t>
            </a:r>
            <a:r>
              <a:rPr kumimoji="1" lang="ja-JP" altLang="en-US" sz="2800" dirty="0"/>
              <a:t>の機能で使うべきものを</a:t>
            </a:r>
            <a:r>
              <a:rPr kumimoji="1" lang="ja-JP" altLang="en-US" sz="2800" dirty="0" smtClean="0"/>
              <a:t>使わない時間が長</a:t>
            </a:r>
            <a:endParaRPr kumimoji="1" lang="en-US" altLang="ja-JP" sz="2800" dirty="0" smtClean="0"/>
          </a:p>
          <a:p>
            <a:pPr marL="0" indent="0">
              <a:buNone/>
            </a:pPr>
            <a:r>
              <a:rPr lang="en-US" altLang="ja-JP" sz="2800" dirty="0"/>
              <a:t> </a:t>
            </a:r>
            <a:r>
              <a:rPr lang="en-US" altLang="ja-JP" sz="2800" dirty="0" smtClean="0"/>
              <a:t> </a:t>
            </a:r>
            <a:r>
              <a:rPr kumimoji="1" lang="ja-JP" altLang="en-US" sz="2800" dirty="0" smtClean="0"/>
              <a:t>くなり</a:t>
            </a:r>
            <a:r>
              <a:rPr kumimoji="1" lang="ja-JP" altLang="en-US" sz="2800" dirty="0"/>
              <a:t>、</a:t>
            </a:r>
            <a:r>
              <a:rPr kumimoji="1" lang="ja-JP" altLang="en-US" sz="2800" dirty="0">
                <a:solidFill>
                  <a:srgbClr val="FF0000"/>
                </a:solidFill>
              </a:rPr>
              <a:t>運動機能や心肺機能</a:t>
            </a:r>
            <a:r>
              <a:rPr kumimoji="1" lang="ja-JP" altLang="en-US" sz="2800" dirty="0"/>
              <a:t>、</a:t>
            </a:r>
            <a:r>
              <a:rPr kumimoji="1" lang="ja-JP" altLang="en-US" sz="2800" dirty="0" smtClean="0">
                <a:solidFill>
                  <a:srgbClr val="FF0000"/>
                </a:solidFill>
              </a:rPr>
              <a:t>精神機能</a:t>
            </a:r>
            <a:r>
              <a:rPr kumimoji="1" lang="ja-JP" altLang="en-US" sz="2800" dirty="0">
                <a:solidFill>
                  <a:srgbClr val="FF0000"/>
                </a:solidFill>
              </a:rPr>
              <a:t>の低下</a:t>
            </a:r>
            <a:r>
              <a:rPr kumimoji="1" lang="ja-JP" altLang="en-US" sz="2800" dirty="0" smtClean="0"/>
              <a:t>や</a:t>
            </a:r>
            <a:endParaRPr kumimoji="1" lang="en-US" altLang="ja-JP" sz="2800" dirty="0" smtClean="0"/>
          </a:p>
          <a:p>
            <a:pPr marL="0" indent="0">
              <a:buNone/>
            </a:pPr>
            <a:r>
              <a:rPr lang="en-US" altLang="ja-JP" sz="2800" dirty="0">
                <a:solidFill>
                  <a:srgbClr val="FF0000"/>
                </a:solidFill>
              </a:rPr>
              <a:t> </a:t>
            </a:r>
            <a:r>
              <a:rPr lang="en-US" altLang="ja-JP" sz="2800" dirty="0" smtClean="0">
                <a:solidFill>
                  <a:srgbClr val="FF0000"/>
                </a:solidFill>
              </a:rPr>
              <a:t> </a:t>
            </a:r>
            <a:r>
              <a:rPr kumimoji="1" lang="ja-JP" altLang="en-US" sz="2800" dirty="0" smtClean="0">
                <a:solidFill>
                  <a:srgbClr val="FF0000"/>
                </a:solidFill>
              </a:rPr>
              <a:t>自律</a:t>
            </a:r>
            <a:r>
              <a:rPr kumimoji="1" lang="ja-JP" altLang="en-US" sz="2800" dirty="0">
                <a:solidFill>
                  <a:srgbClr val="FF0000"/>
                </a:solidFill>
              </a:rPr>
              <a:t>神経の障害</a:t>
            </a:r>
            <a:r>
              <a:rPr kumimoji="1" lang="ja-JP" altLang="en-US" sz="2800" dirty="0"/>
              <a:t>などを起こす</a:t>
            </a:r>
            <a:r>
              <a:rPr kumimoji="1" lang="ja-JP" altLang="en-US" sz="2800" dirty="0" smtClean="0"/>
              <a:t>。</a:t>
            </a:r>
            <a:endParaRPr kumimoji="1" lang="en-US" altLang="ja-JP" sz="2800" dirty="0" smtClean="0"/>
          </a:p>
          <a:p>
            <a:pPr marL="0" indent="0">
              <a:buNone/>
            </a:pPr>
            <a:r>
              <a:rPr lang="ja-JP" altLang="en-US" sz="2800" dirty="0" smtClean="0"/>
              <a:t>＜</a:t>
            </a:r>
            <a:r>
              <a:rPr kumimoji="1" lang="ja-JP" altLang="en-US" sz="2800" dirty="0" smtClean="0"/>
              <a:t>代表的</a:t>
            </a:r>
            <a:r>
              <a:rPr kumimoji="1" lang="ja-JP" altLang="en-US" sz="2800" dirty="0"/>
              <a:t>な</a:t>
            </a:r>
            <a:r>
              <a:rPr kumimoji="1" lang="ja-JP" altLang="en-US" sz="2800" dirty="0" smtClean="0"/>
              <a:t>障害＞</a:t>
            </a:r>
            <a:endParaRPr lang="en-US" altLang="ja-JP" sz="2800" dirty="0"/>
          </a:p>
          <a:p>
            <a:pPr marL="0" indent="0">
              <a:buNone/>
            </a:pPr>
            <a:r>
              <a:rPr kumimoji="1" lang="ja-JP" altLang="en-US" sz="2800" dirty="0" smtClean="0"/>
              <a:t>　関節</a:t>
            </a:r>
            <a:r>
              <a:rPr kumimoji="1" lang="ja-JP" altLang="en-US" sz="2800" dirty="0"/>
              <a:t>の拘縮や筋力低下、褥瘡、食欲不振</a:t>
            </a:r>
            <a:r>
              <a:rPr kumimoji="1" lang="ja-JP" altLang="en-US" sz="2800" dirty="0" smtClean="0"/>
              <a:t>、</a:t>
            </a:r>
            <a:endParaRPr kumimoji="1" lang="en-US" altLang="ja-JP" sz="2800" dirty="0" smtClean="0"/>
          </a:p>
          <a:p>
            <a:pPr marL="0" indent="0">
              <a:buNone/>
            </a:pPr>
            <a:r>
              <a:rPr lang="ja-JP" altLang="en-US" sz="2800" dirty="0"/>
              <a:t>　</a:t>
            </a:r>
            <a:r>
              <a:rPr kumimoji="1" lang="ja-JP" altLang="en-US" sz="2800" dirty="0" smtClean="0"/>
              <a:t>便秘</a:t>
            </a:r>
            <a:r>
              <a:rPr kumimoji="1" lang="ja-JP" altLang="en-US" sz="2800" dirty="0"/>
              <a:t>、起立性</a:t>
            </a:r>
            <a:r>
              <a:rPr kumimoji="1" lang="ja-JP" altLang="en-US" sz="2800" dirty="0" smtClean="0"/>
              <a:t>低血圧　・・・など</a:t>
            </a:r>
            <a:endParaRPr kumimoji="1" lang="ja-JP" altLang="en-US" sz="2800" dirty="0"/>
          </a:p>
        </p:txBody>
      </p:sp>
      <p:pic>
        <p:nvPicPr>
          <p:cNvPr id="4" name="Picture 6" descr="C:\Users\User\Downloads\ロゴ　グレイ.JPG">
            <a:extLst>
              <a:ext uri="{FF2B5EF4-FFF2-40B4-BE49-F238E27FC236}">
                <a16:creationId xmlns="" xmlns:a16="http://schemas.microsoft.com/office/drawing/2014/main" id="{0F1ABC2D-807B-4053-B1F6-F11CE21F75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4739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3200" dirty="0"/>
              <a:t>【</a:t>
            </a:r>
            <a:r>
              <a:rPr kumimoji="1" lang="ja-JP" altLang="en-US" sz="3200" dirty="0"/>
              <a:t>クイズ</a:t>
            </a:r>
            <a:r>
              <a:rPr kumimoji="1" lang="en-US" altLang="ja-JP" sz="3200" dirty="0"/>
              <a:t>】</a:t>
            </a:r>
            <a:endParaRPr kumimoji="1" lang="ja-JP" altLang="en-US" sz="3200" dirty="0"/>
          </a:p>
        </p:txBody>
      </p:sp>
      <p:sp>
        <p:nvSpPr>
          <p:cNvPr id="3" name="コンテンツ プレースホルダー 2"/>
          <p:cNvSpPr>
            <a:spLocks noGrp="1"/>
          </p:cNvSpPr>
          <p:nvPr>
            <p:ph idx="1"/>
          </p:nvPr>
        </p:nvSpPr>
        <p:spPr>
          <a:xfrm>
            <a:off x="395536" y="1340768"/>
            <a:ext cx="8435280" cy="4974307"/>
          </a:xfrm>
        </p:spPr>
        <p:txBody>
          <a:bodyPr>
            <a:normAutofit/>
          </a:bodyPr>
          <a:lstStyle/>
          <a:p>
            <a:pPr marL="0" indent="0">
              <a:buNone/>
            </a:pPr>
            <a:r>
              <a:rPr kumimoji="1" lang="ja-JP" altLang="en-US" dirty="0"/>
              <a:t>①～④の正しい説明をＡ～Ｄから選んで下さい。</a:t>
            </a:r>
            <a:endParaRPr kumimoji="1" lang="en-US" altLang="ja-JP" dirty="0"/>
          </a:p>
          <a:p>
            <a:pPr marL="0" indent="0">
              <a:buNone/>
            </a:pPr>
            <a:endParaRPr lang="en-US" altLang="ja-JP" sz="1800" dirty="0"/>
          </a:p>
          <a:p>
            <a:pPr marL="0" indent="0">
              <a:buNone/>
            </a:pPr>
            <a:r>
              <a:rPr lang="ja-JP" altLang="en-US" dirty="0"/>
              <a:t>①片</a:t>
            </a:r>
            <a:r>
              <a:rPr lang="ja-JP" altLang="en-US" dirty="0" smtClean="0"/>
              <a:t>麻痺　② 単麻痺　③ 対麻痺　④ 四肢</a:t>
            </a:r>
            <a:r>
              <a:rPr lang="ja-JP" altLang="en-US" dirty="0"/>
              <a:t>麻痺</a:t>
            </a:r>
            <a:endParaRPr lang="en-US" altLang="ja-JP" dirty="0"/>
          </a:p>
          <a:p>
            <a:pPr marL="0" indent="0">
              <a:buNone/>
            </a:pPr>
            <a:endParaRPr kumimoji="1" lang="en-US" altLang="ja-JP" sz="1800" dirty="0" smtClean="0"/>
          </a:p>
          <a:p>
            <a:pPr marL="0" indent="0">
              <a:buNone/>
            </a:pPr>
            <a:r>
              <a:rPr kumimoji="1" lang="ja-JP" altLang="en-US" dirty="0" smtClean="0"/>
              <a:t>　Ａ</a:t>
            </a:r>
            <a:r>
              <a:rPr lang="ja-JP" altLang="en-US" dirty="0"/>
              <a:t>．</a:t>
            </a:r>
            <a:r>
              <a:rPr kumimoji="1" lang="ja-JP" altLang="en-US" dirty="0" smtClean="0"/>
              <a:t>両側</a:t>
            </a:r>
            <a:r>
              <a:rPr kumimoji="1" lang="ja-JP" altLang="en-US" dirty="0"/>
              <a:t>上肢・下肢の四肢に起こる麻痺</a:t>
            </a:r>
            <a:endParaRPr kumimoji="1" lang="en-US" altLang="ja-JP" dirty="0"/>
          </a:p>
          <a:p>
            <a:pPr marL="0" indent="0">
              <a:buNone/>
            </a:pPr>
            <a:r>
              <a:rPr lang="ja-JP" altLang="en-US" dirty="0" smtClean="0"/>
              <a:t>　Ｂ</a:t>
            </a:r>
            <a:r>
              <a:rPr lang="ja-JP" altLang="en-US" dirty="0"/>
              <a:t>．</a:t>
            </a:r>
            <a:r>
              <a:rPr lang="ja-JP" altLang="en-US" dirty="0" smtClean="0"/>
              <a:t>上下肢</a:t>
            </a:r>
            <a:r>
              <a:rPr lang="ja-JP" altLang="en-US" dirty="0"/>
              <a:t>のうち片手若しくは片足だけの麻痺</a:t>
            </a:r>
            <a:endParaRPr lang="en-US" altLang="ja-JP" dirty="0"/>
          </a:p>
          <a:p>
            <a:pPr marL="0" indent="0">
              <a:buNone/>
            </a:pPr>
            <a:r>
              <a:rPr kumimoji="1" lang="ja-JP" altLang="en-US" dirty="0" smtClean="0"/>
              <a:t>　Ｃ．</a:t>
            </a:r>
            <a:r>
              <a:rPr lang="ja-JP" altLang="en-US" dirty="0" smtClean="0"/>
              <a:t>左右</a:t>
            </a:r>
            <a:r>
              <a:rPr lang="ja-JP" altLang="en-US" dirty="0"/>
              <a:t>上肢又は下肢の対称性の麻痺</a:t>
            </a:r>
            <a:endParaRPr lang="en-US" altLang="ja-JP" dirty="0"/>
          </a:p>
          <a:p>
            <a:pPr marL="0" indent="0">
              <a:buNone/>
            </a:pPr>
            <a:r>
              <a:rPr kumimoji="1" lang="ja-JP" altLang="en-US" dirty="0" smtClean="0"/>
              <a:t>　Ｄ</a:t>
            </a:r>
            <a:r>
              <a:rPr lang="ja-JP" altLang="en-US" dirty="0"/>
              <a:t>．</a:t>
            </a:r>
            <a:r>
              <a:rPr kumimoji="1" lang="ja-JP" altLang="en-US" dirty="0" smtClean="0"/>
              <a:t>右</a:t>
            </a:r>
            <a:r>
              <a:rPr kumimoji="1" lang="ja-JP" altLang="en-US" dirty="0"/>
              <a:t>又は</a:t>
            </a:r>
            <a:r>
              <a:rPr kumimoji="1" lang="ja-JP" altLang="en-US" dirty="0" smtClean="0"/>
              <a:t>左</a:t>
            </a:r>
            <a:r>
              <a:rPr lang="ja-JP" altLang="en-US" dirty="0"/>
              <a:t>どちらか</a:t>
            </a:r>
            <a:r>
              <a:rPr kumimoji="1" lang="ja-JP" altLang="en-US" dirty="0" smtClean="0"/>
              <a:t>の上下肢に起こる麻痺</a:t>
            </a:r>
            <a:endParaRPr kumimoji="1" lang="en-US" altLang="ja-JP" dirty="0"/>
          </a:p>
        </p:txBody>
      </p:sp>
      <p:pic>
        <p:nvPicPr>
          <p:cNvPr id="4" name="Picture 6" descr="C:\Users\User\Downloads\ロゴ　グレイ.JPG">
            <a:extLst>
              <a:ext uri="{FF2B5EF4-FFF2-40B4-BE49-F238E27FC236}">
                <a16:creationId xmlns="" xmlns:a16="http://schemas.microsoft.com/office/drawing/2014/main" id="{BA0B5A8A-B8B4-4EC2-944D-532D55C295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9027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57808"/>
            <a:ext cx="8229600" cy="1143000"/>
          </a:xfrm>
        </p:spPr>
        <p:txBody>
          <a:bodyPr>
            <a:normAutofit fontScale="90000"/>
          </a:bodyPr>
          <a:lstStyle/>
          <a:p>
            <a:r>
              <a:rPr lang="en-US" altLang="ja-JP" sz="3200" dirty="0" smtClean="0"/>
              <a:t>【</a:t>
            </a:r>
            <a:r>
              <a:rPr lang="ja-JP" altLang="en-US" sz="3200" dirty="0"/>
              <a:t>正解</a:t>
            </a:r>
            <a:r>
              <a:rPr lang="en-US" altLang="ja-JP" sz="3200" dirty="0" smtClean="0"/>
              <a:t>】</a:t>
            </a:r>
            <a:br>
              <a:rPr lang="en-US" altLang="ja-JP" sz="3200" dirty="0" smtClean="0"/>
            </a:br>
            <a:r>
              <a:rPr lang="en-US" altLang="ja-JP" sz="3200" dirty="0"/>
              <a:t/>
            </a:r>
            <a:br>
              <a:rPr lang="en-US" altLang="ja-JP" sz="3200" dirty="0"/>
            </a:br>
            <a:r>
              <a:rPr kumimoji="1" lang="ja-JP" altLang="en-US" sz="3200" dirty="0" smtClean="0"/>
              <a:t>①</a:t>
            </a:r>
            <a:r>
              <a:rPr kumimoji="1" lang="ja-JP" altLang="en-US" sz="3200" dirty="0"/>
              <a:t>Ｄ　②Ｂ　③Ｃ　④Ａ</a:t>
            </a:r>
          </a:p>
        </p:txBody>
      </p:sp>
      <p:sp>
        <p:nvSpPr>
          <p:cNvPr id="3" name="コンテンツ プレースホルダー 2"/>
          <p:cNvSpPr>
            <a:spLocks noGrp="1"/>
          </p:cNvSpPr>
          <p:nvPr>
            <p:ph idx="1"/>
          </p:nvPr>
        </p:nvSpPr>
        <p:spPr>
          <a:xfrm>
            <a:off x="1043608" y="2348880"/>
            <a:ext cx="7283152" cy="3168352"/>
          </a:xfrm>
        </p:spPr>
        <p:txBody>
          <a:bodyPr>
            <a:normAutofit/>
          </a:bodyPr>
          <a:lstStyle/>
          <a:p>
            <a:pPr marL="0" indent="0">
              <a:buNone/>
            </a:pPr>
            <a:r>
              <a:rPr lang="ja-JP" altLang="en-US" sz="2800" dirty="0"/>
              <a:t>運動</a:t>
            </a:r>
            <a:r>
              <a:rPr kumimoji="1" lang="ja-JP" altLang="en-US" sz="2800" dirty="0"/>
              <a:t>を司る脳の中枢から、神経を通り筋肉に命令が伝わって、初めて手足が動く</a:t>
            </a:r>
            <a:r>
              <a:rPr kumimoji="1" lang="ja-JP" altLang="en-US" sz="2800" dirty="0" smtClean="0"/>
              <a:t>。</a:t>
            </a:r>
            <a:endParaRPr kumimoji="1" lang="en-US" altLang="ja-JP" sz="2800" dirty="0" smtClean="0"/>
          </a:p>
          <a:p>
            <a:pPr marL="0" indent="0">
              <a:buNone/>
            </a:pPr>
            <a:r>
              <a:rPr kumimoji="1" lang="ja-JP" altLang="en-US" sz="2800" dirty="0" smtClean="0"/>
              <a:t>この</a:t>
            </a:r>
            <a:r>
              <a:rPr kumimoji="1" lang="ja-JP" altLang="en-US" sz="2800" dirty="0"/>
              <a:t>経路の何れかに異常をきたすと命令が伝わらず、手足がうまく動かせない状態、いわゆる「麻痺」という状態になる。</a:t>
            </a:r>
          </a:p>
        </p:txBody>
      </p:sp>
      <p:pic>
        <p:nvPicPr>
          <p:cNvPr id="4" name="Picture 6" descr="C:\Users\User\Downloads\ロゴ　グレイ.JPG">
            <a:extLst>
              <a:ext uri="{FF2B5EF4-FFF2-40B4-BE49-F238E27FC236}">
                <a16:creationId xmlns="" xmlns:a16="http://schemas.microsoft.com/office/drawing/2014/main" id="{176E557C-6A17-47FA-92EB-3DE18D5D76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2493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76672"/>
            <a:ext cx="8229600" cy="940965"/>
          </a:xfrm>
        </p:spPr>
        <p:txBody>
          <a:bodyPr>
            <a:normAutofit/>
          </a:bodyPr>
          <a:lstStyle/>
          <a:p>
            <a:r>
              <a:rPr kumimoji="1" lang="en-US" altLang="ja-JP" sz="2800" dirty="0"/>
              <a:t>【</a:t>
            </a:r>
            <a:r>
              <a:rPr kumimoji="1" lang="ja-JP" altLang="en-US" sz="2800" dirty="0"/>
              <a:t>クイズ</a:t>
            </a:r>
            <a:r>
              <a:rPr lang="en-US" altLang="ja-JP" sz="2800" dirty="0" smtClean="0"/>
              <a:t>】</a:t>
            </a:r>
            <a:endParaRPr kumimoji="1" lang="ja-JP" altLang="en-US" sz="2800" dirty="0"/>
          </a:p>
        </p:txBody>
      </p:sp>
      <p:sp>
        <p:nvSpPr>
          <p:cNvPr id="3" name="コンテンツ プレースホルダー 2"/>
          <p:cNvSpPr>
            <a:spLocks noGrp="1"/>
          </p:cNvSpPr>
          <p:nvPr>
            <p:ph idx="1"/>
          </p:nvPr>
        </p:nvSpPr>
        <p:spPr>
          <a:xfrm>
            <a:off x="683568" y="1412776"/>
            <a:ext cx="7848872" cy="4902299"/>
          </a:xfrm>
        </p:spPr>
        <p:txBody>
          <a:bodyPr>
            <a:normAutofit fontScale="92500" lnSpcReduction="10000"/>
          </a:bodyPr>
          <a:lstStyle/>
          <a:p>
            <a:pPr marL="0" indent="0">
              <a:buNone/>
            </a:pPr>
            <a:r>
              <a:rPr lang="ja-JP" altLang="en-US" sz="2800" dirty="0"/>
              <a:t>　</a:t>
            </a:r>
            <a:r>
              <a:rPr kumimoji="1" lang="ja-JP" altLang="en-US" sz="2800" dirty="0" smtClean="0"/>
              <a:t>ボディメカニクス</a:t>
            </a:r>
            <a:r>
              <a:rPr kumimoji="1" lang="ja-JP" altLang="en-US" sz="2800" dirty="0"/>
              <a:t>の８つの基本原理について</a:t>
            </a:r>
            <a:r>
              <a:rPr kumimoji="1" lang="ja-JP" altLang="en-US" sz="2800" dirty="0" smtClean="0"/>
              <a:t>、</a:t>
            </a:r>
            <a:endParaRPr kumimoji="1" lang="en-US" altLang="ja-JP" sz="2800" dirty="0" smtClean="0"/>
          </a:p>
          <a:p>
            <a:pPr marL="0" indent="0">
              <a:buNone/>
            </a:pPr>
            <a:r>
              <a:rPr kumimoji="1" lang="ja-JP" altLang="en-US" sz="2800" dirty="0" smtClean="0"/>
              <a:t>　（</a:t>
            </a:r>
            <a:r>
              <a:rPr kumimoji="1" lang="ja-JP" altLang="en-US" sz="2800" dirty="0"/>
              <a:t>　　）に入る語句を下記のイ～二</a:t>
            </a:r>
            <a:r>
              <a:rPr lang="ja-JP" altLang="en-US" sz="2800" dirty="0"/>
              <a:t>から</a:t>
            </a:r>
            <a:r>
              <a:rPr kumimoji="1" lang="ja-JP" altLang="en-US" sz="2800" dirty="0"/>
              <a:t>選んで下さい</a:t>
            </a:r>
            <a:r>
              <a:rPr kumimoji="1" lang="ja-JP" altLang="en-US" sz="2800" dirty="0" smtClean="0"/>
              <a:t>。</a:t>
            </a:r>
            <a:endParaRPr lang="en-US" altLang="ja-JP" sz="2800" dirty="0"/>
          </a:p>
          <a:p>
            <a:pPr marL="0" indent="0">
              <a:buNone/>
            </a:pPr>
            <a:endParaRPr lang="en-US" altLang="ja-JP" sz="2800" dirty="0" smtClean="0"/>
          </a:p>
          <a:p>
            <a:pPr marL="0" indent="0">
              <a:buNone/>
            </a:pPr>
            <a:r>
              <a:rPr lang="ja-JP" altLang="en-US" sz="2800" dirty="0"/>
              <a:t>　</a:t>
            </a:r>
            <a:r>
              <a:rPr lang="ja-JP" altLang="en-US" sz="2800" dirty="0" smtClean="0"/>
              <a:t>１</a:t>
            </a:r>
            <a:r>
              <a:rPr lang="en-US" altLang="ja-JP" sz="2800" dirty="0"/>
              <a:t>.</a:t>
            </a:r>
            <a:r>
              <a:rPr kumimoji="1" lang="ja-JP" altLang="en-US" sz="2800" dirty="0" smtClean="0"/>
              <a:t>（ ① ）を</a:t>
            </a:r>
            <a:r>
              <a:rPr kumimoji="1" lang="ja-JP" altLang="en-US" sz="2800" dirty="0"/>
              <a:t>広く</a:t>
            </a:r>
            <a:r>
              <a:rPr kumimoji="1" lang="ja-JP" altLang="en-US" sz="2800" dirty="0" smtClean="0"/>
              <a:t>とる</a:t>
            </a:r>
            <a:r>
              <a:rPr lang="en-US" altLang="ja-JP" sz="2800" dirty="0" smtClean="0"/>
              <a:t>	</a:t>
            </a:r>
            <a:r>
              <a:rPr lang="ja-JP" altLang="en-US" sz="2800" dirty="0" smtClean="0"/>
              <a:t>　　　</a:t>
            </a:r>
            <a:r>
              <a:rPr kumimoji="1" lang="ja-JP" altLang="en-US" sz="2800" dirty="0" smtClean="0"/>
              <a:t>２</a:t>
            </a:r>
            <a:r>
              <a:rPr kumimoji="1" lang="en-US" altLang="ja-JP" sz="2800" dirty="0" smtClean="0"/>
              <a:t>.</a:t>
            </a:r>
            <a:r>
              <a:rPr kumimoji="1" lang="ja-JP" altLang="en-US" sz="2800" dirty="0"/>
              <a:t>対象に</a:t>
            </a:r>
            <a:r>
              <a:rPr kumimoji="1" lang="ja-JP" altLang="en-US" sz="2800" dirty="0" smtClean="0"/>
              <a:t>近づく</a:t>
            </a:r>
            <a:r>
              <a:rPr lang="ja-JP" altLang="en-US" sz="2800" dirty="0"/>
              <a:t>　</a:t>
            </a:r>
            <a:endParaRPr lang="en-US" altLang="ja-JP" sz="2800" dirty="0" smtClean="0"/>
          </a:p>
          <a:p>
            <a:pPr marL="0" indent="0">
              <a:buNone/>
            </a:pPr>
            <a:r>
              <a:rPr lang="ja-JP" altLang="en-US" sz="2800" dirty="0"/>
              <a:t>　</a:t>
            </a:r>
            <a:r>
              <a:rPr kumimoji="1" lang="ja-JP" altLang="en-US" sz="2800" dirty="0" smtClean="0"/>
              <a:t>３</a:t>
            </a:r>
            <a:r>
              <a:rPr kumimoji="1" lang="en-US" altLang="ja-JP" sz="2800" dirty="0" smtClean="0"/>
              <a:t>.</a:t>
            </a:r>
            <a:r>
              <a:rPr kumimoji="1" lang="ja-JP" altLang="en-US" sz="2800" dirty="0"/>
              <a:t>大きな</a:t>
            </a:r>
            <a:r>
              <a:rPr kumimoji="1" lang="ja-JP" altLang="en-US" sz="2800" dirty="0" smtClean="0"/>
              <a:t>（ ② ）</a:t>
            </a:r>
            <a:r>
              <a:rPr kumimoji="1" lang="ja-JP" altLang="en-US" sz="2800" dirty="0"/>
              <a:t>を</a:t>
            </a:r>
            <a:r>
              <a:rPr kumimoji="1" lang="ja-JP" altLang="en-US" sz="2800" dirty="0" smtClean="0"/>
              <a:t>使う</a:t>
            </a:r>
            <a:r>
              <a:rPr lang="en-US" altLang="ja-JP" sz="2800" dirty="0"/>
              <a:t>	</a:t>
            </a:r>
            <a:r>
              <a:rPr kumimoji="1" lang="ja-JP" altLang="en-US" sz="2800" dirty="0" smtClean="0"/>
              <a:t>４</a:t>
            </a:r>
            <a:r>
              <a:rPr kumimoji="1" lang="en-US" altLang="ja-JP" sz="2800" dirty="0" smtClean="0"/>
              <a:t>.</a:t>
            </a:r>
            <a:r>
              <a:rPr kumimoji="1" lang="ja-JP" altLang="en-US" sz="2800" dirty="0"/>
              <a:t>対象者をコンパクトに</a:t>
            </a:r>
            <a:r>
              <a:rPr kumimoji="1" lang="ja-JP" altLang="en-US" sz="2800" dirty="0" smtClean="0"/>
              <a:t>する</a:t>
            </a:r>
            <a:endParaRPr lang="en-US" altLang="ja-JP" sz="2800" dirty="0"/>
          </a:p>
          <a:p>
            <a:pPr marL="0" indent="0">
              <a:buNone/>
            </a:pPr>
            <a:r>
              <a:rPr lang="ja-JP" altLang="en-US" sz="2800" dirty="0"/>
              <a:t>　</a:t>
            </a:r>
            <a:r>
              <a:rPr kumimoji="1" lang="ja-JP" altLang="en-US" sz="2800" dirty="0" smtClean="0"/>
              <a:t>５</a:t>
            </a:r>
            <a:r>
              <a:rPr kumimoji="1" lang="en-US" altLang="ja-JP" sz="2800" dirty="0"/>
              <a:t>.</a:t>
            </a:r>
            <a:r>
              <a:rPr kumimoji="1" lang="ja-JP" altLang="en-US" sz="2800" dirty="0"/>
              <a:t>利用者を</a:t>
            </a:r>
            <a:r>
              <a:rPr kumimoji="1" lang="ja-JP" altLang="en-US" sz="2800" dirty="0" smtClean="0"/>
              <a:t>（ ③ ）</a:t>
            </a:r>
            <a:r>
              <a:rPr kumimoji="1" lang="ja-JP" altLang="en-US" sz="2800" dirty="0"/>
              <a:t>に手前に</a:t>
            </a:r>
            <a:r>
              <a:rPr kumimoji="1" lang="ja-JP" altLang="en-US" sz="2800" dirty="0" smtClean="0"/>
              <a:t>引く</a:t>
            </a:r>
            <a:endParaRPr lang="en-US" altLang="ja-JP" sz="2800" dirty="0"/>
          </a:p>
          <a:p>
            <a:pPr marL="0" indent="0">
              <a:buNone/>
            </a:pPr>
            <a:r>
              <a:rPr lang="ja-JP" altLang="en-US" sz="2800" dirty="0"/>
              <a:t>　</a:t>
            </a:r>
            <a:r>
              <a:rPr kumimoji="1" lang="ja-JP" altLang="en-US" sz="2800" dirty="0" smtClean="0"/>
              <a:t>６</a:t>
            </a:r>
            <a:r>
              <a:rPr kumimoji="1" lang="en-US" altLang="ja-JP" sz="2800" dirty="0"/>
              <a:t>.</a:t>
            </a:r>
            <a:r>
              <a:rPr kumimoji="1" lang="ja-JP" altLang="en-US" sz="2800" dirty="0"/>
              <a:t>重心を低く</a:t>
            </a:r>
            <a:r>
              <a:rPr kumimoji="1" lang="ja-JP" altLang="en-US" sz="2800" dirty="0" smtClean="0"/>
              <a:t>する</a:t>
            </a:r>
            <a:r>
              <a:rPr lang="en-US" altLang="ja-JP" sz="2800" dirty="0"/>
              <a:t>	</a:t>
            </a:r>
            <a:r>
              <a:rPr lang="ja-JP" altLang="en-US" sz="2800" dirty="0" smtClean="0"/>
              <a:t>　　　</a:t>
            </a:r>
            <a:r>
              <a:rPr kumimoji="1" lang="ja-JP" altLang="en-US" sz="2800" dirty="0" smtClean="0"/>
              <a:t>７</a:t>
            </a:r>
            <a:r>
              <a:rPr kumimoji="1" lang="en-US" altLang="ja-JP" sz="2800" dirty="0"/>
              <a:t>.</a:t>
            </a:r>
            <a:r>
              <a:rPr kumimoji="1" lang="ja-JP" altLang="en-US" sz="2800" dirty="0"/>
              <a:t>足先を動作の方向に</a:t>
            </a:r>
            <a:r>
              <a:rPr kumimoji="1" lang="ja-JP" altLang="en-US" sz="2800" dirty="0" smtClean="0"/>
              <a:t>向ける</a:t>
            </a:r>
            <a:endParaRPr kumimoji="1" lang="en-US" altLang="ja-JP" sz="2800" dirty="0" smtClean="0"/>
          </a:p>
          <a:p>
            <a:pPr marL="0" indent="0">
              <a:buNone/>
            </a:pPr>
            <a:r>
              <a:rPr lang="ja-JP" altLang="en-US" sz="2800" dirty="0"/>
              <a:t>　</a:t>
            </a:r>
            <a:r>
              <a:rPr kumimoji="1" lang="ja-JP" altLang="en-US" sz="2800" dirty="0" smtClean="0"/>
              <a:t>８</a:t>
            </a:r>
            <a:r>
              <a:rPr kumimoji="1" lang="en-US" altLang="ja-JP" sz="2800" dirty="0" smtClean="0"/>
              <a:t>.</a:t>
            </a:r>
            <a:r>
              <a:rPr kumimoji="1" lang="ja-JP" altLang="en-US" sz="2800" dirty="0" smtClean="0"/>
              <a:t>（ ④ ）</a:t>
            </a:r>
            <a:r>
              <a:rPr kumimoji="1" lang="ja-JP" altLang="en-US" sz="2800" dirty="0"/>
              <a:t>を応用</a:t>
            </a:r>
            <a:r>
              <a:rPr kumimoji="1" lang="ja-JP" altLang="en-US" sz="2800" dirty="0" smtClean="0"/>
              <a:t>する</a:t>
            </a:r>
            <a:r>
              <a:rPr lang="en-US" altLang="ja-JP" sz="2800" dirty="0" smtClean="0"/>
              <a:t>		</a:t>
            </a:r>
            <a:endParaRPr kumimoji="1" lang="en-US" altLang="ja-JP" sz="2800" dirty="0"/>
          </a:p>
          <a:p>
            <a:pPr marL="0" indent="0">
              <a:buNone/>
            </a:pPr>
            <a:endParaRPr kumimoji="1" lang="en-US" altLang="ja-JP" sz="2800" dirty="0" smtClean="0"/>
          </a:p>
          <a:p>
            <a:pPr marL="0" indent="0">
              <a:buNone/>
            </a:pPr>
            <a:r>
              <a:rPr kumimoji="1" lang="ja-JP" altLang="en-US" sz="2800" dirty="0" smtClean="0"/>
              <a:t>　イ） </a:t>
            </a:r>
            <a:r>
              <a:rPr kumimoji="1" lang="ja-JP" altLang="en-US" sz="2800" dirty="0" err="1" smtClean="0"/>
              <a:t>て</a:t>
            </a:r>
            <a:r>
              <a:rPr kumimoji="1" lang="ja-JP" altLang="en-US" sz="2800" dirty="0"/>
              <a:t>この</a:t>
            </a:r>
            <a:r>
              <a:rPr kumimoji="1" lang="ja-JP" altLang="en-US" sz="2800" dirty="0" smtClean="0"/>
              <a:t>原理　　ロ） 筋群</a:t>
            </a:r>
            <a:r>
              <a:rPr lang="ja-JP" altLang="en-US" sz="2800" dirty="0"/>
              <a:t>　</a:t>
            </a:r>
            <a:endParaRPr lang="en-US" altLang="ja-JP" sz="2800" dirty="0" smtClean="0"/>
          </a:p>
          <a:p>
            <a:pPr marL="0" indent="0">
              <a:buNone/>
            </a:pPr>
            <a:r>
              <a:rPr lang="ja-JP" altLang="en-US" sz="2800" dirty="0" smtClean="0"/>
              <a:t>　ハ</a:t>
            </a:r>
            <a:r>
              <a:rPr kumimoji="1" lang="ja-JP" altLang="en-US" sz="2800" dirty="0" smtClean="0"/>
              <a:t>） 水平</a:t>
            </a:r>
            <a:r>
              <a:rPr lang="ja-JP" altLang="en-US" sz="2800" dirty="0"/>
              <a:t>　</a:t>
            </a:r>
            <a:r>
              <a:rPr lang="ja-JP" altLang="en-US" sz="2800" dirty="0" smtClean="0"/>
              <a:t>　</a:t>
            </a:r>
            <a:r>
              <a:rPr kumimoji="1" lang="ja-JP" altLang="en-US" sz="2800" dirty="0" smtClean="0"/>
              <a:t>ニ） 支持</a:t>
            </a:r>
            <a:r>
              <a:rPr kumimoji="1" lang="ja-JP" altLang="en-US" sz="2800" dirty="0"/>
              <a:t>基底</a:t>
            </a:r>
            <a:r>
              <a:rPr kumimoji="1" lang="ja-JP" altLang="en-US" sz="2800" dirty="0" smtClean="0"/>
              <a:t>面積</a:t>
            </a:r>
            <a:endParaRPr kumimoji="1" lang="en-US" altLang="ja-JP" sz="2800" dirty="0"/>
          </a:p>
        </p:txBody>
      </p:sp>
      <p:pic>
        <p:nvPicPr>
          <p:cNvPr id="4" name="Picture 6" descr="C:\Users\User\Downloads\ロゴ　グレイ.JPG">
            <a:extLst>
              <a:ext uri="{FF2B5EF4-FFF2-40B4-BE49-F238E27FC236}">
                <a16:creationId xmlns="" xmlns:a16="http://schemas.microsoft.com/office/drawing/2014/main" id="{ECAF5725-8F12-4859-92FC-7D98122C1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7766" y="592455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959197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1224</TotalTime>
  <Words>1181</Words>
  <Application>Microsoft Office PowerPoint</Application>
  <PresentationFormat>画面に合わせる (4:3)</PresentationFormat>
  <Paragraphs>170</Paragraphs>
  <Slides>27</Slides>
  <Notes>1</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Office ​​テーマ</vt:lpstr>
      <vt:lpstr>【生活支援技術】  ＜体位変換・移動・移乗の支援＞</vt:lpstr>
      <vt:lpstr>移動の意義</vt:lpstr>
      <vt:lpstr>【クイズ】</vt:lpstr>
      <vt:lpstr>【正解】  ②自立</vt:lpstr>
      <vt:lpstr>【クイズ】</vt:lpstr>
      <vt:lpstr>【正解】  生活不活発病</vt:lpstr>
      <vt:lpstr>【クイズ】</vt:lpstr>
      <vt:lpstr>【正解】  ①Ｄ　②Ｂ　③Ｃ　④Ａ</vt:lpstr>
      <vt:lpstr>【クイズ】</vt:lpstr>
      <vt:lpstr>【正解】  ①二　②ロ　③ハ　④イ</vt:lpstr>
      <vt:lpstr>【クイズ】</vt:lpstr>
      <vt:lpstr>【正解例】 　　　　　　　　　　　　　　　　　　　　褥瘡の好発部位</vt:lpstr>
      <vt:lpstr>褥瘡の予防</vt:lpstr>
      <vt:lpstr>【クイズ】　　</vt:lpstr>
      <vt:lpstr>【正解】  ①スライディングシート</vt:lpstr>
      <vt:lpstr>【クイズ】　</vt:lpstr>
      <vt:lpstr>【正解】  ①麻痺側を上にする</vt:lpstr>
      <vt:lpstr>Ｔ字タイプの杖について</vt:lpstr>
      <vt:lpstr>【クイズ】</vt:lpstr>
      <vt:lpstr>【正解】　　  ②患側後方</vt:lpstr>
      <vt:lpstr>【クイズ】　</vt:lpstr>
      <vt:lpstr>【正解】</vt:lpstr>
      <vt:lpstr>【クイズ】　　</vt:lpstr>
      <vt:lpstr>【正解】  ②対象者の膝とつま先を保護しながら介助する。</vt:lpstr>
      <vt:lpstr>車椅子の介助　　</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2018-05-20T06:28:57Z</cp:lastPrinted>
  <dcterms:created xsi:type="dcterms:W3CDTF">2018-03-31T00:56:37Z</dcterms:created>
  <dcterms:modified xsi:type="dcterms:W3CDTF">2018-05-20T06:35:51Z</dcterms:modified>
</cp:coreProperties>
</file>