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95" r:id="rId4"/>
    <p:sldId id="258" r:id="rId5"/>
    <p:sldId id="260" r:id="rId6"/>
    <p:sldId id="285" r:id="rId7"/>
    <p:sldId id="268" r:id="rId8"/>
    <p:sldId id="287" r:id="rId9"/>
    <p:sldId id="288" r:id="rId10"/>
    <p:sldId id="289" r:id="rId11"/>
    <p:sldId id="292" r:id="rId12"/>
    <p:sldId id="293" r:id="rId13"/>
    <p:sldId id="265" r:id="rId14"/>
    <p:sldId id="283" r:id="rId15"/>
    <p:sldId id="282" r:id="rId16"/>
    <p:sldId id="266" r:id="rId17"/>
    <p:sldId id="277" r:id="rId18"/>
    <p:sldId id="261" r:id="rId19"/>
    <p:sldId id="262" r:id="rId20"/>
    <p:sldId id="279" r:id="rId21"/>
    <p:sldId id="269" r:id="rId22"/>
    <p:sldId id="281" r:id="rId23"/>
    <p:sldId id="271" r:id="rId24"/>
    <p:sldId id="294" r:id="rId25"/>
    <p:sldId id="298" r:id="rId26"/>
    <p:sldId id="299" r:id="rId27"/>
    <p:sldId id="300" r:id="rId28"/>
  </p:sldIdLst>
  <p:sldSz cx="9144000" cy="6858000" type="screen4x3"/>
  <p:notesSz cx="674211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11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63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91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87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38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086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0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7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1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15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68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EFF72-310F-446B-BC38-B8DC1D7D807C}" type="datetimeFigureOut">
              <a:rPr kumimoji="1" lang="ja-JP" altLang="en-US" smtClean="0"/>
              <a:t>2018/5/19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9FE73-E78D-490A-85D8-AA1377EB6B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24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生活支援技術</a:t>
            </a:r>
            <a:r>
              <a:rPr lang="en-US" altLang="ja-JP" dirty="0"/>
              <a:t>】</a:t>
            </a:r>
            <a:br>
              <a:rPr lang="en-US" altLang="ja-JP" dirty="0"/>
            </a:b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＜清潔</a:t>
            </a:r>
            <a:r>
              <a:rPr kumimoji="1" lang="ja-JP" altLang="en-US" dirty="0"/>
              <a:t>の支援＞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766" y="592455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543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81336" y="519262"/>
            <a:ext cx="5698976" cy="1325562"/>
          </a:xfrm>
        </p:spPr>
        <p:txBody>
          <a:bodyPr>
            <a:normAutofit fontScale="90000"/>
          </a:bodyPr>
          <a:lstStyle/>
          <a:p>
            <a:r>
              <a:rPr kumimoji="1" lang="en-US" altLang="ja-JP" sz="3200" dirty="0" smtClean="0"/>
              <a:t>【</a:t>
            </a:r>
            <a:r>
              <a:rPr kumimoji="1" lang="ja-JP" altLang="en-US" sz="3200" dirty="0"/>
              <a:t>正解</a:t>
            </a:r>
            <a:r>
              <a:rPr lang="en-US" altLang="ja-JP" sz="3200" dirty="0"/>
              <a:t>】</a:t>
            </a:r>
            <a:br>
              <a:rPr lang="en-US" altLang="ja-JP" sz="3200" dirty="0"/>
            </a:br>
            <a:r>
              <a:rPr lang="en-US" altLang="ja-JP" sz="3200" dirty="0"/>
              <a:t/>
            </a:r>
            <a:br>
              <a:rPr lang="en-US" altLang="ja-JP" sz="3200" dirty="0"/>
            </a:br>
            <a:r>
              <a:rPr lang="en-US" altLang="ja-JP" sz="3200" dirty="0" smtClean="0"/>
              <a:t>×</a:t>
            </a:r>
            <a:r>
              <a:rPr lang="ja-JP" altLang="en-US" sz="3200" dirty="0" smtClean="0"/>
              <a:t>介護</a:t>
            </a:r>
            <a:r>
              <a:rPr lang="ja-JP" altLang="en-US" sz="3200" dirty="0"/>
              <a:t>職は爪切りをできない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90872" y="2204864"/>
            <a:ext cx="8229600" cy="3528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800" dirty="0"/>
              <a:t>2005</a:t>
            </a:r>
            <a:r>
              <a:rPr kumimoji="1" lang="ja-JP" altLang="en-US" sz="2800" dirty="0"/>
              <a:t>年</a:t>
            </a:r>
            <a:r>
              <a:rPr kumimoji="1" lang="en-US" altLang="ja-JP" sz="2800" dirty="0"/>
              <a:t>7</a:t>
            </a:r>
            <a:r>
              <a:rPr kumimoji="1" lang="ja-JP" altLang="en-US" sz="2800" dirty="0"/>
              <a:t>月に厚生労働省からの「医師法第</a:t>
            </a:r>
            <a:r>
              <a:rPr kumimoji="1" lang="en-US" altLang="ja-JP" sz="2800" dirty="0"/>
              <a:t>17</a:t>
            </a:r>
            <a:r>
              <a:rPr kumimoji="1" lang="ja-JP" altLang="en-US" sz="2800" dirty="0"/>
              <a:t>条、歯科医師法第</a:t>
            </a:r>
            <a:r>
              <a:rPr kumimoji="1" lang="en-US" altLang="ja-JP" sz="2800" dirty="0"/>
              <a:t>17</a:t>
            </a:r>
            <a:r>
              <a:rPr kumimoji="1" lang="ja-JP" altLang="en-US" sz="2800" dirty="0"/>
              <a:t>条及び保健師助産師看護師法第</a:t>
            </a:r>
            <a:r>
              <a:rPr kumimoji="1" lang="en-US" altLang="ja-JP" sz="2800" dirty="0"/>
              <a:t>31</a:t>
            </a:r>
            <a:r>
              <a:rPr kumimoji="1" lang="ja-JP" altLang="en-US" sz="2800" dirty="0"/>
              <a:t>条の解釈について」という通知より、専門的管理を必要としない「爪切り」は医療行為</a:t>
            </a:r>
            <a:r>
              <a:rPr kumimoji="1" lang="ja-JP" altLang="en-US" sz="2800" dirty="0" smtClean="0"/>
              <a:t>ではないとされた</a:t>
            </a:r>
            <a:r>
              <a:rPr lang="ja-JP" altLang="en-US" sz="2800" dirty="0" smtClean="0"/>
              <a:t>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しかし</a:t>
            </a:r>
            <a:r>
              <a:rPr lang="ja-JP" altLang="en-US" sz="2800" dirty="0"/>
              <a:t>、</a:t>
            </a:r>
            <a:r>
              <a:rPr lang="ja-JP" altLang="ja-JP" sz="2800" dirty="0">
                <a:solidFill>
                  <a:srgbClr val="FF0000"/>
                </a:solidFill>
              </a:rPr>
              <a:t>白癬など爪</a:t>
            </a:r>
            <a:r>
              <a:rPr lang="ja-JP" altLang="en-US" sz="2800" dirty="0">
                <a:solidFill>
                  <a:srgbClr val="FF0000"/>
                </a:solidFill>
              </a:rPr>
              <a:t>そのもの</a:t>
            </a:r>
            <a:r>
              <a:rPr lang="ja-JP" altLang="ja-JP" sz="2800" dirty="0">
                <a:solidFill>
                  <a:srgbClr val="FF0000"/>
                </a:solidFill>
              </a:rPr>
              <a:t>に異常があるような場合</a:t>
            </a:r>
            <a:r>
              <a:rPr lang="ja-JP" altLang="en-US" sz="2800" dirty="0">
                <a:solidFill>
                  <a:srgbClr val="FF0000"/>
                </a:solidFill>
              </a:rPr>
              <a:t>や、</a:t>
            </a:r>
            <a:r>
              <a:rPr lang="ja-JP" altLang="ja-JP" sz="2800" dirty="0">
                <a:solidFill>
                  <a:srgbClr val="FF0000"/>
                </a:solidFill>
              </a:rPr>
              <a:t>爪の周囲の皮膚にも化膿や炎症が</a:t>
            </a:r>
            <a:r>
              <a:rPr lang="ja-JP" altLang="en-US" sz="2800" dirty="0">
                <a:solidFill>
                  <a:srgbClr val="FF0000"/>
                </a:solidFill>
              </a:rPr>
              <a:t>ある場合の</a:t>
            </a:r>
            <a:r>
              <a:rPr lang="ja-JP" altLang="ja-JP" sz="2800" dirty="0">
                <a:solidFill>
                  <a:srgbClr val="FF0000"/>
                </a:solidFill>
              </a:rPr>
              <a:t>爪切りは</a:t>
            </a:r>
            <a:r>
              <a:rPr lang="ja-JP" altLang="en-US" sz="2800" dirty="0">
                <a:solidFill>
                  <a:srgbClr val="FF0000"/>
                </a:solidFill>
              </a:rPr>
              <a:t>、</a:t>
            </a:r>
            <a:r>
              <a:rPr lang="ja-JP" altLang="ja-JP" sz="2800" dirty="0">
                <a:solidFill>
                  <a:srgbClr val="FF0000"/>
                </a:solidFill>
              </a:rPr>
              <a:t>介護</a:t>
            </a:r>
            <a:r>
              <a:rPr lang="ja-JP" altLang="ja-JP" sz="2800" dirty="0" smtClean="0">
                <a:solidFill>
                  <a:srgbClr val="FF0000"/>
                </a:solidFill>
              </a:rPr>
              <a:t>職は行</a:t>
            </a:r>
            <a:r>
              <a:rPr lang="ja-JP" altLang="en-US" sz="2800" dirty="0" smtClean="0">
                <a:solidFill>
                  <a:srgbClr val="FF0000"/>
                </a:solidFill>
              </a:rPr>
              <a:t>うことができ</a:t>
            </a:r>
            <a:r>
              <a:rPr lang="ja-JP" altLang="ja-JP" sz="2800" dirty="0" smtClean="0">
                <a:solidFill>
                  <a:srgbClr val="FF0000"/>
                </a:solidFill>
              </a:rPr>
              <a:t>ない</a:t>
            </a:r>
            <a:r>
              <a:rPr lang="ja-JP" altLang="en-US" sz="2800" dirty="0" smtClean="0">
                <a:solidFill>
                  <a:srgbClr val="FF0000"/>
                </a:solidFill>
              </a:rPr>
              <a:t>。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ja-JP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093506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022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2392288"/>
            <a:ext cx="7499176" cy="3268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安全カミソリを使用したヒゲそりの介助は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医療</a:t>
            </a:r>
            <a:r>
              <a:rPr lang="ja-JP" altLang="en-US" dirty="0"/>
              <a:t>行為でしょうか？</a:t>
            </a: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91820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096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ja-JP" sz="3200" dirty="0" smtClean="0"/>
              <a:t>【</a:t>
            </a:r>
            <a:r>
              <a:rPr lang="ja-JP" altLang="en-US" sz="3200" dirty="0"/>
              <a:t>正解</a:t>
            </a:r>
            <a:r>
              <a:rPr lang="en-US" altLang="ja-JP" sz="3200" dirty="0" smtClean="0"/>
              <a:t>】</a:t>
            </a:r>
            <a:br>
              <a:rPr lang="en-US" altLang="ja-JP" sz="3200" dirty="0" smtClean="0"/>
            </a:br>
            <a:r>
              <a:rPr lang="en-US" altLang="ja-JP" sz="3200" dirty="0"/>
              <a:t/>
            </a:r>
            <a:br>
              <a:rPr lang="en-US" altLang="ja-JP" sz="3200" dirty="0"/>
            </a:br>
            <a:r>
              <a:rPr lang="ja-JP" altLang="en-US" sz="3200" dirty="0" smtClean="0"/>
              <a:t>〇医療</a:t>
            </a:r>
            <a:r>
              <a:rPr lang="ja-JP" altLang="en-US" sz="3200" dirty="0"/>
              <a:t>行為である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988841"/>
            <a:ext cx="8229600" cy="288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dirty="0"/>
              <a:t>2005</a:t>
            </a:r>
            <a:r>
              <a:rPr lang="ja-JP" altLang="en-US" sz="2800" dirty="0"/>
              <a:t>年</a:t>
            </a:r>
            <a:r>
              <a:rPr lang="en-US" altLang="ja-JP" sz="2800" dirty="0"/>
              <a:t>7</a:t>
            </a:r>
            <a:r>
              <a:rPr lang="ja-JP" altLang="en-US" sz="2800" dirty="0"/>
              <a:t>月に厚生労働省からの「医師法第</a:t>
            </a:r>
            <a:r>
              <a:rPr lang="en-US" altLang="ja-JP" sz="2800" dirty="0"/>
              <a:t>17</a:t>
            </a:r>
            <a:r>
              <a:rPr lang="ja-JP" altLang="en-US" sz="2800" dirty="0"/>
              <a:t>条、歯科医師法第</a:t>
            </a:r>
            <a:r>
              <a:rPr lang="en-US" altLang="ja-JP" sz="2800" dirty="0"/>
              <a:t>17</a:t>
            </a:r>
            <a:r>
              <a:rPr lang="ja-JP" altLang="en-US" sz="2800" dirty="0"/>
              <a:t>条及び保健師助産師看護師法第</a:t>
            </a:r>
            <a:r>
              <a:rPr lang="en-US" altLang="ja-JP" sz="2800" dirty="0"/>
              <a:t>31</a:t>
            </a:r>
            <a:r>
              <a:rPr lang="ja-JP" altLang="en-US" sz="2800" dirty="0"/>
              <a:t>条の解釈について」という通知より、</a:t>
            </a:r>
            <a:r>
              <a:rPr lang="ja-JP" altLang="en-US" sz="2800" dirty="0">
                <a:solidFill>
                  <a:srgbClr val="FF0000"/>
                </a:solidFill>
              </a:rPr>
              <a:t>安全カミソリなどカミソリ及びハサミなどの刃物を使用する「ひげ剃り」は医療行為となった。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⇒ </a:t>
            </a:r>
            <a:r>
              <a:rPr lang="ja-JP" altLang="en-US" sz="2800" dirty="0" smtClean="0">
                <a:solidFill>
                  <a:srgbClr val="FF0000"/>
                </a:solidFill>
              </a:rPr>
              <a:t>ひげ</a:t>
            </a:r>
            <a:r>
              <a:rPr lang="ja-JP" altLang="en-US" sz="2800" dirty="0">
                <a:solidFill>
                  <a:srgbClr val="FF0000"/>
                </a:solidFill>
              </a:rPr>
              <a:t>を剃る</a:t>
            </a:r>
            <a:r>
              <a:rPr lang="ja-JP" altLang="en-US" sz="2800" dirty="0" smtClean="0">
                <a:solidFill>
                  <a:srgbClr val="FF0000"/>
                </a:solidFill>
              </a:rPr>
              <a:t>際、介護</a:t>
            </a:r>
            <a:r>
              <a:rPr lang="ja-JP" altLang="en-US" sz="2800" dirty="0">
                <a:solidFill>
                  <a:srgbClr val="FF0000"/>
                </a:solidFill>
              </a:rPr>
              <a:t>職は電気カミソリを</a:t>
            </a:r>
            <a:r>
              <a:rPr lang="ja-JP" altLang="en-US" sz="2800" dirty="0" smtClean="0">
                <a:solidFill>
                  <a:srgbClr val="FF0000"/>
                </a:solidFill>
              </a:rPr>
              <a:t>使うこと。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9834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548283" y="4725144"/>
            <a:ext cx="8272189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dirty="0" smtClean="0"/>
              <a:t>・ </a:t>
            </a:r>
            <a:r>
              <a:rPr lang="ja-JP" altLang="en-US" sz="2800" dirty="0"/>
              <a:t>先ずはご本人に行って頂き、仕上げを介護職が行う</a:t>
            </a:r>
          </a:p>
          <a:p>
            <a:r>
              <a:rPr lang="ja-JP" altLang="en-US" sz="2800" dirty="0"/>
              <a:t>・ 剃り残しを無理に剃ろうとすると皮膚を傷つけてしま</a:t>
            </a:r>
          </a:p>
          <a:p>
            <a:r>
              <a:rPr lang="ja-JP" altLang="en-US" sz="2800" dirty="0"/>
              <a:t>　</a:t>
            </a:r>
            <a:r>
              <a:rPr lang="ja-JP" altLang="en-US" sz="2800" dirty="0" err="1"/>
              <a:t>うので</a:t>
            </a:r>
            <a:r>
              <a:rPr lang="ja-JP" altLang="en-US" sz="2800" dirty="0"/>
              <a:t>注意する</a:t>
            </a:r>
          </a:p>
        </p:txBody>
      </p:sp>
    </p:spTree>
    <p:extLst>
      <p:ext uri="{BB962C8B-B14F-4D97-AF65-F5344CB8AC3E}">
        <p14:creationId xmlns:p14="http://schemas.microsoft.com/office/powerpoint/2010/main" val="3558403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/>
              <a:t>【</a:t>
            </a:r>
            <a:r>
              <a:rPr lang="ja-JP" altLang="en-US" sz="3200" dirty="0"/>
              <a:t>クイズ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71600" y="1772816"/>
            <a:ext cx="7416824" cy="47853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2800" dirty="0"/>
              <a:t>①～③の（　　）に適切な</a:t>
            </a:r>
            <a:r>
              <a:rPr lang="ja-JP" altLang="en-US" sz="2800" dirty="0"/>
              <a:t>記号</a:t>
            </a:r>
            <a:r>
              <a:rPr kumimoji="1" lang="ja-JP" altLang="en-US" sz="2800" dirty="0"/>
              <a:t>を選んで下さい。</a:t>
            </a:r>
            <a:endParaRPr kumimoji="1" lang="en-US" altLang="ja-JP" sz="2800" dirty="0"/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衣類の役割は、体温（　①　）、皮膚の（　②　）</a:t>
            </a:r>
            <a:r>
              <a:rPr lang="ja-JP" altLang="en-US" sz="2800" dirty="0" smtClean="0"/>
              <a:t>、快適</a:t>
            </a:r>
            <a:r>
              <a:rPr lang="ja-JP" altLang="en-US" sz="2800" dirty="0"/>
              <a:t>な生活の維持、（　③　）の表現と社会</a:t>
            </a:r>
            <a:r>
              <a:rPr lang="ja-JP" altLang="en-US" sz="2800" dirty="0" smtClean="0"/>
              <a:t>生活の</a:t>
            </a:r>
            <a:r>
              <a:rPr lang="ja-JP" altLang="en-US" sz="2800" dirty="0"/>
              <a:t>適応です</a:t>
            </a:r>
            <a:r>
              <a:rPr lang="ja-JP" altLang="en-US" sz="2800" dirty="0" smtClean="0"/>
              <a:t>。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2800" dirty="0"/>
          </a:p>
          <a:p>
            <a:pPr marL="0" indent="0" algn="ctr">
              <a:buNone/>
            </a:pPr>
            <a:r>
              <a:rPr lang="ja-JP" altLang="en-US" sz="2800" dirty="0" smtClean="0"/>
              <a:t>イ） 調整</a:t>
            </a:r>
            <a:r>
              <a:rPr lang="ja-JP" altLang="en-US" sz="2800" dirty="0"/>
              <a:t>　ロ</a:t>
            </a:r>
            <a:r>
              <a:rPr lang="ja-JP" altLang="en-US" sz="2800" dirty="0" smtClean="0"/>
              <a:t>） 個性</a:t>
            </a:r>
            <a:r>
              <a:rPr lang="ja-JP" altLang="en-US" sz="2800" dirty="0"/>
              <a:t>　ハ</a:t>
            </a:r>
            <a:r>
              <a:rPr lang="ja-JP" altLang="en-US" sz="2800" dirty="0" smtClean="0"/>
              <a:t>） 保護</a:t>
            </a:r>
            <a:r>
              <a:rPr lang="ja-JP" altLang="en-US" sz="2800" dirty="0"/>
              <a:t>　ニ</a:t>
            </a:r>
            <a:r>
              <a:rPr lang="ja-JP" altLang="en-US" sz="2800" dirty="0" smtClean="0"/>
              <a:t>） 恒常性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983514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6856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ja-JP" sz="3600" dirty="0" smtClean="0"/>
              <a:t>【</a:t>
            </a:r>
            <a:r>
              <a:rPr lang="ja-JP" altLang="en-US" sz="3600" dirty="0"/>
              <a:t>正解</a:t>
            </a:r>
            <a:r>
              <a:rPr lang="en-US" altLang="ja-JP" sz="3600" dirty="0" smtClean="0"/>
              <a:t>】</a:t>
            </a:r>
            <a:br>
              <a:rPr lang="en-US" altLang="ja-JP" sz="3600" dirty="0" smtClean="0"/>
            </a:br>
            <a:r>
              <a:rPr kumimoji="1" lang="en-US" altLang="ja-JP" sz="3600" dirty="0"/>
              <a:t/>
            </a:r>
            <a:br>
              <a:rPr kumimoji="1" lang="en-US" altLang="ja-JP" sz="3600" dirty="0"/>
            </a:br>
            <a:r>
              <a:rPr kumimoji="1" lang="ja-JP" altLang="en-US" sz="3600" dirty="0"/>
              <a:t>①</a:t>
            </a:r>
            <a:r>
              <a:rPr lang="ja-JP" altLang="en-US" sz="3600" dirty="0"/>
              <a:t>イ</a:t>
            </a:r>
            <a:r>
              <a:rPr kumimoji="1" lang="ja-JP" altLang="en-US" sz="3600" dirty="0"/>
              <a:t>　②</a:t>
            </a:r>
            <a:r>
              <a:rPr lang="ja-JP" altLang="en-US" sz="3600" dirty="0"/>
              <a:t>ハ</a:t>
            </a:r>
            <a:r>
              <a:rPr kumimoji="1" lang="ja-JP" altLang="en-US" sz="3600" dirty="0"/>
              <a:t>　③</a:t>
            </a:r>
            <a:r>
              <a:rPr lang="ja-JP" altLang="en-US" sz="3600" dirty="0"/>
              <a:t>ロ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61256" y="2780928"/>
            <a:ext cx="7499176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/>
              <a:t>・ 衣類</a:t>
            </a:r>
            <a:r>
              <a:rPr kumimoji="1" lang="ja-JP" altLang="en-US" sz="2800" dirty="0"/>
              <a:t>は</a:t>
            </a:r>
            <a:r>
              <a:rPr lang="ja-JP" altLang="en-US" sz="2800" dirty="0"/>
              <a:t>身体</a:t>
            </a:r>
            <a:r>
              <a:rPr kumimoji="1" lang="ja-JP" altLang="en-US" sz="2800" dirty="0"/>
              <a:t>を自然環境から守り、体温を</a:t>
            </a:r>
            <a:r>
              <a:rPr lang="ja-JP" altLang="en-US" sz="2800" dirty="0" smtClean="0"/>
              <a:t>一定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に</a:t>
            </a:r>
            <a:r>
              <a:rPr lang="ja-JP" altLang="en-US" sz="2800" dirty="0"/>
              <a:t>保つために着用する</a:t>
            </a:r>
            <a:r>
              <a:rPr lang="ja-JP" altLang="en-US" sz="2800" dirty="0" smtClean="0"/>
              <a:t>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場面</a:t>
            </a:r>
            <a:r>
              <a:rPr lang="ja-JP" altLang="en-US" sz="2800" dirty="0"/>
              <a:t>に応じた</a:t>
            </a:r>
            <a:r>
              <a:rPr lang="ja-JP" altLang="en-US" sz="2800" dirty="0" smtClean="0"/>
              <a:t>衣服を着用することで、自分らし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err="1" smtClean="0"/>
              <a:t>さを</a:t>
            </a:r>
            <a:r>
              <a:rPr lang="ja-JP" altLang="en-US" sz="2800" dirty="0" smtClean="0"/>
              <a:t>表現し、</a:t>
            </a:r>
            <a:r>
              <a:rPr lang="ja-JP" altLang="en-US" sz="2800" dirty="0"/>
              <a:t>快適な</a:t>
            </a:r>
            <a:r>
              <a:rPr lang="ja-JP" altLang="en-US" sz="2800" dirty="0" smtClean="0"/>
              <a:t>生活を送ることができる。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93090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2786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3568" y="1600200"/>
            <a:ext cx="799288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2800" dirty="0"/>
              <a:t>①～④の（　　）に適切な</a:t>
            </a:r>
            <a:r>
              <a:rPr lang="ja-JP" altLang="en-US" sz="2800" dirty="0"/>
              <a:t>記号</a:t>
            </a:r>
            <a:r>
              <a:rPr kumimoji="1" lang="ja-JP" altLang="en-US" sz="2800" dirty="0"/>
              <a:t>を選んで下さい。</a:t>
            </a:r>
            <a:endParaRPr kumimoji="1" lang="en-US" altLang="ja-JP" sz="2800" dirty="0"/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高齢者</a:t>
            </a:r>
            <a:r>
              <a:rPr lang="ja-JP" altLang="en-US" sz="2800" dirty="0"/>
              <a:t>の衣類を選ぶ時、（　①　）・（　➁　）のよい、肌に（　③　）が少なく、（　④　）があり機能的な素材、サイズがあった、着脱し易く、軽いものが適して</a:t>
            </a:r>
            <a:r>
              <a:rPr lang="ja-JP" altLang="en-US" sz="2800" dirty="0" smtClean="0"/>
              <a:t>いる。</a:t>
            </a:r>
            <a:endParaRPr lang="en-US" altLang="ja-JP" sz="2800" dirty="0"/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 algn="ctr">
              <a:buNone/>
            </a:pPr>
            <a:r>
              <a:rPr lang="ja-JP" altLang="en-US" sz="2800" dirty="0"/>
              <a:t>イ</a:t>
            </a:r>
            <a:r>
              <a:rPr lang="ja-JP" altLang="en-US" sz="2800" dirty="0" smtClean="0"/>
              <a:t>） 吸湿性</a:t>
            </a:r>
            <a:r>
              <a:rPr lang="ja-JP" altLang="en-US" sz="2800" dirty="0"/>
              <a:t>　ロ</a:t>
            </a:r>
            <a:r>
              <a:rPr lang="ja-JP" altLang="en-US" sz="2800" dirty="0" smtClean="0"/>
              <a:t>） 通気性</a:t>
            </a:r>
            <a:r>
              <a:rPr lang="ja-JP" altLang="en-US" sz="2800" dirty="0"/>
              <a:t>　ハ</a:t>
            </a:r>
            <a:r>
              <a:rPr lang="ja-JP" altLang="en-US" sz="2800" dirty="0" smtClean="0"/>
              <a:t>） 刺激</a:t>
            </a:r>
            <a:r>
              <a:rPr lang="ja-JP" altLang="en-US" sz="2800" dirty="0"/>
              <a:t>　二</a:t>
            </a:r>
            <a:r>
              <a:rPr lang="ja-JP" altLang="en-US" sz="2800" dirty="0" smtClean="0"/>
              <a:t>） 伸縮性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93090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0692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9208" y="663278"/>
            <a:ext cx="8219256" cy="1325562"/>
          </a:xfrm>
        </p:spPr>
        <p:txBody>
          <a:bodyPr>
            <a:noAutofit/>
          </a:bodyPr>
          <a:lstStyle/>
          <a:p>
            <a:r>
              <a:rPr lang="en-US" altLang="ja-JP" sz="3200" dirty="0" smtClean="0"/>
              <a:t>【</a:t>
            </a:r>
            <a:r>
              <a:rPr lang="ja-JP" altLang="en-US" sz="3200" dirty="0"/>
              <a:t>正解</a:t>
            </a:r>
            <a:r>
              <a:rPr lang="en-US" altLang="ja-JP" sz="3200" dirty="0"/>
              <a:t>】</a:t>
            </a:r>
            <a:br>
              <a:rPr lang="en-US" altLang="ja-JP" sz="3200" dirty="0"/>
            </a:br>
            <a:r>
              <a:rPr lang="en-US" altLang="ja-JP" sz="3200" dirty="0"/>
              <a:t/>
            </a:r>
            <a:br>
              <a:rPr lang="en-US" altLang="ja-JP" sz="3200" dirty="0"/>
            </a:br>
            <a:r>
              <a:rPr lang="ja-JP" altLang="en-US" sz="3200" dirty="0"/>
              <a:t>①イ　②ロ　③ハ　④二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22920" y="2392289"/>
            <a:ext cx="7365504" cy="3628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・ </a:t>
            </a:r>
            <a:r>
              <a:rPr kumimoji="1" lang="ja-JP" altLang="en-US" sz="2800" dirty="0" smtClean="0"/>
              <a:t>衣類</a:t>
            </a:r>
            <a:r>
              <a:rPr kumimoji="1" lang="ja-JP" altLang="en-US" sz="2800" dirty="0"/>
              <a:t>を選ぶときは、季節やＴＰＯに応じた</a:t>
            </a:r>
            <a:r>
              <a:rPr kumimoji="1" lang="ja-JP" altLang="en-US" sz="2800" dirty="0" smtClean="0"/>
              <a:t>もの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 smtClean="0"/>
              <a:t>を</a:t>
            </a:r>
            <a:r>
              <a:rPr kumimoji="1" lang="ja-JP" altLang="en-US" sz="2800" dirty="0"/>
              <a:t>選ぶ</a:t>
            </a:r>
            <a:r>
              <a:rPr kumimoji="1" lang="ja-JP" altLang="en-US" sz="2800" dirty="0" smtClean="0"/>
              <a:t>。</a:t>
            </a:r>
            <a:endParaRPr lang="en-US" altLang="ja-JP" sz="2800" dirty="0"/>
          </a:p>
          <a:p>
            <a:pPr marL="0" indent="0">
              <a:buNone/>
            </a:pPr>
            <a:r>
              <a:rPr kumimoji="1" lang="ja-JP" altLang="en-US" sz="2800" dirty="0" smtClean="0"/>
              <a:t>・ 衣服</a:t>
            </a:r>
            <a:r>
              <a:rPr kumimoji="1" lang="ja-JP" altLang="en-US" sz="2800" dirty="0"/>
              <a:t>は個性を出すもの</a:t>
            </a:r>
            <a:r>
              <a:rPr kumimoji="1" lang="ja-JP" altLang="en-US" sz="2800" dirty="0" smtClean="0"/>
              <a:t>で</a:t>
            </a:r>
            <a:r>
              <a:rPr lang="ja-JP" altLang="en-US" sz="2800" dirty="0"/>
              <a:t>あり、</a:t>
            </a:r>
            <a:r>
              <a:rPr kumimoji="1" lang="ja-JP" altLang="en-US" sz="2800" dirty="0" smtClean="0"/>
              <a:t>その</a:t>
            </a:r>
            <a:r>
              <a:rPr kumimoji="1" lang="ja-JP" altLang="en-US" sz="2800" dirty="0"/>
              <a:t>人</a:t>
            </a:r>
            <a:r>
              <a:rPr kumimoji="1" lang="ja-JP" altLang="en-US" sz="2800" dirty="0" smtClean="0"/>
              <a:t>らしさ</a:t>
            </a:r>
            <a:r>
              <a:rPr lang="ja-JP" altLang="en-US" sz="2800" dirty="0" smtClean="0"/>
              <a:t>や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好み</a:t>
            </a:r>
            <a:r>
              <a:rPr kumimoji="1" lang="ja-JP" altLang="en-US" sz="2800" dirty="0" smtClean="0"/>
              <a:t>に十分配慮</a:t>
            </a:r>
            <a:r>
              <a:rPr lang="ja-JP" altLang="en-US" sz="2800" dirty="0" smtClean="0"/>
              <a:t>する</a:t>
            </a:r>
            <a:r>
              <a:rPr lang="ja-JP" altLang="en-US" sz="2800" dirty="0"/>
              <a:t>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</a:t>
            </a:r>
            <a:r>
              <a:rPr kumimoji="1" lang="ja-JP" altLang="en-US" sz="2800" dirty="0" smtClean="0"/>
              <a:t>その</a:t>
            </a:r>
            <a:r>
              <a:rPr kumimoji="1" lang="ja-JP" altLang="en-US" sz="2800" dirty="0"/>
              <a:t>人</a:t>
            </a:r>
            <a:r>
              <a:rPr kumimoji="1" lang="ja-JP" altLang="en-US" sz="2800" dirty="0" smtClean="0"/>
              <a:t>の健康</a:t>
            </a:r>
            <a:r>
              <a:rPr kumimoji="1" lang="ja-JP" altLang="en-US" sz="2800" dirty="0"/>
              <a:t>状態や運動レベルに</a:t>
            </a:r>
            <a:r>
              <a:rPr kumimoji="1" lang="ja-JP" altLang="en-US" sz="2800" dirty="0" smtClean="0"/>
              <a:t>応じたもの　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 smtClean="0"/>
              <a:t>を</a:t>
            </a:r>
            <a:r>
              <a:rPr kumimoji="1" lang="ja-JP" altLang="en-US" sz="2800" dirty="0"/>
              <a:t>選ぶ。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014812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282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/>
              <a:t>　更衣介助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05272" y="1600200"/>
            <a:ext cx="73551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更衣介助を行う際の主な注意点として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下記</a:t>
            </a:r>
            <a:r>
              <a:rPr lang="ja-JP" altLang="en-US" dirty="0"/>
              <a:t>の①～③がある。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①</a:t>
            </a:r>
            <a:r>
              <a:rPr lang="ja-JP" altLang="en-US" dirty="0"/>
              <a:t> </a:t>
            </a:r>
            <a:r>
              <a:rPr lang="ja-JP" altLang="en-US" dirty="0" smtClean="0"/>
              <a:t>室温</a:t>
            </a:r>
            <a:r>
              <a:rPr lang="ja-JP" altLang="en-US" dirty="0"/>
              <a:t>を調節する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　②</a:t>
            </a:r>
            <a:r>
              <a:rPr lang="ja-JP" altLang="en-US" dirty="0"/>
              <a:t> </a:t>
            </a:r>
            <a:r>
              <a:rPr lang="ja-JP" altLang="en-US" dirty="0" smtClean="0">
                <a:solidFill>
                  <a:srgbClr val="FF0000"/>
                </a:solidFill>
              </a:rPr>
              <a:t>プライバシー</a:t>
            </a:r>
            <a:r>
              <a:rPr lang="ja-JP" altLang="en-US" dirty="0">
                <a:solidFill>
                  <a:srgbClr val="FF0000"/>
                </a:solidFill>
              </a:rPr>
              <a:t>に配慮する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③</a:t>
            </a:r>
            <a:r>
              <a:rPr lang="ja-JP" altLang="en-US" dirty="0"/>
              <a:t> </a:t>
            </a:r>
            <a:r>
              <a:rPr lang="ja-JP" altLang="en-US" dirty="0" smtClean="0"/>
              <a:t>患側</a:t>
            </a:r>
            <a:r>
              <a:rPr lang="ja-JP" altLang="en-US" dirty="0"/>
              <a:t>の腕や足を無理やり伸縮しない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26163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6463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sz="3200" dirty="0" smtClean="0"/>
              <a:t>① 室温</a:t>
            </a:r>
            <a:r>
              <a:rPr lang="ja-JP" altLang="en-US" sz="3200" dirty="0"/>
              <a:t>を</a:t>
            </a:r>
            <a:r>
              <a:rPr lang="ja-JP" altLang="en-US" sz="3200" dirty="0" smtClean="0"/>
              <a:t>調節する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5232" y="2104256"/>
            <a:ext cx="7643192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着脱する際に、裸若しくは薄着になるため</a:t>
            </a:r>
            <a:r>
              <a:rPr kumimoji="1" lang="ja-JP" altLang="en-US" dirty="0" smtClean="0"/>
              <a:t>、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更衣</a:t>
            </a:r>
            <a:r>
              <a:rPr kumimoji="1" lang="ja-JP" altLang="en-US" dirty="0"/>
              <a:t>する環境の室温を</a:t>
            </a:r>
            <a:r>
              <a:rPr kumimoji="1" lang="ja-JP" altLang="en-US" dirty="0">
                <a:solidFill>
                  <a:srgbClr val="FF0000"/>
                </a:solidFill>
              </a:rPr>
              <a:t>熱くならず寒く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ならず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ja-JP" altLang="en-US" dirty="0" smtClean="0"/>
              <a:t>の</a:t>
            </a:r>
            <a:r>
              <a:rPr kumimoji="1" lang="ja-JP" altLang="en-US" dirty="0"/>
              <a:t>調整を行う必要がある。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6887"/>
            <a:ext cx="2295525" cy="396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027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3200" dirty="0"/>
              <a:t>②プライバシーに配慮する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62694" y="2071389"/>
            <a:ext cx="7913762" cy="3157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着脱の際に肌が露出する</a:t>
            </a:r>
            <a:r>
              <a:rPr lang="ja-JP" altLang="en-US" dirty="0"/>
              <a:t>ため、</a:t>
            </a:r>
            <a:r>
              <a:rPr lang="ja-JP" altLang="en-US" dirty="0">
                <a:solidFill>
                  <a:srgbClr val="FF0000"/>
                </a:solidFill>
              </a:rPr>
              <a:t>同性介助が</a:t>
            </a:r>
            <a:r>
              <a:rPr lang="ja-JP" altLang="en-US" dirty="0" smtClean="0">
                <a:solidFill>
                  <a:srgbClr val="FF0000"/>
                </a:solidFill>
              </a:rPr>
              <a:t>望ましい。</a:t>
            </a:r>
            <a:r>
              <a:rPr lang="ja-JP" altLang="en-US" dirty="0" smtClean="0"/>
              <a:t>また、肌</a:t>
            </a:r>
            <a:r>
              <a:rPr lang="ja-JP" altLang="en-US" dirty="0"/>
              <a:t>の露出を最小限にするため、バスタオルなどを活用して</a:t>
            </a:r>
            <a:r>
              <a:rPr lang="ja-JP" altLang="en-US" dirty="0">
                <a:solidFill>
                  <a:srgbClr val="FF0000"/>
                </a:solidFill>
              </a:rPr>
              <a:t>対象者のプライバシーに配慮</a:t>
            </a:r>
            <a:r>
              <a:rPr lang="ja-JP" altLang="en-US" dirty="0"/>
              <a:t>する。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093506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49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環境整備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03648" y="1600201"/>
            <a:ext cx="6433765" cy="37730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ja-JP" altLang="en-US" sz="3800" dirty="0"/>
              <a:t>快適な環境を整える条件は６つある。</a:t>
            </a:r>
            <a:endParaRPr lang="en-US" altLang="ja-JP" sz="3800" dirty="0"/>
          </a:p>
          <a:p>
            <a:pPr marL="0" indent="0">
              <a:buNone/>
            </a:pPr>
            <a:r>
              <a:rPr lang="ja-JP" altLang="en-US" sz="3800" dirty="0" smtClean="0"/>
              <a:t>　</a:t>
            </a:r>
            <a:endParaRPr lang="en-US" altLang="ja-JP" sz="3800" dirty="0" smtClean="0"/>
          </a:p>
          <a:p>
            <a:pPr marL="0" indent="0">
              <a:buNone/>
            </a:pPr>
            <a:r>
              <a:rPr lang="en-US" altLang="ja-JP" sz="3800" dirty="0"/>
              <a:t> </a:t>
            </a:r>
            <a:r>
              <a:rPr lang="en-US" altLang="ja-JP" sz="3800" dirty="0" smtClean="0"/>
              <a:t>  </a:t>
            </a:r>
            <a:r>
              <a:rPr lang="ja-JP" altLang="en-US" sz="3800" dirty="0" smtClean="0"/>
              <a:t> ① 整理</a:t>
            </a:r>
            <a:r>
              <a:rPr lang="ja-JP" altLang="en-US" sz="3800" dirty="0"/>
              <a:t>整頓　</a:t>
            </a:r>
            <a:endParaRPr lang="en-US" altLang="ja-JP" sz="3800" dirty="0"/>
          </a:p>
          <a:p>
            <a:pPr marL="0" indent="0">
              <a:buNone/>
            </a:pPr>
            <a:r>
              <a:rPr lang="ja-JP" altLang="en-US" sz="3800" dirty="0" smtClean="0"/>
              <a:t>　 ② 空調</a:t>
            </a:r>
            <a:r>
              <a:rPr lang="ja-JP" altLang="en-US" sz="3800" dirty="0"/>
              <a:t>　</a:t>
            </a:r>
            <a:endParaRPr lang="en-US" altLang="ja-JP" sz="3800" dirty="0"/>
          </a:p>
          <a:p>
            <a:pPr marL="0" indent="0">
              <a:buNone/>
            </a:pPr>
            <a:r>
              <a:rPr lang="ja-JP" altLang="en-US" sz="3800" dirty="0" smtClean="0"/>
              <a:t>　 ③ 光</a:t>
            </a:r>
            <a:r>
              <a:rPr lang="ja-JP" altLang="en-US" sz="3800" dirty="0"/>
              <a:t>　 </a:t>
            </a:r>
            <a:endParaRPr lang="en-US" altLang="ja-JP" sz="3800" dirty="0"/>
          </a:p>
          <a:p>
            <a:pPr marL="0" indent="0">
              <a:buNone/>
            </a:pPr>
            <a:r>
              <a:rPr lang="ja-JP" altLang="en-US" sz="3800" dirty="0" smtClean="0"/>
              <a:t>　 ④ プライバシー</a:t>
            </a:r>
            <a:r>
              <a:rPr lang="ja-JP" altLang="en-US" sz="3800" dirty="0"/>
              <a:t>の保持　</a:t>
            </a:r>
            <a:endParaRPr lang="en-US" altLang="ja-JP" sz="3800" dirty="0"/>
          </a:p>
          <a:p>
            <a:pPr marL="0" indent="0">
              <a:buNone/>
            </a:pPr>
            <a:r>
              <a:rPr lang="ja-JP" altLang="en-US" sz="3800" dirty="0" smtClean="0"/>
              <a:t> 　⑤ 至</a:t>
            </a:r>
            <a:r>
              <a:rPr lang="ja-JP" altLang="en-US" sz="3800" dirty="0"/>
              <a:t>適温度と</a:t>
            </a:r>
            <a:r>
              <a:rPr lang="ja-JP" altLang="en-US" sz="3800" dirty="0" smtClean="0"/>
              <a:t>湿度</a:t>
            </a:r>
            <a:endParaRPr lang="en-US" altLang="ja-JP" sz="3800" dirty="0"/>
          </a:p>
          <a:p>
            <a:pPr marL="0" indent="0">
              <a:buNone/>
            </a:pPr>
            <a:r>
              <a:rPr lang="en-US" altLang="ja-JP" sz="3800" dirty="0"/>
              <a:t> </a:t>
            </a:r>
            <a:r>
              <a:rPr lang="en-US" altLang="ja-JP" sz="3800" dirty="0" smtClean="0"/>
              <a:t>   </a:t>
            </a:r>
            <a:r>
              <a:rPr lang="ja-JP" altLang="en-US" sz="3800" dirty="0" smtClean="0"/>
              <a:t>⑥ 音</a:t>
            </a:r>
            <a:r>
              <a:rPr lang="ja-JP" altLang="en-US" sz="3800" dirty="0"/>
              <a:t>　　　　　　　　　　　</a:t>
            </a:r>
            <a:r>
              <a:rPr lang="ja-JP" altLang="en-US" dirty="0"/>
              <a:t>　　　　　　　</a:t>
            </a: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275" y="593090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8407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/>
          </a:bodyPr>
          <a:lstStyle/>
          <a:p>
            <a:r>
              <a:rPr lang="en-US" altLang="ja-JP" sz="3200" dirty="0"/>
              <a:t>③</a:t>
            </a:r>
            <a:r>
              <a:rPr lang="ja-JP" altLang="en-US" sz="3200" dirty="0"/>
              <a:t>患側の腕や足を無理やり伸縮しない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7979" y="1600201"/>
            <a:ext cx="7418437" cy="3196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/>
              <a:t>・ 脳卒中</a:t>
            </a:r>
            <a:r>
              <a:rPr lang="ja-JP" altLang="en-US" sz="2800" dirty="0" smtClean="0"/>
              <a:t>の後遺症による麻痺</a:t>
            </a:r>
            <a:r>
              <a:rPr lang="ja-JP" altLang="en-US" sz="2800" dirty="0"/>
              <a:t>や、老化に伴う</a:t>
            </a:r>
            <a:r>
              <a:rPr lang="ja-JP" altLang="en-US" sz="2800" dirty="0" smtClean="0"/>
              <a:t>関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節の</a:t>
            </a:r>
            <a:r>
              <a:rPr lang="ja-JP" altLang="en-US" sz="2800" dirty="0"/>
              <a:t>拘縮などがある対象者も少なくない</a:t>
            </a:r>
            <a:r>
              <a:rPr lang="ja-JP" altLang="en-US" sz="2800" dirty="0" smtClean="0"/>
              <a:t>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ＡＤＬと</a:t>
            </a:r>
            <a:r>
              <a:rPr lang="ja-JP" altLang="en-US" sz="2800" dirty="0"/>
              <a:t>同様</a:t>
            </a:r>
            <a:r>
              <a:rPr lang="ja-JP" altLang="en-US" sz="2800" dirty="0" smtClean="0"/>
              <a:t>に</a:t>
            </a:r>
            <a:r>
              <a:rPr lang="ja-JP" altLang="en-US" sz="2800" dirty="0" smtClean="0">
                <a:solidFill>
                  <a:srgbClr val="FF0000"/>
                </a:solidFill>
              </a:rPr>
              <a:t>関節</a:t>
            </a:r>
            <a:r>
              <a:rPr lang="ja-JP" altLang="en-US" sz="2800" dirty="0">
                <a:solidFill>
                  <a:srgbClr val="FF0000"/>
                </a:solidFill>
              </a:rPr>
              <a:t>可動域（ＲＯＭ）を把握し</a:t>
            </a:r>
            <a:r>
              <a:rPr lang="ja-JP" altLang="en-US" sz="2800" dirty="0"/>
              <a:t>、</a:t>
            </a:r>
            <a:r>
              <a:rPr lang="ja-JP" altLang="en-US" sz="2800" dirty="0" smtClean="0"/>
              <a:t>着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脱</a:t>
            </a:r>
            <a:r>
              <a:rPr lang="ja-JP" altLang="en-US" sz="2800" dirty="0"/>
              <a:t>を行う必要がある</a:t>
            </a:r>
            <a:r>
              <a:rPr lang="ja-JP" altLang="en-US" sz="2800" dirty="0" smtClean="0"/>
              <a:t>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無理</a:t>
            </a:r>
            <a:r>
              <a:rPr lang="ja-JP" altLang="en-US" sz="2800" dirty="0"/>
              <a:t>に行うことにより、痛みの出現や骨折・</a:t>
            </a:r>
            <a:r>
              <a:rPr lang="ja-JP" altLang="en-US" sz="2800" dirty="0" smtClean="0"/>
              <a:t>脱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臼</a:t>
            </a:r>
            <a:r>
              <a:rPr lang="ja-JP" altLang="en-US" sz="2800" dirty="0"/>
              <a:t>を起こす可能性があるので注意する</a:t>
            </a:r>
            <a:r>
              <a:rPr lang="ja-JP" altLang="en-US" sz="2800" dirty="0" smtClean="0"/>
              <a:t>。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6112783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1475656" y="4869160"/>
            <a:ext cx="6264696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rgbClr val="FF0000"/>
                </a:solidFill>
              </a:rPr>
              <a:t>麻痺や拘縮がある</a:t>
            </a:r>
            <a:r>
              <a:rPr lang="ja-JP" altLang="en-US" sz="2800" dirty="0" smtClean="0">
                <a:solidFill>
                  <a:srgbClr val="FF0000"/>
                </a:solidFill>
              </a:rPr>
              <a:t>場合、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r>
              <a:rPr lang="ja-JP" altLang="en-US" sz="2800" dirty="0" smtClean="0">
                <a:solidFill>
                  <a:srgbClr val="FF0000"/>
                </a:solidFill>
              </a:rPr>
              <a:t>脱ぐ</a:t>
            </a:r>
            <a:r>
              <a:rPr lang="ja-JP" altLang="en-US" sz="2800" dirty="0">
                <a:solidFill>
                  <a:srgbClr val="FF0000"/>
                </a:solidFill>
              </a:rPr>
              <a:t>時は健側から</a:t>
            </a:r>
            <a:r>
              <a:rPr lang="ja-JP" altLang="en-US" sz="2800" dirty="0" smtClean="0">
                <a:solidFill>
                  <a:srgbClr val="FF0000"/>
                </a:solidFill>
              </a:rPr>
              <a:t>、着る時は</a:t>
            </a:r>
            <a:r>
              <a:rPr lang="ja-JP" altLang="en-US" sz="2800" dirty="0">
                <a:solidFill>
                  <a:srgbClr val="FF0000"/>
                </a:solidFill>
              </a:rPr>
              <a:t>患側</a:t>
            </a:r>
            <a:r>
              <a:rPr lang="ja-JP" altLang="en-US" sz="2800" dirty="0" smtClean="0">
                <a:solidFill>
                  <a:srgbClr val="FF0000"/>
                </a:solidFill>
              </a:rPr>
              <a:t>から</a:t>
            </a:r>
            <a:r>
              <a:rPr lang="ja-JP" altLang="en-US" sz="2800" dirty="0">
                <a:solidFill>
                  <a:srgbClr val="FF0000"/>
                </a:solidFill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3992605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85800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31640" y="1628800"/>
            <a:ext cx="6764386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+mn-ea"/>
              </a:rPr>
              <a:t>更衣時における皮膚の観察項目について、下記の①②以外に３つ出してみましょう。</a:t>
            </a:r>
            <a:endParaRPr lang="en-US" altLang="ja-JP" sz="2800" dirty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  ① 乾燥</a:t>
            </a:r>
            <a:endParaRPr lang="en-US" altLang="ja-JP" sz="2800" dirty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  ② 内出血</a:t>
            </a:r>
            <a:endParaRPr lang="en-US" altLang="ja-JP" sz="2800" dirty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  ③</a:t>
            </a:r>
            <a:endParaRPr lang="en-US" altLang="ja-JP" sz="2800" dirty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  ④</a:t>
            </a:r>
            <a:endParaRPr lang="en-US" altLang="ja-JP" sz="2800" dirty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  ⑤</a:t>
            </a:r>
            <a:endParaRPr kumimoji="1" lang="ja-JP" altLang="en-US" sz="2800" dirty="0">
              <a:latin typeface="+mn-ea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042049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63068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1368152"/>
          </a:xfrm>
        </p:spPr>
        <p:txBody>
          <a:bodyPr>
            <a:noAutofit/>
          </a:bodyPr>
          <a:lstStyle/>
          <a:p>
            <a:r>
              <a:rPr lang="en-US" altLang="ja-JP" sz="2800" dirty="0" smtClean="0"/>
              <a:t>【</a:t>
            </a:r>
            <a:r>
              <a:rPr lang="ja-JP" altLang="en-US" sz="2800" dirty="0" smtClean="0"/>
              <a:t>正解例</a:t>
            </a:r>
            <a:r>
              <a:rPr lang="en-US" altLang="ja-JP" sz="2800" dirty="0" smtClean="0"/>
              <a:t>】</a:t>
            </a:r>
            <a:br>
              <a:rPr lang="en-US" altLang="ja-JP" sz="2800" dirty="0" smtClean="0"/>
            </a:b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kumimoji="1" lang="ja-JP" altLang="en-US" sz="2800" dirty="0" smtClean="0"/>
              <a:t>剥離</a:t>
            </a:r>
            <a:r>
              <a:rPr lang="ja-JP" altLang="en-US" sz="2800" dirty="0" smtClean="0"/>
              <a:t>、</a:t>
            </a:r>
            <a:r>
              <a:rPr kumimoji="1" lang="ja-JP" altLang="en-US" sz="2800" dirty="0" smtClean="0"/>
              <a:t>腫れ</a:t>
            </a:r>
            <a:r>
              <a:rPr lang="ja-JP" altLang="en-US" sz="2800" dirty="0" smtClean="0"/>
              <a:t>、</a:t>
            </a:r>
            <a:r>
              <a:rPr kumimoji="1" lang="ja-JP" altLang="en-US" sz="2800" dirty="0" smtClean="0"/>
              <a:t>褥瘡（順不同）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1916832"/>
            <a:ext cx="756084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sz="2800" dirty="0" smtClean="0"/>
              <a:t>・ 高齢者は</a:t>
            </a:r>
            <a:r>
              <a:rPr lang="ja-JP" altLang="en-US" sz="2800" dirty="0"/>
              <a:t>、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① 皮膚</a:t>
            </a:r>
            <a:r>
              <a:rPr lang="ja-JP" altLang="en-US" sz="2800" dirty="0"/>
              <a:t>の水分量が</a:t>
            </a:r>
            <a:r>
              <a:rPr lang="ja-JP" altLang="en-US" sz="2800" dirty="0" smtClean="0"/>
              <a:t>少な</a:t>
            </a:r>
            <a:r>
              <a:rPr lang="ja-JP" altLang="en-US" sz="2800" dirty="0"/>
              <a:t>いため</a:t>
            </a:r>
            <a:r>
              <a:rPr lang="ja-JP" altLang="en-US" sz="2800" dirty="0" smtClean="0"/>
              <a:t>乾燥しやすく、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  クッション性</a:t>
            </a:r>
            <a:r>
              <a:rPr lang="ja-JP" altLang="en-US" sz="2800" dirty="0"/>
              <a:t>が</a:t>
            </a:r>
            <a:r>
              <a:rPr lang="ja-JP" altLang="en-US" sz="2800" dirty="0" smtClean="0"/>
              <a:t>乏しい</a:t>
            </a:r>
            <a:r>
              <a:rPr lang="ja-JP" altLang="en-US" sz="2800" dirty="0"/>
              <a:t>　</a:t>
            </a:r>
            <a:r>
              <a:rPr lang="ja-JP" altLang="en-US" sz="2800" dirty="0" smtClean="0"/>
              <a:t>⇒</a:t>
            </a:r>
            <a:r>
              <a:rPr lang="ja-JP" altLang="en-US" sz="2800" dirty="0" smtClean="0">
                <a:solidFill>
                  <a:srgbClr val="C00000"/>
                </a:solidFill>
              </a:rPr>
              <a:t> </a:t>
            </a:r>
            <a:r>
              <a:rPr lang="ja-JP" altLang="en-US" sz="2800" dirty="0" smtClean="0">
                <a:solidFill>
                  <a:srgbClr val="FF0000"/>
                </a:solidFill>
              </a:rPr>
              <a:t>内出血</a:t>
            </a:r>
            <a:r>
              <a:rPr lang="ja-JP" altLang="en-US" sz="2800" dirty="0">
                <a:solidFill>
                  <a:srgbClr val="FF0000"/>
                </a:solidFill>
              </a:rPr>
              <a:t>を</a:t>
            </a:r>
            <a:r>
              <a:rPr lang="ja-JP" altLang="en-US" sz="2800" dirty="0" smtClean="0">
                <a:solidFill>
                  <a:srgbClr val="FF0000"/>
                </a:solidFill>
              </a:rPr>
              <a:t>起こしやすい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② </a:t>
            </a:r>
            <a:r>
              <a:rPr lang="ja-JP" altLang="en-US" sz="2800" dirty="0" smtClean="0">
                <a:solidFill>
                  <a:srgbClr val="FF0000"/>
                </a:solidFill>
              </a:rPr>
              <a:t>皮膚</a:t>
            </a:r>
            <a:r>
              <a:rPr lang="ja-JP" altLang="en-US" sz="2800" dirty="0">
                <a:solidFill>
                  <a:srgbClr val="FF0000"/>
                </a:solidFill>
              </a:rPr>
              <a:t>が薄く、</a:t>
            </a:r>
            <a:r>
              <a:rPr lang="ja-JP" altLang="en-US" sz="2800" dirty="0" smtClean="0">
                <a:solidFill>
                  <a:srgbClr val="FF0000"/>
                </a:solidFill>
              </a:rPr>
              <a:t>破れやすい</a:t>
            </a: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lang="ja-JP" altLang="en-US" sz="2800" dirty="0" smtClean="0"/>
              <a:t>⇒ 更衣時には注意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1900" dirty="0"/>
          </a:p>
          <a:p>
            <a:pPr marL="0" indent="0">
              <a:buNone/>
            </a:pPr>
            <a:r>
              <a:rPr lang="ja-JP" altLang="en-US" sz="2800" dirty="0" smtClean="0"/>
              <a:t>・ 臀部</a:t>
            </a:r>
            <a:r>
              <a:rPr lang="ja-JP" altLang="en-US" sz="2800" dirty="0"/>
              <a:t>では</a:t>
            </a:r>
            <a:r>
              <a:rPr lang="ja-JP" altLang="en-US" sz="2800" dirty="0">
                <a:solidFill>
                  <a:srgbClr val="FF0000"/>
                </a:solidFill>
              </a:rPr>
              <a:t>褥瘡発生の有無</a:t>
            </a:r>
            <a:r>
              <a:rPr lang="ja-JP" altLang="en-US" sz="2800" dirty="0"/>
              <a:t>を観察</a:t>
            </a:r>
            <a:r>
              <a:rPr lang="ja-JP" altLang="en-US" sz="2800" dirty="0" smtClean="0"/>
              <a:t>する。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⇒ 予防</a:t>
            </a:r>
            <a:r>
              <a:rPr lang="ja-JP" altLang="en-US" sz="2800" dirty="0"/>
              <a:t>と</a:t>
            </a:r>
            <a:r>
              <a:rPr lang="ja-JP" altLang="en-US" sz="2800" dirty="0" smtClean="0"/>
              <a:t>早期発見が重要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※ </a:t>
            </a:r>
            <a:r>
              <a:rPr lang="ja-JP" altLang="en-US" sz="2800" dirty="0" smtClean="0"/>
              <a:t>赤い</a:t>
            </a:r>
            <a:r>
              <a:rPr lang="ja-JP" altLang="en-US" sz="2800" dirty="0"/>
              <a:t>部分を指で３秒軽く押し、指を離した</a:t>
            </a:r>
            <a:r>
              <a:rPr lang="ja-JP" altLang="en-US" sz="2800" dirty="0" smtClean="0"/>
              <a:t>際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　  に</a:t>
            </a:r>
            <a:r>
              <a:rPr lang="ja-JP" altLang="en-US" sz="2800" dirty="0"/>
              <a:t>白くなったら褥瘡ではない</a:t>
            </a:r>
            <a:r>
              <a:rPr lang="ja-JP" altLang="en-US" sz="2800" dirty="0" smtClean="0"/>
              <a:t>。</a:t>
            </a:r>
            <a:endParaRPr kumimoji="1" lang="ja-JP" altLang="en-US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889" y="6124278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4759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53344" y="1600200"/>
            <a:ext cx="56269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入浴時におけるお湯の温度</a:t>
            </a:r>
            <a:r>
              <a:rPr kumimoji="1" lang="ja-JP" altLang="en-US" dirty="0" smtClean="0"/>
              <a:t>は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どれ</a:t>
            </a:r>
            <a:r>
              <a:rPr lang="ja-JP" altLang="en-US" dirty="0"/>
              <a:t>が望ましいでしょうか？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①３４～３７℃　</a:t>
            </a:r>
            <a:endParaRPr lang="en-US" altLang="ja-JP" dirty="0" smtClean="0"/>
          </a:p>
          <a:p>
            <a:pPr marL="0" indent="0" algn="ctr">
              <a:buNone/>
            </a:pPr>
            <a:r>
              <a:rPr lang="ja-JP" altLang="en-US" dirty="0" smtClean="0"/>
              <a:t>②</a:t>
            </a:r>
            <a:r>
              <a:rPr lang="ja-JP" altLang="en-US" dirty="0"/>
              <a:t>３８～４１℃　</a:t>
            </a:r>
            <a:endParaRPr lang="en-US" altLang="ja-JP" dirty="0" smtClean="0"/>
          </a:p>
          <a:p>
            <a:pPr marL="0" indent="0" algn="ctr">
              <a:buNone/>
            </a:pPr>
            <a:r>
              <a:rPr lang="ja-JP" altLang="en-US" dirty="0" smtClean="0"/>
              <a:t>③</a:t>
            </a:r>
            <a:r>
              <a:rPr lang="ja-JP" altLang="en-US" dirty="0"/>
              <a:t>４２～４５℃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13462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35024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92271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ja-JP" altLang="en-US" sz="3200" dirty="0"/>
              <a:t>　</a:t>
            </a:r>
            <a:r>
              <a:rPr lang="en-US" altLang="ja-JP" sz="3200" dirty="0"/>
              <a:t>【</a:t>
            </a:r>
            <a:r>
              <a:rPr lang="ja-JP" altLang="en-US" sz="3200" dirty="0"/>
              <a:t>正解</a:t>
            </a:r>
            <a:r>
              <a:rPr lang="en-US" altLang="ja-JP" sz="3200" dirty="0"/>
              <a:t>】</a:t>
            </a:r>
            <a:br>
              <a:rPr lang="en-US" altLang="ja-JP" sz="3200" dirty="0"/>
            </a:br>
            <a:r>
              <a:rPr lang="en-US" altLang="ja-JP" sz="3200" dirty="0"/>
              <a:t/>
            </a:r>
            <a:br>
              <a:rPr lang="en-US" altLang="ja-JP" sz="3200" dirty="0"/>
            </a:br>
            <a:r>
              <a:rPr lang="ja-JP" altLang="en-US" sz="3200" dirty="0"/>
              <a:t>②３８～４１℃</a:t>
            </a:r>
            <a:r>
              <a:rPr lang="en-US" altLang="ja-JP" sz="3200" dirty="0"/>
              <a:t/>
            </a:r>
            <a:br>
              <a:rPr lang="en-US" altLang="ja-JP" sz="3200" dirty="0"/>
            </a:b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6315" y="2492896"/>
            <a:ext cx="7696125" cy="2520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・ ３８</a:t>
            </a:r>
            <a:r>
              <a:rPr lang="ja-JP" altLang="en-US" sz="2800" dirty="0"/>
              <a:t>～４１</a:t>
            </a:r>
            <a:r>
              <a:rPr lang="ja-JP" altLang="en-US" sz="2800" dirty="0" smtClean="0"/>
              <a:t>℃</a:t>
            </a:r>
            <a:r>
              <a:rPr lang="ja-JP" altLang="en-US" sz="2800" dirty="0"/>
              <a:t>では</a:t>
            </a:r>
            <a:r>
              <a:rPr lang="ja-JP" altLang="en-US" sz="2800" dirty="0" smtClean="0"/>
              <a:t>副交換</a:t>
            </a:r>
            <a:r>
              <a:rPr lang="ja-JP" altLang="en-US" sz="2800" dirty="0"/>
              <a:t>神経の働きが促進され</a:t>
            </a:r>
            <a:r>
              <a:rPr lang="ja-JP" altLang="en-US" sz="2800" dirty="0" smtClean="0"/>
              <a:t>、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>
                <a:solidFill>
                  <a:srgbClr val="FF0000"/>
                </a:solidFill>
              </a:rPr>
              <a:t>リラックス</a:t>
            </a:r>
            <a:r>
              <a:rPr lang="ja-JP" altLang="en-US" sz="2800" dirty="0">
                <a:solidFill>
                  <a:srgbClr val="FF0000"/>
                </a:solidFill>
              </a:rPr>
              <a:t>効果が</a:t>
            </a:r>
            <a:r>
              <a:rPr lang="ja-JP" altLang="en-US" sz="2800" dirty="0" smtClean="0">
                <a:solidFill>
                  <a:srgbClr val="FF0000"/>
                </a:solidFill>
              </a:rPr>
              <a:t>期待</a:t>
            </a:r>
            <a:r>
              <a:rPr lang="ja-JP" altLang="en-US" sz="2800" dirty="0">
                <a:solidFill>
                  <a:srgbClr val="FF0000"/>
                </a:solidFill>
              </a:rPr>
              <a:t>できる</a:t>
            </a:r>
            <a:r>
              <a:rPr lang="ja-JP" altLang="en-US" sz="2800" dirty="0" smtClean="0">
                <a:solidFill>
                  <a:srgbClr val="FF0000"/>
                </a:solidFill>
              </a:rPr>
              <a:t>。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/>
              <a:t>・ ４２℃以上のお湯で入浴すると、血管が収縮して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　急に血圧が上昇するので注意する</a:t>
            </a:r>
            <a:r>
              <a:rPr lang="ja-JP" altLang="en-US" sz="2800" dirty="0" smtClean="0"/>
              <a:t>。</a:t>
            </a:r>
            <a:endParaRPr lang="en-US" altLang="ja-JP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9283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26225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安全な入浴のために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3568" y="2320280"/>
            <a:ext cx="7859216" cy="2980928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800" dirty="0"/>
              <a:t>・ 入浴は空腹時や満腹時は避ける。</a:t>
            </a:r>
          </a:p>
          <a:p>
            <a:pPr marL="0" indent="0">
              <a:buNone/>
            </a:pPr>
            <a:r>
              <a:rPr lang="ja-JP" altLang="en-US" sz="2800" dirty="0"/>
              <a:t>・ 脱衣所と浴室内の温度差を極力小さくする。</a:t>
            </a:r>
          </a:p>
          <a:p>
            <a:pPr marL="0" indent="0">
              <a:buNone/>
            </a:pPr>
            <a:r>
              <a:rPr lang="ja-JP" altLang="en-US" sz="2800" dirty="0"/>
              <a:t>・ 入浴により体力を奪われるので、体調不良時</a:t>
            </a:r>
            <a:r>
              <a:rPr lang="ja-JP" altLang="en-US" sz="2800" dirty="0" smtClean="0"/>
              <a:t>には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医療者</a:t>
            </a:r>
            <a:r>
              <a:rPr lang="ja-JP" altLang="en-US" sz="2800" dirty="0"/>
              <a:t>とよく相談する。</a:t>
            </a:r>
            <a:r>
              <a:rPr lang="ja-JP" altLang="en-US" dirty="0"/>
              <a:t>　　　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9283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5507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30B65B2F-DD24-49C2-8030-A2C67A4B2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764704"/>
            <a:ext cx="7931224" cy="5361459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altLang="ja-JP" sz="2400" dirty="0" smtClean="0">
                <a:latin typeface="ＭＳ Ｐゴシック" panose="020B0600070205080204" pitchFamily="50" charset="-128"/>
              </a:rPr>
              <a:t>【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参考文献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】</a:t>
            </a: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１）メジカルフレンド社 介護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福祉士実践シリーズ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5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巻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老人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介護の基礎技術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(1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)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平成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6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年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3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月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14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日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第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1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版第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6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刷発行  著者代表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望月弘子</a:t>
            </a:r>
            <a:endParaRPr lang="ja-JP" altLang="en-US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>
                <a:latin typeface="ＭＳ Ｐゴシック" panose="020B0600070205080204" pitchFamily="50" charset="-128"/>
              </a:rPr>
              <a:t>２）中央法規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出版 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介護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職員 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初任者研修テキスト 第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2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巻 自立に向けた介護の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実際 </a:t>
            </a:r>
            <a:r>
              <a:rPr lang="en-US" altLang="ja-JP" sz="2400" dirty="0" smtClean="0">
                <a:latin typeface="ＭＳ Ｐゴシック" panose="020B0600070205080204" pitchFamily="50" charset="-128"/>
              </a:rPr>
              <a:t>2013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年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9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月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10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日 初版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2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冊発行 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編集  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黒澤貞夫・石橋真ニ・是枝祥子・上原千寿子・白井孝子 発行者 荘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村明彦</a:t>
            </a:r>
            <a:endParaRPr lang="en-US" altLang="ja-JP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en-US" altLang="ja-JP" sz="2400" dirty="0">
                <a:latin typeface="ＭＳ Ｐゴシック" panose="020B0600070205080204" pitchFamily="50" charset="-128"/>
              </a:rPr>
              <a:t> 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教材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作成　　</a:t>
            </a:r>
            <a:endParaRPr lang="en-US" altLang="ja-JP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特別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養護老人ホーム　天恵荘</a:t>
            </a:r>
            <a:endParaRPr lang="en-US" altLang="ja-JP" sz="2400" dirty="0">
              <a:latin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看護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部長　黒田　美穂　            </a:t>
            </a:r>
            <a:r>
              <a:rPr lang="ja-JP" altLang="en-US" sz="2800" dirty="0">
                <a:latin typeface="ＭＳ Ｐゴシック" panose="020B0600070205080204" pitchFamily="50" charset="-128"/>
              </a:rPr>
              <a:t>　</a:t>
            </a:r>
            <a:endParaRPr kumimoji="1" lang="ja-JP" altLang="en-US" sz="2800" dirty="0"/>
          </a:p>
        </p:txBody>
      </p:sp>
      <p:pic>
        <p:nvPicPr>
          <p:cNvPr id="5" name="Picture 6" descr="C:\Users\User\Downloads\ロゴ　グレイ.JPG">
            <a:extLst>
              <a:ext uri="{FF2B5EF4-FFF2-40B4-BE49-F238E27FC236}">
                <a16:creationId xmlns="" xmlns:a16="http://schemas.microsoft.com/office/drawing/2014/main" id="{B4E7931E-BC93-43AE-ADF0-4E6732A928E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52997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564D7E6F-7138-41D5-9C4C-CABACEC96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8F6FCE97-B4FA-4B64-9F4A-2AD6E8686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8312"/>
            <a:ext cx="8229600" cy="2332856"/>
          </a:xfrm>
        </p:spPr>
        <p:txBody>
          <a:bodyPr/>
          <a:lstStyle/>
          <a:p>
            <a:pPr marL="0" indent="0" algn="ctr">
              <a:buNone/>
            </a:pPr>
            <a:r>
              <a:rPr lang="ja-JP" altLang="en-US" sz="4400" dirty="0" smtClean="0"/>
              <a:t>お疲れさま</a:t>
            </a:r>
            <a:r>
              <a:rPr lang="ja-JP" altLang="en-US" sz="4400" dirty="0" err="1"/>
              <a:t>で</a:t>
            </a:r>
            <a:r>
              <a:rPr lang="ja-JP" altLang="en-US" sz="4400" dirty="0"/>
              <a:t>した</a:t>
            </a:r>
            <a:endParaRPr kumimoji="1" lang="ja-JP" altLang="en-US" sz="44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="" xmlns:a16="http://schemas.microsoft.com/office/drawing/2014/main" id="{D6560373-DE5A-4D41-AF1D-05905E587365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108578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1400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E918D41-2271-440A-A2FF-F4D78B3DE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落ち着く空間作り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61BC3092-6773-4198-866D-061EA794B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1600200"/>
            <a:ext cx="6419056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2800" dirty="0" smtClean="0"/>
              <a:t>・ 換気</a:t>
            </a:r>
            <a:r>
              <a:rPr lang="ja-JP" altLang="en-US" sz="2800" dirty="0"/>
              <a:t>はこまめに</a:t>
            </a:r>
            <a:r>
              <a:rPr lang="ja-JP" altLang="en-US" sz="2800" dirty="0" smtClean="0"/>
              <a:t>行う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　　⇒ </a:t>
            </a:r>
            <a:r>
              <a:rPr lang="ja-JP" altLang="en-US" sz="2800" dirty="0" smtClean="0">
                <a:solidFill>
                  <a:srgbClr val="FF0000"/>
                </a:solidFill>
              </a:rPr>
              <a:t>空気</a:t>
            </a:r>
            <a:r>
              <a:rPr lang="ja-JP" altLang="en-US" sz="2800" dirty="0">
                <a:solidFill>
                  <a:srgbClr val="FF0000"/>
                </a:solidFill>
              </a:rPr>
              <a:t>の清浄</a:t>
            </a:r>
            <a:r>
              <a:rPr lang="ja-JP" altLang="en-US" sz="2800" dirty="0"/>
              <a:t>性を</a:t>
            </a:r>
            <a:r>
              <a:rPr lang="ja-JP" altLang="en-US" sz="2800" dirty="0" smtClean="0"/>
              <a:t>保つ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室内に太陽光</a:t>
            </a:r>
            <a:r>
              <a:rPr lang="ja-JP" altLang="en-US" sz="2800" dirty="0"/>
              <a:t>を</a:t>
            </a:r>
            <a:r>
              <a:rPr lang="ja-JP" altLang="en-US" sz="2800" dirty="0" smtClean="0"/>
              <a:t>入れる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　⇒ </a:t>
            </a:r>
            <a:r>
              <a:rPr lang="ja-JP" altLang="en-US" sz="2800" dirty="0" smtClean="0">
                <a:solidFill>
                  <a:srgbClr val="FF0000"/>
                </a:solidFill>
              </a:rPr>
              <a:t>紫外線</a:t>
            </a:r>
            <a:r>
              <a:rPr lang="ja-JP" altLang="en-US" sz="2800" dirty="0">
                <a:solidFill>
                  <a:srgbClr val="FF0000"/>
                </a:solidFill>
              </a:rPr>
              <a:t>で殺菌</a:t>
            </a:r>
            <a:r>
              <a:rPr lang="ja-JP" altLang="en-US" sz="2800" dirty="0" smtClean="0">
                <a:solidFill>
                  <a:srgbClr val="FF0000"/>
                </a:solidFill>
              </a:rPr>
              <a:t>効果</a:t>
            </a:r>
            <a:r>
              <a:rPr lang="ja-JP" altLang="en-US" sz="2800" dirty="0" smtClean="0"/>
              <a:t>が得られる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・ ゴミ</a:t>
            </a:r>
            <a:r>
              <a:rPr lang="ja-JP" altLang="en-US" sz="2800" dirty="0"/>
              <a:t>や埃がなく</a:t>
            </a:r>
            <a:r>
              <a:rPr lang="ja-JP" altLang="en-US" sz="2800" dirty="0" smtClean="0"/>
              <a:t>、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　⇒ </a:t>
            </a:r>
            <a:r>
              <a:rPr lang="ja-JP" altLang="en-US" sz="2800" dirty="0" smtClean="0">
                <a:solidFill>
                  <a:srgbClr val="FF0000"/>
                </a:solidFill>
              </a:rPr>
              <a:t>清潔</a:t>
            </a:r>
            <a:r>
              <a:rPr lang="ja-JP" altLang="en-US" sz="2800" dirty="0">
                <a:solidFill>
                  <a:srgbClr val="FF0000"/>
                </a:solidFill>
              </a:rPr>
              <a:t>保持</a:t>
            </a:r>
            <a:r>
              <a:rPr lang="ja-JP" altLang="en-US" sz="2800" dirty="0" smtClean="0"/>
              <a:t>が</a:t>
            </a:r>
            <a:r>
              <a:rPr lang="ja-JP" altLang="en-US" sz="2800" dirty="0"/>
              <a:t>でき</a:t>
            </a:r>
            <a:r>
              <a:rPr lang="ja-JP" altLang="en-US" sz="2800" dirty="0" smtClean="0"/>
              <a:t>ていている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プライバシー</a:t>
            </a:r>
            <a:r>
              <a:rPr lang="ja-JP" altLang="en-US" sz="2800" dirty="0"/>
              <a:t>を</a:t>
            </a:r>
            <a:r>
              <a:rPr lang="ja-JP" altLang="en-US" sz="2800" dirty="0" smtClean="0"/>
              <a:t>保つ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雑音</a:t>
            </a:r>
            <a:r>
              <a:rPr lang="ja-JP" altLang="en-US" sz="2800" dirty="0"/>
              <a:t>が</a:t>
            </a:r>
            <a:r>
              <a:rPr lang="ja-JP" altLang="en-US" sz="2800" dirty="0" smtClean="0"/>
              <a:t>ない</a:t>
            </a:r>
            <a:endParaRPr lang="en-US" altLang="ja-JP" sz="2800" dirty="0" smtClean="0"/>
          </a:p>
          <a:p>
            <a:pPr marL="0" indent="0" algn="r">
              <a:buNone/>
            </a:pPr>
            <a:r>
              <a:rPr lang="ja-JP" altLang="en-US" dirty="0"/>
              <a:t>・・</a:t>
            </a:r>
            <a:r>
              <a:rPr lang="ja-JP" altLang="en-US" dirty="0" smtClean="0"/>
              <a:t>・など</a:t>
            </a:r>
            <a:endParaRPr lang="en-US" altLang="ja-JP" dirty="0"/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275" y="593090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8389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325562"/>
          </a:xfrm>
        </p:spPr>
        <p:txBody>
          <a:bodyPr>
            <a:normAutofit/>
          </a:bodyPr>
          <a:lstStyle/>
          <a:p>
            <a:r>
              <a:rPr lang="ja-JP" altLang="en-US" sz="3200" dirty="0"/>
              <a:t>室内の温度・湿度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59632" y="1600200"/>
            <a:ext cx="7200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 smtClean="0">
                <a:latin typeface="+mj-ea"/>
                <a:ea typeface="+mj-ea"/>
              </a:rPr>
              <a:t>＜最適な</a:t>
            </a:r>
            <a:r>
              <a:rPr kumimoji="1" lang="ja-JP" altLang="en-US" sz="2800" dirty="0" smtClean="0">
                <a:latin typeface="+mj-ea"/>
                <a:ea typeface="+mj-ea"/>
              </a:rPr>
              <a:t>温度＞</a:t>
            </a:r>
            <a:endParaRPr kumimoji="1" lang="en-US" altLang="ja-JP" sz="28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　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夏</a:t>
            </a:r>
            <a:r>
              <a:rPr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：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</a:rPr>
              <a:t>２５</a:t>
            </a:r>
            <a:r>
              <a:rPr lang="ja-JP" altLang="en-US" sz="2800" dirty="0">
                <a:solidFill>
                  <a:srgbClr val="FF0000"/>
                </a:solidFill>
                <a:latin typeface="+mj-ea"/>
              </a:rPr>
              <a:t>～２７ </a:t>
            </a:r>
            <a:r>
              <a:rPr lang="en-US" altLang="ja-JP" sz="2800" dirty="0" smtClean="0">
                <a:solidFill>
                  <a:srgbClr val="FF0000"/>
                </a:solidFill>
                <a:latin typeface="+mj-ea"/>
                <a:ea typeface="+mj-ea"/>
              </a:rPr>
              <a:t>℃</a:t>
            </a:r>
            <a:r>
              <a:rPr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／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冬：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</a:rPr>
              <a:t>１８</a:t>
            </a:r>
            <a:r>
              <a:rPr lang="ja-JP" altLang="en-US" sz="2800" dirty="0">
                <a:solidFill>
                  <a:srgbClr val="FF0000"/>
                </a:solidFill>
                <a:latin typeface="+mj-ea"/>
              </a:rPr>
              <a:t>～２３℃ </a:t>
            </a: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kumimoji="1" lang="ja-JP" altLang="en-US" sz="2800" dirty="0" smtClean="0">
                <a:latin typeface="+mj-ea"/>
                <a:ea typeface="+mj-ea"/>
              </a:rPr>
              <a:t>＜最適な湿度＞</a:t>
            </a:r>
            <a:endParaRPr lang="en-US" altLang="ja-JP" sz="28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kumimoji="1" lang="ja-JP" altLang="en-US" sz="2800" dirty="0" smtClean="0">
                <a:solidFill>
                  <a:srgbClr val="C00000"/>
                </a:solidFill>
                <a:latin typeface="+mj-ea"/>
                <a:ea typeface="+mj-ea"/>
              </a:rPr>
              <a:t>　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夏：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</a:rPr>
              <a:t>５０</a:t>
            </a:r>
            <a:r>
              <a:rPr lang="ja-JP" altLang="en-US" sz="2800" dirty="0">
                <a:solidFill>
                  <a:srgbClr val="FF0000"/>
                </a:solidFill>
                <a:latin typeface="+mj-ea"/>
              </a:rPr>
              <a:t>～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</a:rPr>
              <a:t>６５％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／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冬</a:t>
            </a:r>
            <a:r>
              <a:rPr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：</a:t>
            </a:r>
            <a:r>
              <a:rPr lang="ja-JP" altLang="en-US" sz="2800" dirty="0" smtClean="0">
                <a:solidFill>
                  <a:srgbClr val="FF0000"/>
                </a:solidFill>
                <a:latin typeface="+mj-ea"/>
              </a:rPr>
              <a:t>４５</a:t>
            </a:r>
            <a:r>
              <a:rPr lang="ja-JP" altLang="en-US" sz="2800" dirty="0">
                <a:solidFill>
                  <a:srgbClr val="FF0000"/>
                </a:solidFill>
                <a:latin typeface="+mj-ea"/>
              </a:rPr>
              <a:t>～６０</a:t>
            </a:r>
            <a:r>
              <a:rPr kumimoji="1"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％</a:t>
            </a:r>
            <a:endParaRPr lang="en-US" altLang="ja-JP" sz="2800" dirty="0">
              <a:solidFill>
                <a:srgbClr val="FF0000"/>
              </a:solidFill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</a:t>
            </a:r>
            <a:endParaRPr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しかし、体温</a:t>
            </a:r>
            <a:r>
              <a:rPr lang="ja-JP" altLang="en-US" sz="2800" dirty="0">
                <a:latin typeface="+mn-ea"/>
              </a:rPr>
              <a:t>や体感</a:t>
            </a:r>
            <a:r>
              <a:rPr lang="ja-JP" altLang="en-US" sz="2800" dirty="0" smtClean="0">
                <a:latin typeface="+mn-ea"/>
              </a:rPr>
              <a:t>温度は人によって異なる</a:t>
            </a:r>
            <a:endParaRPr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⇒ 施設</a:t>
            </a:r>
            <a:r>
              <a:rPr lang="ja-JP" altLang="en-US" sz="2800" dirty="0">
                <a:latin typeface="+mn-ea"/>
              </a:rPr>
              <a:t>での集団生活では、衣類や掛物に</a:t>
            </a:r>
            <a:r>
              <a:rPr lang="ja-JP" altLang="en-US" sz="2800" dirty="0" err="1" smtClean="0">
                <a:latin typeface="+mn-ea"/>
              </a:rPr>
              <a:t>よ</a:t>
            </a:r>
            <a:endParaRPr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dirty="0" smtClean="0">
                <a:latin typeface="+mn-ea"/>
              </a:rPr>
              <a:t>　　</a:t>
            </a:r>
            <a:r>
              <a:rPr lang="ja-JP" altLang="en-US" sz="2800" dirty="0" err="1" smtClean="0">
                <a:latin typeface="+mn-ea"/>
              </a:rPr>
              <a:t>る</a:t>
            </a:r>
            <a:r>
              <a:rPr lang="ja-JP" altLang="en-US" sz="2800" dirty="0" smtClean="0">
                <a:solidFill>
                  <a:srgbClr val="FF0000"/>
                </a:solidFill>
                <a:latin typeface="+mn-ea"/>
              </a:rPr>
              <a:t>個別</a:t>
            </a:r>
            <a:r>
              <a:rPr lang="ja-JP" altLang="en-US" sz="2800" dirty="0">
                <a:solidFill>
                  <a:srgbClr val="FF0000"/>
                </a:solidFill>
                <a:latin typeface="+mn-ea"/>
              </a:rPr>
              <a:t>の調節が</a:t>
            </a:r>
            <a:r>
              <a:rPr lang="ja-JP" altLang="en-US" sz="2800" dirty="0" smtClean="0">
                <a:solidFill>
                  <a:srgbClr val="FF0000"/>
                </a:solidFill>
                <a:latin typeface="+mn-ea"/>
              </a:rPr>
              <a:t>必要</a:t>
            </a:r>
            <a:endParaRPr lang="ja-JP" altLang="en-US" sz="2800" dirty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endParaRPr lang="en-US" altLang="ja-JP" sz="2800" dirty="0">
              <a:latin typeface="+mj-ea"/>
              <a:ea typeface="+mj-ea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88" y="593090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276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寝具の選択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62880" y="1744216"/>
            <a:ext cx="8229600" cy="3556992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800" dirty="0">
                <a:latin typeface="+mn-ea"/>
              </a:rPr>
              <a:t>＜夏場＞</a:t>
            </a:r>
            <a:endParaRPr kumimoji="1" lang="en-US" altLang="ja-JP" sz="2800" dirty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・薄手で熱</a:t>
            </a:r>
            <a:r>
              <a:rPr lang="ja-JP" altLang="en-US" sz="2800" dirty="0">
                <a:latin typeface="+mn-ea"/>
              </a:rPr>
              <a:t>がこもらないもの</a:t>
            </a:r>
            <a:r>
              <a:rPr lang="ja-JP" altLang="en-US" sz="2800" dirty="0" smtClean="0">
                <a:latin typeface="+mn-ea"/>
              </a:rPr>
              <a:t>。</a:t>
            </a:r>
            <a:endParaRPr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dirty="0" smtClean="0">
                <a:latin typeface="+mn-ea"/>
              </a:rPr>
              <a:t>・身体</a:t>
            </a:r>
            <a:r>
              <a:rPr lang="ja-JP" altLang="en-US" sz="2800" dirty="0">
                <a:latin typeface="+mn-ea"/>
              </a:rPr>
              <a:t>に密着しにくいものが好ましい</a:t>
            </a:r>
            <a:r>
              <a:rPr lang="ja-JP" altLang="en-US" sz="2800" dirty="0" smtClean="0">
                <a:latin typeface="+mn-ea"/>
              </a:rPr>
              <a:t>。</a:t>
            </a:r>
            <a:endParaRPr kumimoji="1" lang="en-US" altLang="ja-JP" sz="2800" dirty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n-ea"/>
              </a:rPr>
              <a:t>＜冬場＞</a:t>
            </a:r>
            <a:endParaRPr lang="en-US" altLang="ja-JP" sz="2800" dirty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・肌触り</a:t>
            </a:r>
            <a:r>
              <a:rPr lang="ja-JP" altLang="en-US" sz="2800" dirty="0">
                <a:latin typeface="+mn-ea"/>
              </a:rPr>
              <a:t>がよく吸放湿性に</a:t>
            </a:r>
            <a:r>
              <a:rPr lang="ja-JP" altLang="en-US" sz="2800" dirty="0" smtClean="0">
                <a:latin typeface="+mn-ea"/>
              </a:rPr>
              <a:t>富み保</a:t>
            </a:r>
            <a:r>
              <a:rPr lang="ja-JP" altLang="en-US" sz="2800" dirty="0">
                <a:latin typeface="+mn-ea"/>
              </a:rPr>
              <a:t>湿性の</a:t>
            </a:r>
            <a:r>
              <a:rPr lang="ja-JP" altLang="en-US" sz="2800" dirty="0" smtClean="0">
                <a:latin typeface="+mn-ea"/>
              </a:rPr>
              <a:t>あるもの。</a:t>
            </a:r>
            <a:endParaRPr lang="en-US" altLang="ja-JP" sz="2800" dirty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・暖かい</a:t>
            </a:r>
            <a:r>
              <a:rPr lang="ja-JP" altLang="en-US" sz="2800" dirty="0">
                <a:latin typeface="+mn-ea"/>
              </a:rPr>
              <a:t>ものが好ましい。</a:t>
            </a:r>
            <a:endParaRPr lang="en-US" altLang="ja-JP" sz="2800" dirty="0">
              <a:latin typeface="+mn-ea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869214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4739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　</a:t>
            </a:r>
            <a:r>
              <a:rPr kumimoji="1" lang="ja-JP" altLang="en-US" sz="3200" dirty="0" smtClean="0"/>
              <a:t>身支度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50913" y="1196752"/>
            <a:ext cx="7428780" cy="4958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＜身支度</a:t>
            </a:r>
            <a:r>
              <a:rPr lang="ja-JP" altLang="en-US" sz="2800" dirty="0"/>
              <a:t>の</a:t>
            </a:r>
            <a:r>
              <a:rPr lang="ja-JP" altLang="en-US" sz="2800" dirty="0" smtClean="0"/>
              <a:t>目的＞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・ 健康維持</a:t>
            </a:r>
            <a:r>
              <a:rPr lang="ja-JP" altLang="en-US" sz="2800" dirty="0"/>
              <a:t>　</a:t>
            </a:r>
            <a:r>
              <a:rPr lang="ja-JP" altLang="en-US" sz="2800" dirty="0" smtClean="0"/>
              <a:t>・生活</a:t>
            </a:r>
            <a:r>
              <a:rPr lang="ja-JP" altLang="en-US" sz="2800" dirty="0"/>
              <a:t>リズムを</a:t>
            </a:r>
            <a:r>
              <a:rPr lang="ja-JP" altLang="en-US" sz="2800" dirty="0" smtClean="0"/>
              <a:t>作る</a:t>
            </a:r>
            <a:r>
              <a:rPr lang="ja-JP" altLang="en-US" sz="2800" dirty="0"/>
              <a:t>　</a:t>
            </a:r>
            <a:r>
              <a:rPr lang="ja-JP" altLang="en-US" sz="2800" dirty="0" smtClean="0"/>
              <a:t>・ＱＯＬ向上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・ 個性</a:t>
            </a:r>
            <a:r>
              <a:rPr lang="ja-JP" altLang="en-US" sz="2800" dirty="0"/>
              <a:t>を</a:t>
            </a:r>
            <a:r>
              <a:rPr lang="ja-JP" altLang="en-US" sz="2800" dirty="0" smtClean="0"/>
              <a:t>出す</a:t>
            </a:r>
            <a:r>
              <a:rPr lang="ja-JP" altLang="en-US" sz="2800" dirty="0"/>
              <a:t>　</a:t>
            </a:r>
            <a:r>
              <a:rPr lang="ja-JP" altLang="en-US" sz="2800" dirty="0" smtClean="0"/>
              <a:t>・</a:t>
            </a:r>
            <a:r>
              <a:rPr lang="ja-JP" altLang="en-US" sz="2800" dirty="0"/>
              <a:t>他者</a:t>
            </a:r>
            <a:r>
              <a:rPr lang="ja-JP" altLang="en-US" sz="2800" dirty="0" smtClean="0"/>
              <a:t>と良い関係</a:t>
            </a:r>
            <a:r>
              <a:rPr lang="ja-JP" altLang="en-US" sz="2800" dirty="0"/>
              <a:t>を</a:t>
            </a:r>
            <a:r>
              <a:rPr lang="ja-JP" altLang="en-US" sz="2800" dirty="0" smtClean="0"/>
              <a:t>築く　</a:t>
            </a:r>
            <a:endParaRPr lang="en-US" altLang="ja-JP" sz="2800" dirty="0" smtClean="0"/>
          </a:p>
          <a:p>
            <a:pPr marL="0" indent="0" algn="r">
              <a:buNone/>
            </a:pPr>
            <a:r>
              <a:rPr lang="ja-JP" altLang="en-US" sz="2800" dirty="0" smtClean="0"/>
              <a:t>・・・など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人</a:t>
            </a:r>
            <a:r>
              <a:rPr lang="ja-JP" altLang="en-US" sz="2800" dirty="0"/>
              <a:t>は身支度を整えることで、気分も変わり</a:t>
            </a:r>
            <a:r>
              <a:rPr lang="ja-JP" altLang="en-US" sz="2800" dirty="0" smtClean="0"/>
              <a:t>、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　気持ちも</a:t>
            </a:r>
            <a:r>
              <a:rPr lang="ja-JP" altLang="en-US" sz="2800" dirty="0"/>
              <a:t>高揚して</a:t>
            </a:r>
            <a:r>
              <a:rPr lang="ja-JP" altLang="en-US" sz="2800" dirty="0">
                <a:solidFill>
                  <a:srgbClr val="FF0000"/>
                </a:solidFill>
              </a:rPr>
              <a:t>生活意欲が</a:t>
            </a:r>
            <a:r>
              <a:rPr lang="ja-JP" altLang="en-US" sz="2800" dirty="0" smtClean="0">
                <a:solidFill>
                  <a:srgbClr val="FF0000"/>
                </a:solidFill>
              </a:rPr>
              <a:t>向上</a:t>
            </a:r>
            <a:r>
              <a:rPr lang="ja-JP" altLang="en-US" sz="2800" dirty="0" smtClean="0"/>
              <a:t>する。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</a:t>
            </a:r>
            <a:r>
              <a:rPr lang="en-US" altLang="ja-JP" sz="2800" dirty="0"/>
              <a:t> </a:t>
            </a:r>
            <a:r>
              <a:rPr lang="ja-JP" altLang="en-US" sz="2800" dirty="0" smtClean="0"/>
              <a:t>社会</a:t>
            </a:r>
            <a:r>
              <a:rPr lang="ja-JP" altLang="en-US" sz="2800" dirty="0"/>
              <a:t>生活の中で相手に不快な思いをさせず</a:t>
            </a:r>
            <a:r>
              <a:rPr lang="ja-JP" altLang="en-US" sz="2800" dirty="0" smtClean="0"/>
              <a:t>、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lang="ja-JP" altLang="en-US" sz="2800" dirty="0" smtClean="0">
                <a:solidFill>
                  <a:srgbClr val="FF0000"/>
                </a:solidFill>
              </a:rPr>
              <a:t>円満</a:t>
            </a:r>
            <a:r>
              <a:rPr lang="ja-JP" altLang="en-US" sz="2800" dirty="0">
                <a:solidFill>
                  <a:srgbClr val="FF0000"/>
                </a:solidFill>
              </a:rPr>
              <a:t>な関係を維持</a:t>
            </a:r>
            <a:r>
              <a:rPr lang="ja-JP" altLang="en-US" sz="2800" dirty="0"/>
              <a:t>する</a:t>
            </a:r>
            <a:r>
              <a:rPr lang="ja-JP" altLang="en-US" sz="2800" dirty="0" smtClean="0"/>
              <a:t>こと</a:t>
            </a:r>
            <a:r>
              <a:rPr lang="ja-JP" altLang="en-US" sz="2800" dirty="0"/>
              <a:t>が</a:t>
            </a:r>
            <a:r>
              <a:rPr lang="ja-JP" altLang="en-US" sz="2800" dirty="0" smtClean="0"/>
              <a:t>できる。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・ 自分</a:t>
            </a:r>
            <a:r>
              <a:rPr lang="ja-JP" altLang="en-US" sz="2800" dirty="0"/>
              <a:t>らしさを出すことで、</a:t>
            </a:r>
            <a:r>
              <a:rPr lang="ja-JP" altLang="en-US" sz="2800" dirty="0">
                <a:solidFill>
                  <a:srgbClr val="FF0000"/>
                </a:solidFill>
              </a:rPr>
              <a:t>充実感・満足感を</a:t>
            </a:r>
            <a:r>
              <a:rPr lang="ja-JP" altLang="en-US" sz="2800" dirty="0" smtClean="0">
                <a:solidFill>
                  <a:srgbClr val="FF0000"/>
                </a:solidFill>
              </a:rPr>
              <a:t>得る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lang="ja-JP" altLang="en-US" sz="2800" dirty="0" smtClean="0"/>
              <a:t>こと</a:t>
            </a:r>
            <a:r>
              <a:rPr lang="ja-JP" altLang="en-US" sz="2800" dirty="0"/>
              <a:t>ができる。</a:t>
            </a:r>
            <a:endParaRPr kumimoji="1" lang="en-US" altLang="ja-JP" sz="28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08275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043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kumimoji="1"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3608" y="1600200"/>
            <a:ext cx="7128792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 smtClean="0"/>
              <a:t>　①</a:t>
            </a:r>
            <a:r>
              <a:rPr lang="ja-JP" altLang="en-US" sz="2800" dirty="0"/>
              <a:t>～③の（　　）に合う記号を選んで下さい。</a:t>
            </a:r>
            <a:endParaRPr lang="en-US" altLang="ja-JP" sz="2800" dirty="0"/>
          </a:p>
          <a:p>
            <a:pPr marL="0" indent="0">
              <a:buNone/>
            </a:pPr>
            <a:endParaRPr lang="ja-JP" altLang="en-US" sz="2800" dirty="0"/>
          </a:p>
          <a:p>
            <a:pPr marL="0" indent="0">
              <a:buNone/>
            </a:pPr>
            <a:r>
              <a:rPr kumimoji="1" lang="ja-JP" altLang="en-US" sz="2800" dirty="0"/>
              <a:t>整容行動には（　①　）、（　②　）、（　③　）</a:t>
            </a:r>
            <a:r>
              <a:rPr kumimoji="1" lang="ja-JP" altLang="en-US" sz="2800" dirty="0" smtClean="0"/>
              <a:t>、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kumimoji="1" lang="ja-JP" altLang="en-US" sz="2800" dirty="0" smtClean="0"/>
              <a:t>ひげ</a:t>
            </a:r>
            <a:r>
              <a:rPr kumimoji="1" lang="ja-JP" altLang="en-US" sz="2800" dirty="0"/>
              <a:t>の手入れ、整髪、爪の手入れ、化粧</a:t>
            </a:r>
            <a:r>
              <a:rPr kumimoji="1" lang="ja-JP" altLang="en-US" sz="2800" dirty="0" smtClean="0"/>
              <a:t>など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kumimoji="1" lang="ja-JP" altLang="en-US" sz="2800" dirty="0" smtClean="0"/>
              <a:t>が</a:t>
            </a:r>
            <a:r>
              <a:rPr kumimoji="1" lang="ja-JP" altLang="en-US" sz="2800" dirty="0"/>
              <a:t>あります。</a:t>
            </a:r>
            <a:endParaRPr kumimoji="1" lang="en-US" altLang="ja-JP" sz="2800" dirty="0"/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r>
              <a:rPr kumimoji="1" lang="en-US" altLang="ja-JP" sz="2800" dirty="0" smtClean="0"/>
              <a:t>	</a:t>
            </a:r>
            <a:r>
              <a:rPr kumimoji="1" lang="ja-JP" altLang="en-US" sz="2800" dirty="0" smtClean="0"/>
              <a:t>　イ） 洗面</a:t>
            </a:r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　ロ） 更衣　</a:t>
            </a:r>
            <a:r>
              <a:rPr kumimoji="1" lang="ja-JP" altLang="en-US" sz="2800" dirty="0"/>
              <a:t>　ハ</a:t>
            </a:r>
            <a:r>
              <a:rPr kumimoji="1" lang="ja-JP" altLang="en-US" sz="2800" dirty="0" smtClean="0"/>
              <a:t>） 排泄</a:t>
            </a:r>
            <a:r>
              <a:rPr kumimoji="1" lang="ja-JP" altLang="en-US" sz="2800" dirty="0"/>
              <a:t>　</a:t>
            </a:r>
            <a:endParaRPr lang="en-US" altLang="ja-JP" sz="2800" dirty="0"/>
          </a:p>
          <a:p>
            <a:pPr marL="0" indent="0">
              <a:buNone/>
            </a:pPr>
            <a:r>
              <a:rPr kumimoji="1" lang="en-US" altLang="ja-JP" sz="2800" dirty="0" smtClean="0"/>
              <a:t>	</a:t>
            </a:r>
            <a:r>
              <a:rPr lang="ja-JP" altLang="en-US" sz="2800" dirty="0"/>
              <a:t>　</a:t>
            </a:r>
            <a:r>
              <a:rPr kumimoji="1" lang="ja-JP" altLang="en-US" sz="2800" dirty="0" smtClean="0"/>
              <a:t>ニ） 洗顔</a:t>
            </a:r>
            <a:r>
              <a:rPr lang="ja-JP" altLang="en-US" sz="2800" dirty="0"/>
              <a:t>　</a:t>
            </a:r>
            <a:r>
              <a:rPr lang="ja-JP" altLang="en-US" sz="2800" dirty="0" smtClean="0"/>
              <a:t>　</a:t>
            </a:r>
            <a:r>
              <a:rPr kumimoji="1" lang="ja-JP" altLang="en-US" sz="2800" dirty="0" smtClean="0"/>
              <a:t>ホ） 口腔</a:t>
            </a:r>
            <a:r>
              <a:rPr kumimoji="1" lang="ja-JP" altLang="en-US" sz="2800" dirty="0"/>
              <a:t>ケア　　　　　　　　　　　　　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93090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380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ja-JP" sz="3200" dirty="0"/>
              <a:t>【</a:t>
            </a:r>
            <a:r>
              <a:rPr lang="ja-JP" altLang="en-US" sz="3200" dirty="0"/>
              <a:t>正解</a:t>
            </a:r>
            <a:r>
              <a:rPr lang="en-US" altLang="ja-JP" sz="3200" dirty="0"/>
              <a:t>】</a:t>
            </a:r>
            <a:br>
              <a:rPr lang="en-US" altLang="ja-JP" sz="3200" dirty="0"/>
            </a:br>
            <a:r>
              <a:rPr lang="en-US" altLang="ja-JP" sz="3200" dirty="0"/>
              <a:t/>
            </a:r>
            <a:br>
              <a:rPr lang="en-US" altLang="ja-JP" sz="3200" dirty="0"/>
            </a:br>
            <a:r>
              <a:rPr kumimoji="1" lang="ja-JP" altLang="en-US" sz="3200" dirty="0"/>
              <a:t>①イ　②ニ　③ホ　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5576" y="2388021"/>
            <a:ext cx="7560840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/>
              <a:t>・ 整容</a:t>
            </a:r>
            <a:r>
              <a:rPr kumimoji="1" lang="ja-JP" altLang="en-US" sz="2800" dirty="0"/>
              <a:t>行為の支援</a:t>
            </a:r>
            <a:r>
              <a:rPr kumimoji="1" lang="ja-JP" altLang="en-US" sz="2800" dirty="0" smtClean="0"/>
              <a:t>では、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「</a:t>
            </a:r>
            <a:r>
              <a:rPr kumimoji="1" lang="ja-JP" altLang="en-US" sz="2800" dirty="0">
                <a:solidFill>
                  <a:srgbClr val="FF0000"/>
                </a:solidFill>
              </a:rPr>
              <a:t>その人らしさ」への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支援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kumimoji="1" lang="ja-JP" altLang="en-US" sz="2800" dirty="0" smtClean="0"/>
              <a:t>が基本</a:t>
            </a:r>
            <a:r>
              <a:rPr lang="ja-JP" altLang="en-US" sz="2800" dirty="0" smtClean="0"/>
              <a:t>であり</a:t>
            </a:r>
            <a:r>
              <a:rPr kumimoji="1" lang="ja-JP" altLang="en-US" sz="2800" dirty="0" smtClean="0"/>
              <a:t>、</a:t>
            </a:r>
            <a:r>
              <a:rPr kumimoji="1" lang="ja-JP" altLang="en-US" sz="2800" dirty="0"/>
              <a:t>安全に爽快感や清潔感を得て</a:t>
            </a:r>
            <a:r>
              <a:rPr kumimoji="1" lang="ja-JP" altLang="en-US" sz="2800" dirty="0" smtClean="0"/>
              <a:t>、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 smtClean="0"/>
              <a:t>自尊</a:t>
            </a:r>
            <a:r>
              <a:rPr kumimoji="1" lang="ja-JP" altLang="en-US" sz="2800" dirty="0"/>
              <a:t>心を満足させることが</a:t>
            </a:r>
            <a:r>
              <a:rPr kumimoji="1" lang="ja-JP" altLang="en-US" sz="2800" dirty="0" smtClean="0"/>
              <a:t>大切。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 smtClean="0"/>
              <a:t>・ </a:t>
            </a:r>
            <a:r>
              <a:rPr kumimoji="1" lang="ja-JP" altLang="en-US" sz="2800" dirty="0" smtClean="0"/>
              <a:t>自分</a:t>
            </a:r>
            <a:r>
              <a:rPr kumimoji="1" lang="ja-JP" altLang="en-US" sz="2800" dirty="0"/>
              <a:t>で</a:t>
            </a:r>
            <a:r>
              <a:rPr kumimoji="1" lang="ja-JP" altLang="en-US" sz="2800" dirty="0" smtClean="0"/>
              <a:t>行うことも生活意欲の向上</a:t>
            </a:r>
            <a:r>
              <a:rPr kumimoji="1" lang="ja-JP" altLang="en-US" sz="2800" dirty="0"/>
              <a:t>に</a:t>
            </a:r>
            <a:r>
              <a:rPr kumimoji="1" lang="ja-JP" altLang="en-US" sz="2800" dirty="0" err="1"/>
              <a:t>つながる</a:t>
            </a:r>
            <a:r>
              <a:rPr kumimoji="1" lang="ja-JP" altLang="en-US" sz="2800" dirty="0" err="1" smtClean="0"/>
              <a:t>た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kumimoji="1" lang="ja-JP" altLang="en-US" sz="2800" dirty="0" smtClean="0"/>
              <a:t>め</a:t>
            </a:r>
            <a:r>
              <a:rPr kumimoji="1" lang="ja-JP" altLang="en-US" sz="2800" dirty="0"/>
              <a:t>、</a:t>
            </a:r>
            <a:r>
              <a:rPr lang="ja-JP" altLang="en-US" sz="2800" dirty="0"/>
              <a:t>でき</a:t>
            </a:r>
            <a:r>
              <a:rPr kumimoji="1" lang="ja-JP" altLang="en-US" sz="2800" dirty="0"/>
              <a:t>ないところに</a:t>
            </a:r>
            <a:r>
              <a:rPr kumimoji="1" lang="ja-JP" altLang="en-US" sz="2800" dirty="0" smtClean="0"/>
              <a:t>対して、</a:t>
            </a:r>
            <a:r>
              <a:rPr kumimoji="1" lang="ja-JP" altLang="en-US" sz="2800" dirty="0">
                <a:solidFill>
                  <a:srgbClr val="FF0000"/>
                </a:solidFill>
              </a:rPr>
              <a:t>自分で行えるよう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な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工夫</a:t>
            </a:r>
            <a:r>
              <a:rPr kumimoji="1" lang="ja-JP" altLang="en-US" sz="2800" dirty="0"/>
              <a:t>が必要になる。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93090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274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200" dirty="0"/>
              <a:t>【</a:t>
            </a:r>
            <a:r>
              <a:rPr kumimoji="1" lang="ja-JP" altLang="en-US" sz="3200" dirty="0"/>
              <a:t>クイズ</a:t>
            </a:r>
            <a:r>
              <a:rPr lang="en-US" altLang="ja-JP" sz="3200" dirty="0"/>
              <a:t>】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9592" y="1999381"/>
            <a:ext cx="7488832" cy="272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dirty="0"/>
              <a:t>爪の周囲の皮膚に化膿や炎症が</a:t>
            </a:r>
            <a:r>
              <a:rPr lang="ja-JP" altLang="en-US" dirty="0"/>
              <a:t>ある</a:t>
            </a:r>
            <a:r>
              <a:rPr lang="ja-JP" altLang="en-US" dirty="0" smtClean="0"/>
              <a:t>場合、</a:t>
            </a:r>
            <a:r>
              <a:rPr lang="ja-JP" altLang="ja-JP" dirty="0"/>
              <a:t>介護職</a:t>
            </a:r>
            <a:r>
              <a:rPr lang="ja-JP" altLang="en-US" dirty="0"/>
              <a:t>が爪切りをできるでしょうか？</a:t>
            </a: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D319031-DFB7-4406-BF78-938EC9089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93090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9561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3872</TotalTime>
  <Words>700</Words>
  <Application>Microsoft Office PowerPoint</Application>
  <PresentationFormat>画面に合わせる (4:3)</PresentationFormat>
  <Paragraphs>165</Paragraphs>
  <Slides>27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28" baseType="lpstr">
      <vt:lpstr>Office ​​テーマ</vt:lpstr>
      <vt:lpstr>【生活支援技術】  ＜清潔の支援＞</vt:lpstr>
      <vt:lpstr>環境整備</vt:lpstr>
      <vt:lpstr>落ち着く空間作り</vt:lpstr>
      <vt:lpstr>室内の温度・湿度</vt:lpstr>
      <vt:lpstr>寝具の選択</vt:lpstr>
      <vt:lpstr>　身支度</vt:lpstr>
      <vt:lpstr>【クイズ】</vt:lpstr>
      <vt:lpstr>【正解】  ①イ　②ニ　③ホ　</vt:lpstr>
      <vt:lpstr>【クイズ】</vt:lpstr>
      <vt:lpstr>【正解】  ×介護職は爪切りをできない</vt:lpstr>
      <vt:lpstr>【クイズ】</vt:lpstr>
      <vt:lpstr>【正解】  〇医療行為である</vt:lpstr>
      <vt:lpstr>【クイズ】</vt:lpstr>
      <vt:lpstr>【正解】  ①イ　②ハ　③ロ</vt:lpstr>
      <vt:lpstr>【クイズ】</vt:lpstr>
      <vt:lpstr>【正解】  ①イ　②ロ　③ハ　④二</vt:lpstr>
      <vt:lpstr>　更衣介助</vt:lpstr>
      <vt:lpstr>① 室温を調節する</vt:lpstr>
      <vt:lpstr>②プライバシーに配慮する</vt:lpstr>
      <vt:lpstr>③患側の腕や足を無理やり伸縮しない</vt:lpstr>
      <vt:lpstr>【クイズ】</vt:lpstr>
      <vt:lpstr>【正解例】  剥離、腫れ、褥瘡（順不同）</vt:lpstr>
      <vt:lpstr>【クイズ】</vt:lpstr>
      <vt:lpstr>　【正解】  ②３８～４１℃ </vt:lpstr>
      <vt:lpstr>安全な入浴のために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2018-05-19T10:29:41Z</cp:lastPrinted>
  <dcterms:created xsi:type="dcterms:W3CDTF">2018-03-31T00:56:37Z</dcterms:created>
  <dcterms:modified xsi:type="dcterms:W3CDTF">2018-05-19T10:29:43Z</dcterms:modified>
</cp:coreProperties>
</file>