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308" r:id="rId4"/>
    <p:sldId id="259" r:id="rId5"/>
    <p:sldId id="260" r:id="rId6"/>
    <p:sldId id="261" r:id="rId7"/>
    <p:sldId id="262" r:id="rId8"/>
    <p:sldId id="325" r:id="rId9"/>
    <p:sldId id="326" r:id="rId10"/>
    <p:sldId id="281" r:id="rId11"/>
    <p:sldId id="282" r:id="rId12"/>
    <p:sldId id="278" r:id="rId13"/>
    <p:sldId id="283" r:id="rId14"/>
    <p:sldId id="309" r:id="rId15"/>
    <p:sldId id="310" r:id="rId16"/>
    <p:sldId id="311" r:id="rId17"/>
    <p:sldId id="315" r:id="rId18"/>
    <p:sldId id="319" r:id="rId19"/>
    <p:sldId id="316" r:id="rId20"/>
    <p:sldId id="322" r:id="rId21"/>
    <p:sldId id="323" r:id="rId22"/>
    <p:sldId id="320" r:id="rId23"/>
    <p:sldId id="321" r:id="rId24"/>
    <p:sldId id="317" r:id="rId25"/>
    <p:sldId id="328" r:id="rId26"/>
    <p:sldId id="327" r:id="rId27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4355DF-805D-42E2-8760-233ECFCDF03B}" type="datetimeFigureOut">
              <a:rPr kumimoji="1" lang="ja-JP" altLang="en-US" smtClean="0"/>
              <a:t>2018/5/19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EC76F3-15FB-442C-9BF6-3C06851868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4419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EC76F3-15FB-442C-9BF6-3C0685186821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9519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FF72-310F-446B-BC38-B8DC1D7D807C}" type="datetimeFigureOut">
              <a:rPr kumimoji="1" lang="ja-JP" altLang="en-US" smtClean="0"/>
              <a:t>2018/5/19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FE73-E78D-490A-85D8-AA1377EB6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6114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FF72-310F-446B-BC38-B8DC1D7D807C}" type="datetimeFigureOut">
              <a:rPr kumimoji="1" lang="ja-JP" altLang="en-US" smtClean="0"/>
              <a:t>2018/5/19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FE73-E78D-490A-85D8-AA1377EB6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631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FF72-310F-446B-BC38-B8DC1D7D807C}" type="datetimeFigureOut">
              <a:rPr kumimoji="1" lang="ja-JP" altLang="en-US" smtClean="0"/>
              <a:t>2018/5/19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FE73-E78D-490A-85D8-AA1377EB6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4913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FF72-310F-446B-BC38-B8DC1D7D807C}" type="datetimeFigureOut">
              <a:rPr kumimoji="1" lang="ja-JP" altLang="en-US" smtClean="0"/>
              <a:t>2018/5/19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FE73-E78D-490A-85D8-AA1377EB6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5879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FF72-310F-446B-BC38-B8DC1D7D807C}" type="datetimeFigureOut">
              <a:rPr kumimoji="1" lang="ja-JP" altLang="en-US" smtClean="0"/>
              <a:t>2018/5/19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FE73-E78D-490A-85D8-AA1377EB6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2388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FF72-310F-446B-BC38-B8DC1D7D807C}" type="datetimeFigureOut">
              <a:rPr kumimoji="1" lang="ja-JP" altLang="en-US" smtClean="0"/>
              <a:t>2018/5/19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FE73-E78D-490A-85D8-AA1377EB6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1086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FF72-310F-446B-BC38-B8DC1D7D807C}" type="datetimeFigureOut">
              <a:rPr kumimoji="1" lang="ja-JP" altLang="en-US" smtClean="0"/>
              <a:t>2018/5/19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FE73-E78D-490A-85D8-AA1377EB6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206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FF72-310F-446B-BC38-B8DC1D7D807C}" type="datetimeFigureOut">
              <a:rPr kumimoji="1" lang="ja-JP" altLang="en-US" smtClean="0"/>
              <a:t>2018/5/19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FE73-E78D-490A-85D8-AA1377EB6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6771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FF72-310F-446B-BC38-B8DC1D7D807C}" type="datetimeFigureOut">
              <a:rPr kumimoji="1" lang="ja-JP" altLang="en-US" smtClean="0"/>
              <a:t>2018/5/19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FE73-E78D-490A-85D8-AA1377EB6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5135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FF72-310F-446B-BC38-B8DC1D7D807C}" type="datetimeFigureOut">
              <a:rPr kumimoji="1" lang="ja-JP" altLang="en-US" smtClean="0"/>
              <a:t>2018/5/19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FE73-E78D-490A-85D8-AA1377EB6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4158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FF72-310F-446B-BC38-B8DC1D7D807C}" type="datetimeFigureOut">
              <a:rPr kumimoji="1" lang="ja-JP" altLang="en-US" smtClean="0"/>
              <a:t>2018/5/19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FE73-E78D-490A-85D8-AA1377EB6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7682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EFF72-310F-446B-BC38-B8DC1D7D807C}" type="datetimeFigureOut">
              <a:rPr kumimoji="1" lang="ja-JP" altLang="en-US" smtClean="0"/>
              <a:t>2018/5/19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E9FE73-E78D-490A-85D8-AA1377EB6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4247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kumimoji="1" lang="en-US" altLang="ja-JP" sz="4000" dirty="0"/>
              <a:t>【</a:t>
            </a:r>
            <a:r>
              <a:rPr kumimoji="1" lang="ja-JP" altLang="en-US" sz="4000" dirty="0"/>
              <a:t>生活支援技術</a:t>
            </a:r>
            <a:r>
              <a:rPr kumimoji="1" lang="en-US" altLang="ja-JP" sz="4000" dirty="0"/>
              <a:t>】</a:t>
            </a:r>
            <a:br>
              <a:rPr kumimoji="1" lang="en-US" altLang="ja-JP" sz="4000" dirty="0"/>
            </a:br>
            <a:r>
              <a:rPr kumimoji="1" lang="en-US" altLang="ja-JP" sz="4000" dirty="0"/>
              <a:t/>
            </a:r>
            <a:br>
              <a:rPr kumimoji="1" lang="en-US" altLang="ja-JP" sz="4000" dirty="0"/>
            </a:br>
            <a:r>
              <a:rPr kumimoji="1" lang="ja-JP" altLang="en-US" sz="4000" dirty="0"/>
              <a:t>＜排泄の支援＞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="" xmlns:a16="http://schemas.microsoft.com/office/drawing/2014/main" id="{33DB894C-14BE-4A1A-B936-7E023DE2BE52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4521" y="5856724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5431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3200" dirty="0"/>
              <a:t>【</a:t>
            </a:r>
            <a:r>
              <a:rPr kumimoji="1" lang="ja-JP" altLang="en-US" sz="3200" dirty="0"/>
              <a:t>クイズ</a:t>
            </a:r>
            <a:r>
              <a:rPr kumimoji="1" lang="en-US" altLang="ja-JP" sz="3200" dirty="0"/>
              <a:t>】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89248" y="1600200"/>
            <a:ext cx="742716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 smtClean="0"/>
              <a:t>陰部洗浄で石鹸</a:t>
            </a:r>
            <a:r>
              <a:rPr lang="ja-JP" altLang="en-US" dirty="0"/>
              <a:t>を</a:t>
            </a:r>
            <a:r>
              <a:rPr lang="ja-JP" altLang="en-US" dirty="0" smtClean="0"/>
              <a:t>使用する際に</a:t>
            </a:r>
            <a:r>
              <a:rPr lang="ja-JP" altLang="en-US" dirty="0"/>
              <a:t>留意することを２つあげてみましょう。</a:t>
            </a:r>
            <a:endParaRPr lang="en-US" altLang="ja-JP" dirty="0"/>
          </a:p>
          <a:p>
            <a:pPr marL="0" indent="0">
              <a:buNone/>
            </a:pPr>
            <a:endParaRPr lang="en-US" altLang="ja-JP" dirty="0">
              <a:latin typeface="+mj-ea"/>
            </a:endParaRPr>
          </a:p>
          <a:p>
            <a:pPr marL="0" indent="0">
              <a:buNone/>
            </a:pPr>
            <a:r>
              <a:rPr lang="en-US" altLang="ja-JP" dirty="0" smtClean="0">
                <a:latin typeface="+mj-ea"/>
              </a:rPr>
              <a:t>	</a:t>
            </a:r>
            <a:r>
              <a:rPr lang="ja-JP" altLang="en-US" dirty="0" smtClean="0">
                <a:latin typeface="+mj-ea"/>
              </a:rPr>
              <a:t>　＜考えるヒント</a:t>
            </a:r>
            <a:r>
              <a:rPr lang="ja-JP" altLang="en-US" dirty="0">
                <a:latin typeface="+mj-ea"/>
              </a:rPr>
              <a:t>＞</a:t>
            </a:r>
            <a:endParaRPr lang="en-US" altLang="ja-JP" dirty="0">
              <a:latin typeface="+mj-ea"/>
            </a:endParaRPr>
          </a:p>
          <a:p>
            <a:pPr marL="0" indent="0">
              <a:buNone/>
            </a:pPr>
            <a:r>
              <a:rPr lang="en-US" altLang="ja-JP" dirty="0" smtClean="0">
                <a:latin typeface="+mj-ea"/>
              </a:rPr>
              <a:t>	</a:t>
            </a:r>
            <a:r>
              <a:rPr lang="ja-JP" altLang="en-US" dirty="0" smtClean="0">
                <a:latin typeface="+mj-ea"/>
              </a:rPr>
              <a:t>　　・</a:t>
            </a:r>
            <a:r>
              <a:rPr lang="ja-JP" altLang="en-US" dirty="0">
                <a:latin typeface="+mj-ea"/>
              </a:rPr>
              <a:t>高齢者の皮膚の特性</a:t>
            </a:r>
            <a:endParaRPr lang="en-US" altLang="ja-JP" dirty="0">
              <a:latin typeface="+mj-ea"/>
            </a:endParaRPr>
          </a:p>
          <a:p>
            <a:pPr marL="0" indent="0">
              <a:buNone/>
            </a:pPr>
            <a:r>
              <a:rPr lang="en-US" altLang="ja-JP" dirty="0" smtClean="0"/>
              <a:t>	</a:t>
            </a:r>
            <a:r>
              <a:rPr lang="ja-JP" altLang="en-US" dirty="0" smtClean="0"/>
              <a:t>　　・</a:t>
            </a:r>
            <a:r>
              <a:rPr lang="ja-JP" altLang="en-US" dirty="0"/>
              <a:t>皮膚の成分は弱酸性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="" xmlns:a16="http://schemas.microsoft.com/office/drawing/2014/main" id="{33DB894C-14BE-4A1A-B936-7E023DE2BE52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6108578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72406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000" dirty="0"/>
              <a:t>　　　　　　　　　</a:t>
            </a:r>
            <a:r>
              <a:rPr kumimoji="1" lang="ja-JP" altLang="en-US" sz="3500" dirty="0"/>
              <a:t>　</a:t>
            </a:r>
            <a:r>
              <a:rPr kumimoji="1" lang="en-US" altLang="ja-JP" dirty="0"/>
              <a:t>【</a:t>
            </a:r>
            <a:r>
              <a:rPr kumimoji="1" lang="ja-JP" altLang="en-US" dirty="0"/>
              <a:t>正解</a:t>
            </a:r>
            <a:r>
              <a:rPr lang="en-US" altLang="ja-JP" dirty="0"/>
              <a:t>】</a:t>
            </a:r>
            <a:endParaRPr kumimoji="1" lang="en-US" altLang="ja-JP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r>
              <a:rPr lang="ja-JP" altLang="en-US" sz="2800" dirty="0" smtClean="0"/>
              <a:t>① 石鹸を使用した洗浄は</a:t>
            </a:r>
            <a:r>
              <a:rPr lang="ja-JP" altLang="en-US" sz="2800" dirty="0" smtClean="0">
                <a:solidFill>
                  <a:srgbClr val="FF0000"/>
                </a:solidFill>
              </a:rPr>
              <a:t>１日</a:t>
            </a:r>
            <a:r>
              <a:rPr lang="ja-JP" altLang="en-US" sz="2800" dirty="0">
                <a:solidFill>
                  <a:srgbClr val="FF0000"/>
                </a:solidFill>
              </a:rPr>
              <a:t>に１回程度</a:t>
            </a:r>
            <a:r>
              <a:rPr lang="ja-JP" altLang="en-US" sz="2800" dirty="0"/>
              <a:t>が望ましい。</a:t>
            </a:r>
            <a:endParaRPr lang="en-US" altLang="ja-JP" sz="2800" dirty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lang="ja-JP" altLang="en-US" sz="2800" dirty="0" smtClean="0"/>
              <a:t>　・ 高齢者</a:t>
            </a:r>
            <a:r>
              <a:rPr lang="ja-JP" altLang="en-US" sz="2800" dirty="0"/>
              <a:t>は</a:t>
            </a:r>
            <a:r>
              <a:rPr lang="ja-JP" altLang="en-US" sz="2800" dirty="0">
                <a:solidFill>
                  <a:srgbClr val="FF0000"/>
                </a:solidFill>
              </a:rPr>
              <a:t>皮膚が乾燥しやすく</a:t>
            </a:r>
            <a:r>
              <a:rPr lang="ja-JP" altLang="en-US" sz="2800" dirty="0" smtClean="0">
                <a:solidFill>
                  <a:srgbClr val="FF0000"/>
                </a:solidFill>
              </a:rPr>
              <a:t>、傷つき</a:t>
            </a:r>
            <a:r>
              <a:rPr lang="ja-JP" altLang="en-US" sz="2800" dirty="0" smtClean="0">
                <a:solidFill>
                  <a:srgbClr val="FF0000"/>
                </a:solidFill>
              </a:rPr>
              <a:t>易い。</a:t>
            </a:r>
            <a:endParaRPr lang="en-US" altLang="ja-JP" sz="2800" dirty="0"/>
          </a:p>
          <a:p>
            <a:pPr marL="0" indent="0">
              <a:buNone/>
            </a:pPr>
            <a:r>
              <a:rPr lang="ja-JP" altLang="en-US" sz="2800" dirty="0" smtClean="0"/>
              <a:t>　　・ 石鹸を使用すると乾燥しやすく</a:t>
            </a:r>
            <a:r>
              <a:rPr lang="ja-JP" altLang="en-US" sz="2800" dirty="0" smtClean="0"/>
              <a:t>なる。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 smtClean="0"/>
              <a:t>② </a:t>
            </a:r>
            <a:r>
              <a:rPr lang="ja-JP" altLang="en-US" sz="2800" dirty="0" smtClean="0">
                <a:solidFill>
                  <a:srgbClr val="FF0000"/>
                </a:solidFill>
              </a:rPr>
              <a:t>弱酸性の泡石鹸</a:t>
            </a:r>
            <a:r>
              <a:rPr lang="ja-JP" altLang="en-US" sz="2800" dirty="0" smtClean="0"/>
              <a:t>（ボディシャンプー）</a:t>
            </a:r>
            <a:r>
              <a:rPr lang="ja-JP" altLang="en-US" sz="2800" dirty="0" smtClean="0">
                <a:solidFill>
                  <a:srgbClr val="FF0000"/>
                </a:solidFill>
              </a:rPr>
              <a:t>を使用する。</a:t>
            </a:r>
            <a:endParaRPr lang="en-US" altLang="ja-JP" sz="2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2800" dirty="0" smtClean="0"/>
              <a:t>　　・ 一般的</a:t>
            </a:r>
            <a:r>
              <a:rPr lang="ja-JP" altLang="en-US" sz="2800" dirty="0"/>
              <a:t>な固形石鹸はアルカリ性であるが、</a:t>
            </a:r>
            <a:r>
              <a:rPr lang="ja-JP" altLang="en-US" sz="2800" dirty="0" smtClean="0">
                <a:solidFill>
                  <a:srgbClr val="FF0000"/>
                </a:solidFill>
              </a:rPr>
              <a:t>皮膚</a:t>
            </a:r>
            <a:endParaRPr lang="en-US" altLang="ja-JP" sz="2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2800" dirty="0">
                <a:solidFill>
                  <a:srgbClr val="FF0000"/>
                </a:solidFill>
              </a:rPr>
              <a:t>　</a:t>
            </a:r>
            <a:r>
              <a:rPr lang="ja-JP" altLang="en-US" sz="2800" dirty="0" smtClean="0">
                <a:solidFill>
                  <a:srgbClr val="FF0000"/>
                </a:solidFill>
              </a:rPr>
              <a:t>　　の</a:t>
            </a:r>
            <a:r>
              <a:rPr lang="ja-JP" altLang="en-US" sz="2800" dirty="0">
                <a:solidFill>
                  <a:srgbClr val="FF0000"/>
                </a:solidFill>
              </a:rPr>
              <a:t>成分は</a:t>
            </a:r>
            <a:r>
              <a:rPr lang="ja-JP" altLang="en-US" sz="2800" dirty="0" smtClean="0">
                <a:solidFill>
                  <a:srgbClr val="FF0000"/>
                </a:solidFill>
              </a:rPr>
              <a:t>弱酸性</a:t>
            </a:r>
            <a:r>
              <a:rPr lang="ja-JP" altLang="en-US" sz="2800" dirty="0"/>
              <a:t>。</a:t>
            </a:r>
            <a:r>
              <a:rPr lang="ja-JP" altLang="en-US" sz="2800" dirty="0" smtClean="0"/>
              <a:t>その成分と</a:t>
            </a:r>
            <a:r>
              <a:rPr lang="ja-JP" altLang="en-US" sz="2800" dirty="0"/>
              <a:t>同じ石鹸を使う</a:t>
            </a:r>
            <a:r>
              <a:rPr lang="ja-JP" altLang="en-US" sz="2800" dirty="0" smtClean="0"/>
              <a:t>こと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lang="ja-JP" altLang="en-US" sz="2800" dirty="0" smtClean="0"/>
              <a:t>　　が</a:t>
            </a:r>
            <a:r>
              <a:rPr lang="ja-JP" altLang="en-US" sz="2800" dirty="0" smtClean="0"/>
              <a:t>望ましい。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 smtClean="0"/>
              <a:t>　　・ 弱酸性</a:t>
            </a:r>
            <a:r>
              <a:rPr lang="ja-JP" altLang="en-US" sz="2800" dirty="0"/>
              <a:t>石鹸</a:t>
            </a:r>
            <a:r>
              <a:rPr lang="ja-JP" altLang="en-US" sz="2800" dirty="0" smtClean="0"/>
              <a:t>には</a:t>
            </a:r>
            <a:r>
              <a:rPr lang="ja-JP" altLang="en-US" sz="2800" dirty="0"/>
              <a:t>界面活性剤が含まれており、</a:t>
            </a:r>
            <a:r>
              <a:rPr lang="ja-JP" altLang="en-US" sz="2800" dirty="0" smtClean="0"/>
              <a:t>汚</a:t>
            </a:r>
            <a:endParaRPr lang="en-US" altLang="ja-JP" sz="2800" dirty="0"/>
          </a:p>
          <a:p>
            <a:pPr marL="0" indent="0">
              <a:buNone/>
            </a:pPr>
            <a:r>
              <a:rPr lang="ja-JP" altLang="en-US" sz="2800" dirty="0" smtClean="0"/>
              <a:t>　　　</a:t>
            </a:r>
            <a:r>
              <a:rPr lang="ja-JP" altLang="en-US" sz="2800" dirty="0" err="1" smtClean="0"/>
              <a:t>れを</a:t>
            </a:r>
            <a:r>
              <a:rPr lang="ja-JP" altLang="en-US" sz="2800" dirty="0"/>
              <a:t>浮かせる</a:t>
            </a:r>
            <a:r>
              <a:rPr lang="ja-JP" altLang="en-US" sz="2800" dirty="0" smtClean="0"/>
              <a:t>働きが</a:t>
            </a:r>
            <a:r>
              <a:rPr lang="ja-JP" altLang="en-US" sz="2800" dirty="0"/>
              <a:t>ある。</a:t>
            </a:r>
            <a:endParaRPr kumimoji="1" lang="en-US" altLang="ja-JP" sz="2800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="" xmlns:a16="http://schemas.microsoft.com/office/drawing/2014/main" id="{33DB894C-14BE-4A1A-B936-7E023DE2BE52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6187" y="618606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82872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3200" dirty="0"/>
              <a:t>【</a:t>
            </a:r>
            <a:r>
              <a:rPr kumimoji="1" lang="ja-JP" altLang="en-US" sz="3200" dirty="0"/>
              <a:t>クイズ</a:t>
            </a:r>
            <a:r>
              <a:rPr kumimoji="1" lang="en-US" altLang="ja-JP" sz="3200" dirty="0"/>
              <a:t>】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041995" y="1484784"/>
            <a:ext cx="7418437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dirty="0"/>
              <a:t>排泄ケアの際</a:t>
            </a:r>
            <a:r>
              <a:rPr kumimoji="1" lang="ja-JP" altLang="en-US" dirty="0" smtClean="0"/>
              <a:t>に</a:t>
            </a:r>
            <a:r>
              <a:rPr lang="ja-JP" altLang="en-US" dirty="0" smtClean="0"/>
              <a:t>は、</a:t>
            </a:r>
            <a:r>
              <a:rPr kumimoji="1" lang="ja-JP" altLang="en-US" dirty="0" smtClean="0"/>
              <a:t>臀部</a:t>
            </a:r>
            <a:r>
              <a:rPr kumimoji="1" lang="ja-JP" altLang="en-US" dirty="0"/>
              <a:t>や陰部の皮膚（粘膜）の観察が必要</a:t>
            </a:r>
            <a:r>
              <a:rPr kumimoji="1" lang="ja-JP" altLang="en-US" dirty="0" smtClean="0"/>
              <a:t>です</a:t>
            </a:r>
            <a:r>
              <a:rPr lang="ja-JP" altLang="en-US" dirty="0" smtClean="0"/>
              <a:t>。</a:t>
            </a:r>
            <a:r>
              <a:rPr kumimoji="1" lang="ja-JP" altLang="en-US" dirty="0" smtClean="0"/>
              <a:t>「</a:t>
            </a:r>
            <a:r>
              <a:rPr lang="ja-JP" altLang="en-US" dirty="0">
                <a:latin typeface="+mj-ea"/>
              </a:rPr>
              <a:t>傷がないか」「出血や浸出液がでていないか」以外に観察のポイントを２つあげてみましょう。</a:t>
            </a:r>
            <a:endParaRPr lang="en-US" altLang="ja-JP" dirty="0">
              <a:latin typeface="+mj-ea"/>
            </a:endParaRPr>
          </a:p>
          <a:p>
            <a:pPr marL="0" indent="0">
              <a:buNone/>
            </a:pPr>
            <a:endParaRPr lang="en-US" altLang="ja-JP" sz="2000" dirty="0">
              <a:latin typeface="+mj-ea"/>
            </a:endParaRPr>
          </a:p>
          <a:p>
            <a:pPr marL="0" indent="0">
              <a:buNone/>
            </a:pPr>
            <a:r>
              <a:rPr lang="en-US" altLang="ja-JP" dirty="0" smtClean="0">
                <a:latin typeface="+mj-ea"/>
              </a:rPr>
              <a:t>	</a:t>
            </a:r>
            <a:r>
              <a:rPr lang="ja-JP" altLang="en-US" dirty="0" smtClean="0">
                <a:latin typeface="+mj-ea"/>
              </a:rPr>
              <a:t>　　　＜考えるヒント</a:t>
            </a:r>
            <a:r>
              <a:rPr lang="ja-JP" altLang="en-US" dirty="0">
                <a:latin typeface="+mj-ea"/>
              </a:rPr>
              <a:t>＞</a:t>
            </a:r>
            <a:endParaRPr kumimoji="1" lang="en-US" altLang="ja-JP" dirty="0">
              <a:latin typeface="+mj-ea"/>
            </a:endParaRPr>
          </a:p>
          <a:p>
            <a:pPr marL="0" indent="0">
              <a:buNone/>
            </a:pPr>
            <a:r>
              <a:rPr kumimoji="1" lang="en-US" altLang="ja-JP" dirty="0" smtClean="0">
                <a:latin typeface="+mj-ea"/>
              </a:rPr>
              <a:t>	</a:t>
            </a:r>
            <a:r>
              <a:rPr kumimoji="1" lang="ja-JP" altLang="en-US" dirty="0" smtClean="0">
                <a:latin typeface="+mj-ea"/>
              </a:rPr>
              <a:t>　　　　・ 皮膚</a:t>
            </a:r>
            <a:r>
              <a:rPr kumimoji="1" lang="ja-JP" altLang="en-US" dirty="0">
                <a:latin typeface="+mj-ea"/>
              </a:rPr>
              <a:t>の形状</a:t>
            </a:r>
            <a:endParaRPr kumimoji="1" lang="en-US" altLang="ja-JP" dirty="0">
              <a:latin typeface="+mj-ea"/>
            </a:endParaRPr>
          </a:p>
          <a:p>
            <a:pPr marL="0" indent="0">
              <a:buNone/>
            </a:pP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　　　・ 皮膚</a:t>
            </a:r>
            <a:r>
              <a:rPr kumimoji="1" lang="ja-JP" altLang="en-US" dirty="0"/>
              <a:t>の病変</a:t>
            </a:r>
            <a:endParaRPr kumimoji="1" lang="en-US" altLang="ja-JP" dirty="0"/>
          </a:p>
          <a:p>
            <a:pPr marL="0" indent="0">
              <a:buNone/>
            </a:pPr>
            <a:endParaRPr lang="ja-JP" altLang="en-US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="" xmlns:a16="http://schemas.microsoft.com/office/drawing/2014/main" id="{33DB894C-14BE-4A1A-B936-7E023DE2BE52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606838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138578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>
            <a:normAutofit/>
          </a:bodyPr>
          <a:lstStyle/>
          <a:p>
            <a:r>
              <a:rPr kumimoji="1" lang="ja-JP" altLang="en-US" sz="3200" dirty="0"/>
              <a:t>　</a:t>
            </a:r>
            <a:r>
              <a:rPr kumimoji="1" lang="en-US" altLang="ja-JP" sz="3200" dirty="0"/>
              <a:t>【</a:t>
            </a:r>
            <a:r>
              <a:rPr kumimoji="1" lang="ja-JP" altLang="en-US" sz="3200" dirty="0" smtClean="0"/>
              <a:t>正解例</a:t>
            </a:r>
            <a:r>
              <a:rPr kumimoji="1" lang="en-US" altLang="ja-JP" sz="3200" dirty="0" smtClean="0"/>
              <a:t>】</a:t>
            </a:r>
            <a:r>
              <a:rPr kumimoji="1" lang="ja-JP" altLang="en-US" sz="3200" dirty="0"/>
              <a:t>　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259631" y="1916832"/>
            <a:ext cx="7264077" cy="37444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2800" dirty="0" smtClean="0">
                <a:latin typeface="+mj-ea"/>
                <a:ea typeface="+mj-ea"/>
              </a:rPr>
              <a:t>① ただれ</a:t>
            </a:r>
            <a:r>
              <a:rPr lang="ja-JP" altLang="en-US" sz="2800" dirty="0">
                <a:latin typeface="+mj-ea"/>
                <a:ea typeface="+mj-ea"/>
              </a:rPr>
              <a:t>や発疹、</a:t>
            </a:r>
            <a:r>
              <a:rPr lang="ja-JP" altLang="en-US" sz="2800" dirty="0" smtClean="0">
                <a:latin typeface="+mj-ea"/>
                <a:ea typeface="+mj-ea"/>
              </a:rPr>
              <a:t>湿疹がないか</a:t>
            </a:r>
            <a:endParaRPr lang="en-US" altLang="ja-JP" sz="28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ja-JP" altLang="en-US" sz="2800" dirty="0" smtClean="0">
                <a:latin typeface="+mj-ea"/>
                <a:ea typeface="+mj-ea"/>
              </a:rPr>
              <a:t>② 褥</a:t>
            </a:r>
            <a:r>
              <a:rPr lang="ja-JP" altLang="en-US" sz="2800" dirty="0">
                <a:latin typeface="+mj-ea"/>
                <a:ea typeface="+mj-ea"/>
              </a:rPr>
              <a:t>瘡がない</a:t>
            </a:r>
            <a:r>
              <a:rPr lang="ja-JP" altLang="en-US" sz="2800" dirty="0" smtClean="0">
                <a:latin typeface="+mj-ea"/>
                <a:ea typeface="+mj-ea"/>
              </a:rPr>
              <a:t>か（仙骨</a:t>
            </a:r>
            <a:r>
              <a:rPr lang="ja-JP" altLang="en-US" sz="2800" dirty="0">
                <a:latin typeface="+mj-ea"/>
                <a:ea typeface="+mj-ea"/>
              </a:rPr>
              <a:t>や尾骨、</a:t>
            </a:r>
            <a:r>
              <a:rPr lang="ja-JP" altLang="en-US" sz="2800" dirty="0" smtClean="0">
                <a:latin typeface="+mj-ea"/>
                <a:ea typeface="+mj-ea"/>
              </a:rPr>
              <a:t>大転子部）</a:t>
            </a:r>
            <a:endParaRPr lang="en-US" altLang="ja-JP" sz="28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ja-JP" altLang="en-US" sz="2800" dirty="0">
                <a:latin typeface="+mj-ea"/>
                <a:ea typeface="+mj-ea"/>
              </a:rPr>
              <a:t>　　　　　　　　　　　　　　　　　　　　　　　　</a:t>
            </a:r>
            <a:r>
              <a:rPr lang="ja-JP" altLang="en-US" sz="2800" dirty="0" smtClean="0">
                <a:latin typeface="+mj-ea"/>
                <a:ea typeface="+mj-ea"/>
              </a:rPr>
              <a:t>・・・など</a:t>
            </a:r>
            <a:endParaRPr lang="en-US" altLang="ja-JP" sz="28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ja-JP" sz="28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ja-JP" altLang="en-US" sz="2800" dirty="0">
                <a:solidFill>
                  <a:srgbClr val="FF0000"/>
                </a:solidFill>
                <a:latin typeface="+mj-ea"/>
                <a:ea typeface="+mj-ea"/>
              </a:rPr>
              <a:t>皮膚（粘膜）の正常を知り、異常がない</a:t>
            </a:r>
            <a:r>
              <a:rPr lang="ja-JP" altLang="en-US" sz="2800" dirty="0" smtClean="0">
                <a:solidFill>
                  <a:srgbClr val="FF0000"/>
                </a:solidFill>
                <a:latin typeface="+mj-ea"/>
                <a:ea typeface="+mj-ea"/>
              </a:rPr>
              <a:t>かを観察、確認する</a:t>
            </a:r>
            <a:endParaRPr lang="en-US" altLang="ja-JP" sz="2800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pic>
        <p:nvPicPr>
          <p:cNvPr id="6" name="Picture 6" descr="C:\Users\User\Downloads\ロゴ　グレイ.JPG">
            <a:extLst>
              <a:ext uri="{FF2B5EF4-FFF2-40B4-BE49-F238E27FC236}">
                <a16:creationId xmlns="" xmlns:a16="http://schemas.microsoft.com/office/drawing/2014/main" id="{7C66D5DF-1CD5-4BE2-8087-CE8887B2A4F2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6108578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08135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13792"/>
            <a:ext cx="8229600" cy="1143000"/>
          </a:xfrm>
        </p:spPr>
        <p:txBody>
          <a:bodyPr>
            <a:normAutofit/>
          </a:bodyPr>
          <a:lstStyle/>
          <a:p>
            <a:r>
              <a:rPr kumimoji="1" lang="en-US" altLang="ja-JP" sz="3200" dirty="0"/>
              <a:t>【</a:t>
            </a:r>
            <a:r>
              <a:rPr kumimoji="1" lang="ja-JP" altLang="en-US" sz="3200" dirty="0"/>
              <a:t>クイズ</a:t>
            </a:r>
            <a:r>
              <a:rPr kumimoji="1" lang="en-US" altLang="ja-JP" sz="3200" dirty="0"/>
              <a:t>】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115616" y="1639341"/>
            <a:ext cx="6912768" cy="4525963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dirty="0"/>
              <a:t>排泄ケアの際</a:t>
            </a:r>
            <a:r>
              <a:rPr kumimoji="1" lang="ja-JP" altLang="en-US" dirty="0" smtClean="0"/>
              <a:t>には</a:t>
            </a:r>
            <a:r>
              <a:rPr kumimoji="1" lang="ja-JP" altLang="en-US" dirty="0"/>
              <a:t>、排泄物の観察が必要</a:t>
            </a:r>
            <a:r>
              <a:rPr kumimoji="1" lang="ja-JP" altLang="en-US" dirty="0" smtClean="0"/>
              <a:t>です。「</a:t>
            </a:r>
            <a:r>
              <a:rPr lang="ja-JP" altLang="en-US" dirty="0" smtClean="0">
                <a:latin typeface="+mj-ea"/>
              </a:rPr>
              <a:t>臭い」以外</a:t>
            </a:r>
            <a:r>
              <a:rPr lang="ja-JP" altLang="en-US" dirty="0">
                <a:latin typeface="+mj-ea"/>
              </a:rPr>
              <a:t>に観察のポイントを２つあげてみましょう。</a:t>
            </a:r>
            <a:endParaRPr lang="en-US" altLang="ja-JP" dirty="0">
              <a:latin typeface="+mj-ea"/>
            </a:endParaRPr>
          </a:p>
          <a:p>
            <a:pPr marL="0" indent="0">
              <a:buNone/>
            </a:pPr>
            <a:endParaRPr lang="en-US" altLang="ja-JP" dirty="0">
              <a:latin typeface="+mj-ea"/>
            </a:endParaRPr>
          </a:p>
          <a:p>
            <a:pPr marL="0" indent="0">
              <a:buNone/>
            </a:pPr>
            <a:r>
              <a:rPr lang="en-US" altLang="ja-JP" dirty="0" smtClean="0">
                <a:latin typeface="+mj-ea"/>
              </a:rPr>
              <a:t>	</a:t>
            </a:r>
            <a:r>
              <a:rPr lang="ja-JP" altLang="en-US" dirty="0" smtClean="0">
                <a:latin typeface="+mj-ea"/>
              </a:rPr>
              <a:t>　　＜考えるヒント＞</a:t>
            </a:r>
            <a:endParaRPr lang="en-US" altLang="ja-JP" dirty="0">
              <a:latin typeface="+mj-ea"/>
            </a:endParaRPr>
          </a:p>
          <a:p>
            <a:pPr marL="0" indent="0">
              <a:buNone/>
            </a:pPr>
            <a:r>
              <a:rPr lang="en-US" altLang="ja-JP" dirty="0" smtClean="0">
                <a:latin typeface="+mj-ea"/>
              </a:rPr>
              <a:t>	</a:t>
            </a:r>
            <a:r>
              <a:rPr lang="ja-JP" altLang="en-US" dirty="0" smtClean="0">
                <a:latin typeface="+mj-ea"/>
              </a:rPr>
              <a:t>　　　・ 排泄物</a:t>
            </a:r>
            <a:r>
              <a:rPr lang="ja-JP" altLang="en-US" dirty="0">
                <a:latin typeface="+mj-ea"/>
              </a:rPr>
              <a:t>の形状</a:t>
            </a:r>
            <a:endParaRPr lang="en-US" altLang="ja-JP" dirty="0">
              <a:latin typeface="+mj-ea"/>
            </a:endParaRPr>
          </a:p>
          <a:p>
            <a:pPr marL="0" indent="0">
              <a:buNone/>
            </a:pPr>
            <a:r>
              <a:rPr lang="en-US" altLang="ja-JP" dirty="0" smtClean="0"/>
              <a:t>	</a:t>
            </a:r>
            <a:r>
              <a:rPr lang="ja-JP" altLang="en-US" dirty="0" smtClean="0"/>
              <a:t>　　　・ 混入物</a:t>
            </a:r>
            <a:r>
              <a:rPr lang="ja-JP" altLang="en-US" dirty="0"/>
              <a:t>の有無</a:t>
            </a:r>
            <a:endParaRPr lang="en-US" altLang="ja-JP" dirty="0"/>
          </a:p>
          <a:p>
            <a:pPr marL="0" indent="0">
              <a:buNone/>
            </a:pPr>
            <a:endParaRPr lang="en-US" altLang="ja-JP" dirty="0">
              <a:latin typeface="+mj-ea"/>
            </a:endParaRPr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="" xmlns:a16="http://schemas.microsoft.com/office/drawing/2014/main" id="{9EB8F92A-91F6-4CF4-9ABD-44C37059EB68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6108578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28856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13792"/>
            <a:ext cx="8229600" cy="1143000"/>
          </a:xfrm>
        </p:spPr>
        <p:txBody>
          <a:bodyPr>
            <a:normAutofit/>
          </a:bodyPr>
          <a:lstStyle/>
          <a:p>
            <a:r>
              <a:rPr kumimoji="1" lang="en-US" altLang="ja-JP" sz="3200" dirty="0"/>
              <a:t>【</a:t>
            </a:r>
            <a:r>
              <a:rPr kumimoji="1" lang="ja-JP" altLang="en-US" sz="3200" dirty="0" smtClean="0"/>
              <a:t>正解例</a:t>
            </a:r>
            <a:r>
              <a:rPr kumimoji="1" lang="en-US" altLang="ja-JP" sz="3200" dirty="0" smtClean="0"/>
              <a:t>】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619672" y="1772816"/>
            <a:ext cx="6203032" cy="43533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2800" dirty="0" smtClean="0">
                <a:latin typeface="+mj-ea"/>
                <a:ea typeface="+mj-ea"/>
              </a:rPr>
              <a:t>① 尿</a:t>
            </a:r>
            <a:r>
              <a:rPr lang="ja-JP" altLang="en-US" sz="2800" dirty="0">
                <a:latin typeface="+mj-ea"/>
                <a:ea typeface="+mj-ea"/>
              </a:rPr>
              <a:t>や便の色や</a:t>
            </a:r>
            <a:r>
              <a:rPr lang="ja-JP" altLang="en-US" sz="2800" dirty="0" smtClean="0">
                <a:latin typeface="+mj-ea"/>
                <a:ea typeface="+mj-ea"/>
              </a:rPr>
              <a:t>量はどうか</a:t>
            </a:r>
            <a:endParaRPr lang="en-US" altLang="ja-JP" sz="28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ja-JP" altLang="en-US" sz="2800" dirty="0" smtClean="0">
                <a:latin typeface="+mj-ea"/>
                <a:ea typeface="+mj-ea"/>
              </a:rPr>
              <a:t>② 血液</a:t>
            </a:r>
            <a:r>
              <a:rPr lang="ja-JP" altLang="en-US" sz="2800" dirty="0">
                <a:latin typeface="+mj-ea"/>
                <a:ea typeface="+mj-ea"/>
              </a:rPr>
              <a:t>の混入はないか</a:t>
            </a:r>
            <a:endParaRPr lang="en-US" altLang="ja-JP" sz="28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ja-JP" altLang="en-US" sz="2800" dirty="0">
                <a:latin typeface="+mj-ea"/>
                <a:ea typeface="+mj-ea"/>
              </a:rPr>
              <a:t>　　　　　　　　　　　　　　　　</a:t>
            </a:r>
            <a:r>
              <a:rPr lang="ja-JP" altLang="en-US" sz="2800" dirty="0" smtClean="0">
                <a:latin typeface="+mj-ea"/>
                <a:ea typeface="+mj-ea"/>
              </a:rPr>
              <a:t>　　</a:t>
            </a:r>
            <a:r>
              <a:rPr lang="ja-JP" altLang="en-US" sz="2800" dirty="0">
                <a:latin typeface="+mj-ea"/>
                <a:ea typeface="+mj-ea"/>
              </a:rPr>
              <a:t>　</a:t>
            </a:r>
            <a:r>
              <a:rPr lang="ja-JP" altLang="en-US" sz="2800" dirty="0" smtClean="0">
                <a:latin typeface="+mj-ea"/>
                <a:ea typeface="+mj-ea"/>
              </a:rPr>
              <a:t>・</a:t>
            </a:r>
            <a:r>
              <a:rPr lang="ja-JP" altLang="en-US" sz="2800" dirty="0" smtClean="0">
                <a:latin typeface="+mj-ea"/>
                <a:ea typeface="+mj-ea"/>
              </a:rPr>
              <a:t>・・など</a:t>
            </a:r>
            <a:endParaRPr lang="en-US" altLang="ja-JP" sz="28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ja-JP" sz="28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ja-JP" altLang="en-US" sz="2800" dirty="0">
                <a:solidFill>
                  <a:srgbClr val="FF0000"/>
                </a:solidFill>
                <a:latin typeface="+mj-ea"/>
                <a:ea typeface="+mj-ea"/>
              </a:rPr>
              <a:t>排泄物</a:t>
            </a:r>
            <a:r>
              <a:rPr lang="ja-JP" altLang="en-US" sz="2800" dirty="0" smtClean="0">
                <a:solidFill>
                  <a:srgbClr val="FF0000"/>
                </a:solidFill>
                <a:latin typeface="+mj-ea"/>
                <a:ea typeface="+mj-ea"/>
              </a:rPr>
              <a:t>の正常を</a:t>
            </a:r>
            <a:r>
              <a:rPr lang="ja-JP" altLang="en-US" sz="2800" dirty="0">
                <a:solidFill>
                  <a:srgbClr val="FF0000"/>
                </a:solidFill>
                <a:latin typeface="+mj-ea"/>
                <a:ea typeface="+mj-ea"/>
              </a:rPr>
              <a:t>知り、異常がない</a:t>
            </a:r>
            <a:r>
              <a:rPr lang="ja-JP" altLang="en-US" sz="2800" dirty="0" smtClean="0">
                <a:solidFill>
                  <a:srgbClr val="FF0000"/>
                </a:solidFill>
                <a:latin typeface="+mj-ea"/>
                <a:ea typeface="+mj-ea"/>
              </a:rPr>
              <a:t>かを観察す</a:t>
            </a:r>
            <a:r>
              <a:rPr kumimoji="1" lang="ja-JP" altLang="en-US" sz="2800" dirty="0" smtClean="0">
                <a:solidFill>
                  <a:srgbClr val="FF0000"/>
                </a:solidFill>
                <a:latin typeface="+mj-ea"/>
                <a:ea typeface="+mj-ea"/>
              </a:rPr>
              <a:t>る</a:t>
            </a:r>
            <a:r>
              <a:rPr kumimoji="1" lang="ja-JP" altLang="en-US" sz="2800" dirty="0">
                <a:solidFill>
                  <a:srgbClr val="FF0000"/>
                </a:solidFill>
                <a:latin typeface="+mj-ea"/>
                <a:ea typeface="+mj-ea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7070193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3200" dirty="0"/>
              <a:t>【</a:t>
            </a:r>
            <a:r>
              <a:rPr kumimoji="1" lang="ja-JP" altLang="en-US" sz="3200" dirty="0"/>
              <a:t>クイズ</a:t>
            </a:r>
            <a:r>
              <a:rPr kumimoji="1" lang="en-US" altLang="ja-JP" sz="3200" dirty="0"/>
              <a:t>】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1772816"/>
            <a:ext cx="4341086" cy="4248472"/>
          </a:xfrm>
        </p:spPr>
        <p:txBody>
          <a:bodyPr/>
          <a:lstStyle/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sz="2800" dirty="0"/>
              <a:t>正常</a:t>
            </a:r>
            <a:r>
              <a:rPr lang="ja-JP" altLang="en-US" sz="2800" dirty="0" smtClean="0"/>
              <a:t>な便</a:t>
            </a:r>
            <a:r>
              <a:rPr lang="ja-JP" altLang="en-US" sz="2800" dirty="0"/>
              <a:t>と</a:t>
            </a:r>
            <a:r>
              <a:rPr lang="ja-JP" altLang="en-US" sz="2800" dirty="0" smtClean="0"/>
              <a:t>は、右図の何番</a:t>
            </a:r>
            <a:r>
              <a:rPr lang="ja-JP" altLang="en-US" sz="2800" dirty="0"/>
              <a:t>～</a:t>
            </a:r>
            <a:r>
              <a:rPr lang="ja-JP" altLang="en-US" sz="2800" dirty="0" smtClean="0"/>
              <a:t>何番まで</a:t>
            </a:r>
            <a:r>
              <a:rPr lang="ja-JP" altLang="en-US" sz="2800" dirty="0"/>
              <a:t>でしょうか？</a:t>
            </a:r>
            <a:endParaRPr lang="en-US" altLang="ja-JP" sz="2800" dirty="0"/>
          </a:p>
          <a:p>
            <a:pPr marL="0" indent="0">
              <a:buNone/>
            </a:pPr>
            <a:endParaRPr lang="en-US" altLang="ja-JP" sz="1600" dirty="0"/>
          </a:p>
          <a:p>
            <a:pPr marL="0" indent="0">
              <a:buNone/>
            </a:pPr>
            <a:r>
              <a:rPr lang="ja-JP" altLang="en-US" sz="1800" dirty="0"/>
              <a:t>出典　横山剛志：　高齢者安心安全ケア</a:t>
            </a:r>
            <a:endParaRPr lang="en-US" altLang="ja-JP" sz="1800" dirty="0"/>
          </a:p>
          <a:p>
            <a:pPr marL="0" indent="0">
              <a:buNone/>
            </a:pPr>
            <a:r>
              <a:rPr lang="ja-JP" altLang="en-US" sz="1800" dirty="0"/>
              <a:t>実践と記録Ｖ</a:t>
            </a:r>
            <a:r>
              <a:rPr lang="en-US" altLang="ja-JP" sz="1800" dirty="0" err="1"/>
              <a:t>ol</a:t>
            </a:r>
            <a:r>
              <a:rPr lang="en-US" altLang="ja-JP" sz="1800" dirty="0"/>
              <a:t>. 14</a:t>
            </a:r>
            <a:r>
              <a:rPr lang="ja-JP" altLang="en-US" sz="1800" dirty="0"/>
              <a:t>　Ｎ</a:t>
            </a:r>
            <a:r>
              <a:rPr lang="en-US" altLang="ja-JP" sz="1800" dirty="0"/>
              <a:t>o</a:t>
            </a:r>
            <a:r>
              <a:rPr lang="ja-JP" altLang="en-US" sz="1800" dirty="0"/>
              <a:t>１　Ｐ</a:t>
            </a:r>
            <a:r>
              <a:rPr lang="en-US" altLang="ja-JP" sz="1800" dirty="0"/>
              <a:t>3</a:t>
            </a:r>
            <a:r>
              <a:rPr lang="ja-JP" altLang="en-US" sz="1800" dirty="0" err="1"/>
              <a:t>，</a:t>
            </a:r>
            <a:r>
              <a:rPr lang="en-US" altLang="ja-JP" sz="1800" dirty="0"/>
              <a:t>2014.</a:t>
            </a:r>
          </a:p>
          <a:p>
            <a:pPr marL="0" indent="0">
              <a:buNone/>
            </a:pPr>
            <a:r>
              <a:rPr lang="ja-JP" altLang="en-US" sz="1800" dirty="0"/>
              <a:t>株式会社　日総研出版　より引用一部改変</a:t>
            </a:r>
          </a:p>
        </p:txBody>
      </p:sp>
      <p:pic>
        <p:nvPicPr>
          <p:cNvPr id="5" name="図 4">
            <a:extLst>
              <a:ext uri="{FF2B5EF4-FFF2-40B4-BE49-F238E27FC236}">
                <a16:creationId xmlns="" xmlns:a16="http://schemas.microsoft.com/office/drawing/2014/main" id="{9E04F5AC-880B-41DA-8011-FF069D66C8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4614" y="1583358"/>
            <a:ext cx="4022186" cy="4377085"/>
          </a:xfrm>
          <a:prstGeom prst="rect">
            <a:avLst/>
          </a:prstGeom>
        </p:spPr>
      </p:pic>
      <p:pic>
        <p:nvPicPr>
          <p:cNvPr id="6" name="Picture 6" descr="C:\Users\User\Downloads\ロゴ　グレイ.JPG">
            <a:extLst>
              <a:ext uri="{FF2B5EF4-FFF2-40B4-BE49-F238E27FC236}">
                <a16:creationId xmlns="" xmlns:a16="http://schemas.microsoft.com/office/drawing/2014/main" id="{3EB7E5D0-008B-4CF7-9D00-EEE9D92A37FA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6108578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96199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73832"/>
            <a:ext cx="8229600" cy="1143000"/>
          </a:xfrm>
        </p:spPr>
        <p:txBody>
          <a:bodyPr>
            <a:noAutofit/>
          </a:bodyPr>
          <a:lstStyle/>
          <a:p>
            <a:r>
              <a:rPr kumimoji="1" lang="en-US" altLang="ja-JP" sz="3200" dirty="0"/>
              <a:t>【</a:t>
            </a:r>
            <a:r>
              <a:rPr kumimoji="1" lang="ja-JP" altLang="en-US" sz="3200" dirty="0"/>
              <a:t>正解</a:t>
            </a:r>
            <a:r>
              <a:rPr kumimoji="1" lang="en-US" altLang="ja-JP" sz="3200" dirty="0" smtClean="0"/>
              <a:t>】</a:t>
            </a:r>
            <a:br>
              <a:rPr kumimoji="1" lang="en-US" altLang="ja-JP" sz="3200" dirty="0" smtClean="0"/>
            </a:br>
            <a:r>
              <a:rPr kumimoji="1" lang="en-US" altLang="ja-JP" sz="3200" dirty="0" smtClean="0"/>
              <a:t/>
            </a:r>
            <a:br>
              <a:rPr kumimoji="1" lang="en-US" altLang="ja-JP" sz="3200" dirty="0" smtClean="0"/>
            </a:br>
            <a:r>
              <a:rPr lang="ja-JP" altLang="en-US" sz="3200" dirty="0" smtClean="0"/>
              <a:t>３～５番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043608" y="2515021"/>
            <a:ext cx="7128792" cy="386630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2800" dirty="0" smtClean="0">
                <a:latin typeface="+mj-ea"/>
                <a:ea typeface="+mj-ea"/>
              </a:rPr>
              <a:t>・ 図は「ブリストル便形状スケール」と呼ばれ、</a:t>
            </a:r>
            <a:endParaRPr lang="en-US" altLang="ja-JP" sz="2800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ja-JP" altLang="en-US" sz="2800" dirty="0" smtClean="0">
                <a:latin typeface="+mj-ea"/>
                <a:ea typeface="+mj-ea"/>
              </a:rPr>
              <a:t>　１</a:t>
            </a:r>
            <a:r>
              <a:rPr lang="ja-JP" altLang="en-US" sz="2800" dirty="0">
                <a:latin typeface="+mj-ea"/>
                <a:ea typeface="+mj-ea"/>
              </a:rPr>
              <a:t>～</a:t>
            </a:r>
            <a:r>
              <a:rPr lang="ja-JP" altLang="en-US" sz="2800" dirty="0" smtClean="0">
                <a:latin typeface="+mj-ea"/>
                <a:ea typeface="+mj-ea"/>
              </a:rPr>
              <a:t>２（</a:t>
            </a:r>
            <a:r>
              <a:rPr lang="ja-JP" altLang="en-US" sz="2800" dirty="0" smtClean="0">
                <a:latin typeface="+mj-ea"/>
                <a:ea typeface="+mj-ea"/>
              </a:rPr>
              <a:t>便秘）</a:t>
            </a:r>
            <a:r>
              <a:rPr lang="ja-JP" altLang="en-US" sz="2800" dirty="0">
                <a:latin typeface="+mj-ea"/>
                <a:ea typeface="+mj-ea"/>
              </a:rPr>
              <a:t>、</a:t>
            </a:r>
            <a:r>
              <a:rPr lang="ja-JP" altLang="en-US" sz="2800" dirty="0" smtClean="0">
                <a:latin typeface="+mj-ea"/>
                <a:ea typeface="+mj-ea"/>
              </a:rPr>
              <a:t>３</a:t>
            </a:r>
            <a:r>
              <a:rPr lang="ja-JP" altLang="en-US" sz="2800" dirty="0">
                <a:latin typeface="+mj-ea"/>
                <a:ea typeface="+mj-ea"/>
              </a:rPr>
              <a:t>～</a:t>
            </a:r>
            <a:r>
              <a:rPr lang="ja-JP" altLang="en-US" sz="2800" dirty="0" smtClean="0">
                <a:latin typeface="+mj-ea"/>
                <a:ea typeface="+mj-ea"/>
              </a:rPr>
              <a:t>５（正常）、６</a:t>
            </a:r>
            <a:r>
              <a:rPr lang="ja-JP" altLang="en-US" sz="2800" dirty="0">
                <a:latin typeface="+mj-ea"/>
                <a:ea typeface="+mj-ea"/>
              </a:rPr>
              <a:t>～</a:t>
            </a:r>
            <a:r>
              <a:rPr lang="ja-JP" altLang="en-US" sz="2800" dirty="0" smtClean="0">
                <a:latin typeface="+mj-ea"/>
                <a:ea typeface="+mj-ea"/>
              </a:rPr>
              <a:t>７（</a:t>
            </a:r>
            <a:r>
              <a:rPr lang="ja-JP" altLang="en-US" sz="2800" dirty="0" smtClean="0">
                <a:latin typeface="+mj-ea"/>
                <a:ea typeface="+mj-ea"/>
              </a:rPr>
              <a:t>下痢）</a:t>
            </a:r>
            <a:r>
              <a:rPr lang="ja-JP" altLang="en-US" sz="2800" dirty="0" smtClean="0">
                <a:latin typeface="+mj-ea"/>
                <a:ea typeface="+mj-ea"/>
              </a:rPr>
              <a:t>と</a:t>
            </a:r>
            <a:endParaRPr lang="en-US" altLang="ja-JP" sz="2800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ja-JP" altLang="en-US" sz="2800" dirty="0">
                <a:latin typeface="+mj-ea"/>
                <a:ea typeface="+mj-ea"/>
              </a:rPr>
              <a:t>　</a:t>
            </a:r>
            <a:r>
              <a:rPr lang="ja-JP" altLang="en-US" sz="2800" dirty="0" smtClean="0">
                <a:latin typeface="+mj-ea"/>
                <a:ea typeface="+mj-ea"/>
              </a:rPr>
              <a:t>判断する。</a:t>
            </a:r>
            <a:endParaRPr kumimoji="1" lang="en-US" altLang="ja-JP" sz="28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ja-JP" altLang="en-US" sz="2800" dirty="0" smtClean="0">
                <a:latin typeface="+mj-ea"/>
                <a:ea typeface="+mj-ea"/>
              </a:rPr>
              <a:t>・ 便</a:t>
            </a:r>
            <a:r>
              <a:rPr lang="ja-JP" altLang="en-US" sz="2800" dirty="0">
                <a:latin typeface="+mj-ea"/>
                <a:ea typeface="+mj-ea"/>
              </a:rPr>
              <a:t>の性状</a:t>
            </a:r>
            <a:r>
              <a:rPr lang="ja-JP" altLang="en-US" sz="2800" dirty="0" smtClean="0">
                <a:latin typeface="+mj-ea"/>
                <a:ea typeface="+mj-ea"/>
              </a:rPr>
              <a:t>は、</a:t>
            </a:r>
            <a:r>
              <a:rPr lang="ja-JP" altLang="en-US" sz="2800" dirty="0" smtClean="0">
                <a:solidFill>
                  <a:srgbClr val="FF0000"/>
                </a:solidFill>
                <a:latin typeface="+mj-ea"/>
                <a:ea typeface="+mj-ea"/>
              </a:rPr>
              <a:t>腸</a:t>
            </a:r>
            <a:r>
              <a:rPr lang="ja-JP" altLang="en-US" sz="2800" dirty="0">
                <a:solidFill>
                  <a:srgbClr val="FF0000"/>
                </a:solidFill>
                <a:latin typeface="+mj-ea"/>
                <a:ea typeface="+mj-ea"/>
              </a:rPr>
              <a:t>の中を便が動く時間</a:t>
            </a:r>
            <a:r>
              <a:rPr lang="ja-JP" altLang="en-US" sz="2800" dirty="0" smtClean="0">
                <a:latin typeface="+mj-ea"/>
                <a:ea typeface="+mj-ea"/>
              </a:rPr>
              <a:t>に関係</a:t>
            </a:r>
            <a:endParaRPr lang="en-US" altLang="ja-JP" sz="2800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ja-JP" altLang="en-US" sz="2800" dirty="0">
                <a:latin typeface="+mj-ea"/>
                <a:ea typeface="+mj-ea"/>
              </a:rPr>
              <a:t>　</a:t>
            </a:r>
            <a:r>
              <a:rPr lang="ja-JP" altLang="en-US" sz="2800" dirty="0" smtClean="0">
                <a:latin typeface="+mj-ea"/>
                <a:ea typeface="+mj-ea"/>
              </a:rPr>
              <a:t>する</a:t>
            </a:r>
            <a:r>
              <a:rPr lang="ja-JP" altLang="en-US" sz="2800" dirty="0">
                <a:latin typeface="+mj-ea"/>
                <a:ea typeface="+mj-ea"/>
              </a:rPr>
              <a:t>。腸で水分は吸収されるので</a:t>
            </a:r>
            <a:r>
              <a:rPr lang="ja-JP" altLang="en-US" sz="2800" dirty="0" smtClean="0">
                <a:latin typeface="+mj-ea"/>
                <a:ea typeface="+mj-ea"/>
              </a:rPr>
              <a:t>、</a:t>
            </a:r>
            <a:r>
              <a:rPr lang="ja-JP" altLang="en-US" sz="2800" dirty="0" smtClean="0">
                <a:solidFill>
                  <a:srgbClr val="FF0000"/>
                </a:solidFill>
                <a:latin typeface="+mj-ea"/>
                <a:ea typeface="+mj-ea"/>
              </a:rPr>
              <a:t>時間が</a:t>
            </a:r>
            <a:r>
              <a:rPr lang="ja-JP" altLang="en-US" sz="2800" dirty="0" err="1" smtClean="0">
                <a:solidFill>
                  <a:srgbClr val="FF0000"/>
                </a:solidFill>
                <a:latin typeface="+mj-ea"/>
                <a:ea typeface="+mj-ea"/>
              </a:rPr>
              <a:t>か</a:t>
            </a:r>
            <a:endParaRPr lang="en-US" altLang="ja-JP" sz="2800" dirty="0" smtClean="0">
              <a:solidFill>
                <a:srgbClr val="FF0000"/>
              </a:solidFill>
              <a:latin typeface="+mj-ea"/>
              <a:ea typeface="+mj-ea"/>
            </a:endParaRPr>
          </a:p>
          <a:p>
            <a:pPr marL="0" indent="0">
              <a:buNone/>
            </a:pPr>
            <a:r>
              <a:rPr lang="ja-JP" altLang="en-US" sz="2800" dirty="0" smtClean="0">
                <a:solidFill>
                  <a:srgbClr val="FF0000"/>
                </a:solidFill>
                <a:latin typeface="+mj-ea"/>
                <a:ea typeface="+mj-ea"/>
              </a:rPr>
              <a:t>　かると固い便、早く動くと水っぽい便になる。</a:t>
            </a:r>
            <a:endParaRPr kumimoji="1" lang="en-US" altLang="ja-JP" sz="2800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="" xmlns:a16="http://schemas.microsoft.com/office/drawing/2014/main" id="{FD659E49-2FEF-4EFC-A51A-360558A90FA0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6108578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25213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3200" dirty="0"/>
              <a:t>【</a:t>
            </a:r>
            <a:r>
              <a:rPr kumimoji="1" lang="ja-JP" altLang="en-US" sz="3200" dirty="0"/>
              <a:t>クイズ</a:t>
            </a:r>
            <a:r>
              <a:rPr lang="en-US" altLang="ja-JP" sz="3200" dirty="0"/>
              <a:t>】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27584" y="1351309"/>
            <a:ext cx="749917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800" dirty="0"/>
              <a:t>（　　）に語句を入れて下さい。</a:t>
            </a:r>
            <a:endParaRPr lang="en-US" altLang="ja-JP" sz="2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r>
              <a:rPr lang="ja-JP" altLang="en-US" sz="2800" dirty="0" smtClean="0"/>
              <a:t>・ 規則正しい</a:t>
            </a:r>
            <a:r>
              <a:rPr lang="ja-JP" altLang="en-US" sz="2800" dirty="0"/>
              <a:t>排便には生活習慣が重要です</a:t>
            </a:r>
            <a:r>
              <a:rPr lang="ja-JP" altLang="en-US" sz="2800" dirty="0" smtClean="0"/>
              <a:t>。特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lang="ja-JP" altLang="en-US" sz="2800" dirty="0" smtClean="0"/>
              <a:t>に</a:t>
            </a:r>
            <a:r>
              <a:rPr lang="ja-JP" altLang="en-US" sz="2800" dirty="0"/>
              <a:t>朝食を摂取することは大切です</a:t>
            </a:r>
            <a:r>
              <a:rPr lang="ja-JP" altLang="en-US" sz="2800" dirty="0" smtClean="0"/>
              <a:t>。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 smtClean="0"/>
              <a:t>・ もし</a:t>
            </a:r>
            <a:r>
              <a:rPr lang="ja-JP" altLang="en-US" sz="2800" dirty="0"/>
              <a:t>、難しいようであれば、腸内の善玉菌を</a:t>
            </a:r>
            <a:r>
              <a:rPr lang="ja-JP" altLang="en-US" sz="2800" dirty="0" smtClean="0"/>
              <a:t>増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lang="ja-JP" altLang="en-US" sz="2800" dirty="0" smtClean="0"/>
              <a:t>や</a:t>
            </a:r>
            <a:r>
              <a:rPr lang="ja-JP" altLang="en-US" sz="2800" dirty="0" err="1" smtClean="0"/>
              <a:t>す</a:t>
            </a:r>
            <a:r>
              <a:rPr lang="ja-JP" altLang="en-US" sz="2800" dirty="0"/>
              <a:t>効果のある</a:t>
            </a:r>
            <a:r>
              <a:rPr lang="ja-JP" altLang="en-US" sz="2800" dirty="0" smtClean="0"/>
              <a:t>（ ①</a:t>
            </a:r>
            <a:r>
              <a:rPr lang="ja-JP" altLang="en-US" sz="2800" dirty="0"/>
              <a:t> </a:t>
            </a:r>
            <a:r>
              <a:rPr lang="ja-JP" altLang="en-US" sz="2800" dirty="0" smtClean="0"/>
              <a:t>）</a:t>
            </a:r>
            <a:r>
              <a:rPr lang="ja-JP" altLang="en-US" sz="2800" dirty="0"/>
              <a:t>や</a:t>
            </a:r>
            <a:r>
              <a:rPr lang="ja-JP" altLang="en-US" sz="2800" dirty="0" smtClean="0"/>
              <a:t>（</a:t>
            </a:r>
            <a:r>
              <a:rPr lang="ja-JP" altLang="en-US" sz="2800" dirty="0"/>
              <a:t> </a:t>
            </a:r>
            <a:r>
              <a:rPr lang="ja-JP" altLang="en-US" sz="2800" dirty="0" smtClean="0"/>
              <a:t>②</a:t>
            </a:r>
            <a:r>
              <a:rPr lang="ja-JP" altLang="en-US" sz="2800" dirty="0"/>
              <a:t> </a:t>
            </a:r>
            <a:r>
              <a:rPr lang="ja-JP" altLang="en-US" sz="2800" dirty="0" smtClean="0"/>
              <a:t>）</a:t>
            </a:r>
            <a:r>
              <a:rPr lang="ja-JP" altLang="en-US" sz="2800" dirty="0"/>
              <a:t>を少しでも</a:t>
            </a:r>
            <a:r>
              <a:rPr lang="ja-JP" altLang="en-US" sz="2800" dirty="0" smtClean="0"/>
              <a:t>食べら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lang="ja-JP" altLang="en-US" sz="2800" dirty="0" err="1" smtClean="0"/>
              <a:t>れる</a:t>
            </a:r>
            <a:r>
              <a:rPr lang="ja-JP" altLang="en-US" sz="2800" dirty="0"/>
              <a:t>ことをお勧めします</a:t>
            </a:r>
            <a:r>
              <a:rPr lang="ja-JP" altLang="en-US" sz="2800" dirty="0" smtClean="0"/>
              <a:t>。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 smtClean="0"/>
              <a:t>・ また</a:t>
            </a:r>
            <a:r>
              <a:rPr lang="ja-JP" altLang="en-US" sz="2800" dirty="0"/>
              <a:t>、ストレスをためると</a:t>
            </a:r>
            <a:r>
              <a:rPr lang="ja-JP" altLang="en-US" sz="2800" dirty="0" smtClean="0"/>
              <a:t>（</a:t>
            </a:r>
            <a:r>
              <a:rPr lang="ja-JP" altLang="en-US" sz="2800" dirty="0"/>
              <a:t> </a:t>
            </a:r>
            <a:r>
              <a:rPr lang="ja-JP" altLang="en-US" sz="2800" dirty="0" smtClean="0"/>
              <a:t>③</a:t>
            </a:r>
            <a:r>
              <a:rPr lang="ja-JP" altLang="en-US" sz="2800" dirty="0"/>
              <a:t> </a:t>
            </a:r>
            <a:r>
              <a:rPr lang="ja-JP" altLang="en-US" sz="2800" dirty="0" smtClean="0"/>
              <a:t>）</a:t>
            </a:r>
            <a:r>
              <a:rPr lang="ja-JP" altLang="en-US" sz="2800" dirty="0"/>
              <a:t>が乱れ便秘に</a:t>
            </a:r>
            <a:r>
              <a:rPr lang="ja-JP" altLang="en-US" sz="2800" dirty="0" err="1" smtClean="0"/>
              <a:t>な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lang="ja-JP" altLang="en-US" sz="2800" dirty="0" err="1" smtClean="0"/>
              <a:t>り</a:t>
            </a:r>
            <a:r>
              <a:rPr lang="ja-JP" altLang="en-US" sz="2800" dirty="0" smtClean="0"/>
              <a:t>易いので</a:t>
            </a:r>
            <a:r>
              <a:rPr lang="ja-JP" altLang="en-US" sz="2800" dirty="0"/>
              <a:t>、適度な運動や</a:t>
            </a:r>
            <a:r>
              <a:rPr lang="ja-JP" altLang="en-US" sz="2800" dirty="0" smtClean="0"/>
              <a:t>睡眠</a:t>
            </a:r>
            <a:r>
              <a:rPr lang="ja-JP" altLang="en-US" sz="2800" dirty="0"/>
              <a:t>が</a:t>
            </a:r>
            <a:r>
              <a:rPr lang="ja-JP" altLang="en-US" sz="2800" dirty="0" smtClean="0"/>
              <a:t>大切</a:t>
            </a:r>
            <a:r>
              <a:rPr lang="ja-JP" altLang="en-US" sz="2800" dirty="0"/>
              <a:t>で</a:t>
            </a:r>
            <a:r>
              <a:rPr lang="ja-JP" altLang="en-US" sz="2800" dirty="0" smtClean="0"/>
              <a:t>す</a:t>
            </a:r>
            <a:r>
              <a:rPr lang="ja-JP" altLang="en-US" sz="2800" dirty="0"/>
              <a:t>。</a:t>
            </a:r>
          </a:p>
          <a:p>
            <a:pPr marL="0" indent="0">
              <a:buNone/>
            </a:pPr>
            <a:endParaRPr lang="ja-JP" altLang="en-US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="" xmlns:a16="http://schemas.microsoft.com/office/drawing/2014/main" id="{266C7786-F18C-405C-86B0-D6F0B4B33367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6021288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78523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>
            <a:normAutofit/>
          </a:bodyPr>
          <a:lstStyle/>
          <a:p>
            <a:r>
              <a:rPr kumimoji="1" lang="en-US" altLang="ja-JP" sz="3200" dirty="0"/>
              <a:t>【</a:t>
            </a:r>
            <a:r>
              <a:rPr kumimoji="1" lang="ja-JP" altLang="en-US" sz="3200" dirty="0"/>
              <a:t>正解</a:t>
            </a:r>
            <a:r>
              <a:rPr kumimoji="1" lang="en-US" altLang="ja-JP" sz="3200" dirty="0"/>
              <a:t>】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03848" y="2348880"/>
            <a:ext cx="2674640" cy="20882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ja-JP" altLang="en-US" dirty="0" smtClean="0">
                <a:latin typeface="+mj-ea"/>
                <a:ea typeface="+mj-ea"/>
              </a:rPr>
              <a:t>① 果物</a:t>
            </a:r>
            <a:endParaRPr kumimoji="1" lang="en-US" altLang="ja-JP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ja-JP" altLang="en-US" dirty="0" smtClean="0">
                <a:latin typeface="+mj-ea"/>
                <a:ea typeface="+mj-ea"/>
              </a:rPr>
              <a:t>② ヨーグルト</a:t>
            </a:r>
            <a:endParaRPr lang="en-US" altLang="ja-JP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kumimoji="1" lang="ja-JP" altLang="en-US" dirty="0" smtClean="0">
                <a:latin typeface="+mj-ea"/>
                <a:ea typeface="+mj-ea"/>
              </a:rPr>
              <a:t>③ 自律</a:t>
            </a:r>
            <a:r>
              <a:rPr kumimoji="1" lang="ja-JP" altLang="en-US" dirty="0">
                <a:latin typeface="+mj-ea"/>
                <a:ea typeface="+mj-ea"/>
              </a:rPr>
              <a:t>神経</a:t>
            </a:r>
            <a:endParaRPr kumimoji="1" lang="en-US" altLang="ja-JP" dirty="0">
              <a:latin typeface="+mj-ea"/>
              <a:ea typeface="+mj-ea"/>
            </a:endParaRPr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="" xmlns:a16="http://schemas.microsoft.com/office/drawing/2014/main" id="{EEDC4DE6-D3B0-4876-B983-209030EAA954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6108578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7775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sz="3200" dirty="0"/>
              <a:t>排泄ケアを行う際に・・・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55576" y="1855365"/>
            <a:ext cx="7788821" cy="33738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 smtClean="0"/>
              <a:t>・トイレ</a:t>
            </a:r>
            <a:r>
              <a:rPr lang="ja-JP" altLang="en-US" dirty="0"/>
              <a:t>介助やオムツ介助などの</a:t>
            </a:r>
            <a:r>
              <a:rPr lang="ja-JP" altLang="en-US" dirty="0">
                <a:solidFill>
                  <a:srgbClr val="FF0000"/>
                </a:solidFill>
              </a:rPr>
              <a:t>排泄ケア</a:t>
            </a:r>
            <a:r>
              <a:rPr lang="ja-JP" altLang="en-US" dirty="0" smtClean="0">
                <a:solidFill>
                  <a:srgbClr val="FF0000"/>
                </a:solidFill>
              </a:rPr>
              <a:t>は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dirty="0">
                <a:solidFill>
                  <a:srgbClr val="FF000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 </a:t>
            </a:r>
            <a:r>
              <a:rPr lang="ja-JP" altLang="en-US" dirty="0" smtClean="0">
                <a:solidFill>
                  <a:srgbClr val="FF0000"/>
                </a:solidFill>
              </a:rPr>
              <a:t>とても</a:t>
            </a:r>
            <a:r>
              <a:rPr lang="ja-JP" altLang="en-US" dirty="0">
                <a:solidFill>
                  <a:srgbClr val="FF0000"/>
                </a:solidFill>
              </a:rPr>
              <a:t>デリケートなケア</a:t>
            </a:r>
            <a:r>
              <a:rPr lang="ja-JP" altLang="en-US" dirty="0"/>
              <a:t>である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/>
              <a:t>・</a:t>
            </a:r>
            <a:r>
              <a:rPr lang="ja-JP" altLang="en-US" dirty="0" smtClean="0">
                <a:solidFill>
                  <a:srgbClr val="FF0000"/>
                </a:solidFill>
              </a:rPr>
              <a:t>対象者</a:t>
            </a:r>
            <a:r>
              <a:rPr lang="ja-JP" altLang="en-US" dirty="0">
                <a:solidFill>
                  <a:srgbClr val="FF0000"/>
                </a:solidFill>
              </a:rPr>
              <a:t>の羞恥心</a:t>
            </a:r>
            <a:r>
              <a:rPr lang="ja-JP" altLang="en-US" dirty="0"/>
              <a:t>などの気持ちを理解し、</a:t>
            </a:r>
            <a:r>
              <a:rPr lang="ja-JP" altLang="en-US" dirty="0" smtClean="0"/>
              <a:t>少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</a:t>
            </a:r>
            <a:r>
              <a:rPr lang="ja-JP" altLang="en-US" dirty="0" smtClean="0"/>
              <a:t>し</a:t>
            </a:r>
            <a:r>
              <a:rPr lang="ja-JP" altLang="en-US" dirty="0"/>
              <a:t>でも</a:t>
            </a:r>
            <a:r>
              <a:rPr lang="ja-JP" altLang="en-US" dirty="0" smtClean="0">
                <a:solidFill>
                  <a:srgbClr val="FF0000"/>
                </a:solidFill>
              </a:rPr>
              <a:t>手早く</a:t>
            </a:r>
            <a:r>
              <a:rPr lang="ja-JP" altLang="en-US" dirty="0">
                <a:solidFill>
                  <a:srgbClr val="FF0000"/>
                </a:solidFill>
              </a:rPr>
              <a:t>、</a:t>
            </a:r>
            <a:r>
              <a:rPr lang="ja-JP" altLang="en-US" dirty="0" smtClean="0">
                <a:solidFill>
                  <a:srgbClr val="FF0000"/>
                </a:solidFill>
              </a:rPr>
              <a:t>苦痛</a:t>
            </a:r>
            <a:r>
              <a:rPr lang="ja-JP" altLang="en-US" dirty="0">
                <a:solidFill>
                  <a:srgbClr val="FF0000"/>
                </a:solidFill>
              </a:rPr>
              <a:t>なく</a:t>
            </a:r>
            <a:r>
              <a:rPr lang="ja-JP" altLang="en-US" dirty="0"/>
              <a:t>スムーズな</a:t>
            </a:r>
            <a:r>
              <a:rPr lang="ja-JP" altLang="en-US" dirty="0" smtClean="0"/>
              <a:t>排泄ケア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</a:t>
            </a:r>
            <a:r>
              <a:rPr lang="ja-JP" altLang="en-US" dirty="0" smtClean="0"/>
              <a:t>を</a:t>
            </a:r>
            <a:r>
              <a:rPr lang="ja-JP" altLang="en-US" dirty="0"/>
              <a:t>心がける。</a:t>
            </a:r>
            <a:endParaRPr kumimoji="1" lang="ja-JP" altLang="en-US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="" xmlns:a16="http://schemas.microsoft.com/office/drawing/2014/main" id="{33DB894C-14BE-4A1A-B936-7E023DE2BE52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5918200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51030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sz="3200" dirty="0"/>
              <a:t>【</a:t>
            </a:r>
            <a:r>
              <a:rPr lang="ja-JP" altLang="en-US" sz="3200" dirty="0"/>
              <a:t>クイズ</a:t>
            </a:r>
            <a:r>
              <a:rPr lang="en-US" altLang="ja-JP" sz="3200" dirty="0"/>
              <a:t>】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181646" y="1639341"/>
            <a:ext cx="6918746" cy="4525963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dirty="0"/>
              <a:t>下剤を使用する際の注意事項を２つあげてみましょう。</a:t>
            </a:r>
            <a:endParaRPr kumimoji="1" lang="en-US" altLang="ja-JP" dirty="0"/>
          </a:p>
          <a:p>
            <a:pPr marL="0" indent="0">
              <a:buNone/>
            </a:pPr>
            <a:endParaRPr lang="en-US" altLang="ja-JP" dirty="0">
              <a:latin typeface="+mj-ea"/>
            </a:endParaRPr>
          </a:p>
          <a:p>
            <a:pPr marL="0" indent="0">
              <a:buNone/>
            </a:pPr>
            <a:r>
              <a:rPr lang="en-US" altLang="ja-JP" dirty="0" smtClean="0">
                <a:latin typeface="+mj-ea"/>
              </a:rPr>
              <a:t>	</a:t>
            </a:r>
            <a:r>
              <a:rPr lang="ja-JP" altLang="en-US" dirty="0" smtClean="0">
                <a:latin typeface="+mj-ea"/>
              </a:rPr>
              <a:t>　　＜考えるヒント</a:t>
            </a:r>
            <a:r>
              <a:rPr lang="ja-JP" altLang="en-US" dirty="0">
                <a:latin typeface="+mj-ea"/>
              </a:rPr>
              <a:t>＞</a:t>
            </a:r>
            <a:endParaRPr lang="en-US" altLang="ja-JP" dirty="0">
              <a:latin typeface="+mj-ea"/>
            </a:endParaRPr>
          </a:p>
          <a:p>
            <a:pPr marL="0" indent="0">
              <a:buNone/>
            </a:pPr>
            <a:r>
              <a:rPr lang="en-US" altLang="ja-JP" dirty="0" smtClean="0">
                <a:latin typeface="+mj-ea"/>
              </a:rPr>
              <a:t>		</a:t>
            </a:r>
            <a:r>
              <a:rPr lang="ja-JP" altLang="en-US" dirty="0" smtClean="0">
                <a:latin typeface="+mj-ea"/>
              </a:rPr>
              <a:t>・</a:t>
            </a:r>
            <a:r>
              <a:rPr lang="ja-JP" altLang="en-US" dirty="0">
                <a:latin typeface="+mj-ea"/>
              </a:rPr>
              <a:t>腸のメカニズム</a:t>
            </a:r>
            <a:endParaRPr lang="en-US" altLang="ja-JP" dirty="0">
              <a:latin typeface="+mj-ea"/>
            </a:endParaRPr>
          </a:p>
          <a:p>
            <a:pPr marL="0" indent="0">
              <a:buNone/>
            </a:pPr>
            <a:r>
              <a:rPr lang="en-US" altLang="ja-JP" dirty="0" smtClean="0"/>
              <a:t>		</a:t>
            </a:r>
            <a:r>
              <a:rPr lang="ja-JP" altLang="en-US" dirty="0" smtClean="0"/>
              <a:t>・</a:t>
            </a:r>
            <a:r>
              <a:rPr lang="ja-JP" altLang="en-US" dirty="0"/>
              <a:t>食事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="" xmlns:a16="http://schemas.microsoft.com/office/drawing/2014/main" id="{2D5F67B1-4DDB-4343-882B-C510B1EF002F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6108578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663160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3200" dirty="0"/>
              <a:t>【</a:t>
            </a:r>
            <a:r>
              <a:rPr kumimoji="1" lang="ja-JP" altLang="en-US" sz="3200" dirty="0"/>
              <a:t>正解</a:t>
            </a:r>
            <a:r>
              <a:rPr kumimoji="1" lang="en-US" altLang="ja-JP" sz="3200" dirty="0"/>
              <a:t>】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55576" y="1268760"/>
            <a:ext cx="7704856" cy="51845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ja-JP" altLang="en-US" sz="2800" dirty="0" smtClean="0"/>
              <a:t>① 水分</a:t>
            </a:r>
            <a:r>
              <a:rPr kumimoji="1" lang="ja-JP" altLang="en-US" sz="2800" dirty="0"/>
              <a:t>を</a:t>
            </a:r>
            <a:r>
              <a:rPr kumimoji="1" lang="ja-JP" altLang="en-US" sz="2800" dirty="0" smtClean="0"/>
              <a:t>しっかり摂る</a:t>
            </a:r>
            <a:r>
              <a:rPr kumimoji="1" lang="ja-JP" altLang="en-US" sz="2800" dirty="0"/>
              <a:t>。</a:t>
            </a:r>
            <a:endParaRPr kumimoji="1" lang="en-US" altLang="ja-JP" sz="2800" dirty="0"/>
          </a:p>
          <a:p>
            <a:pPr marL="0" indent="0">
              <a:buNone/>
            </a:pPr>
            <a:r>
              <a:rPr lang="ja-JP" altLang="en-US" sz="2800" dirty="0" smtClean="0"/>
              <a:t>② 食物</a:t>
            </a:r>
            <a:r>
              <a:rPr lang="ja-JP" altLang="en-US" sz="2800" dirty="0"/>
              <a:t>繊維の多い食事を摂る。</a:t>
            </a:r>
            <a:endParaRPr lang="en-US" altLang="ja-JP" sz="2800" dirty="0"/>
          </a:p>
          <a:p>
            <a:pPr marL="0" indent="0">
              <a:buNone/>
            </a:pPr>
            <a:endParaRPr lang="en-US" altLang="ja-JP" sz="1000" dirty="0" smtClean="0"/>
          </a:p>
          <a:p>
            <a:pPr marL="0" indent="0">
              <a:buNone/>
            </a:pPr>
            <a:r>
              <a:rPr lang="ja-JP" altLang="en-US" sz="2800" dirty="0" smtClean="0"/>
              <a:t>下剤には、次のようなものがある。</a:t>
            </a:r>
            <a:endParaRPr lang="en-US" altLang="ja-JP" sz="2800" dirty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lang="ja-JP" altLang="en-US" sz="2800" dirty="0" smtClean="0"/>
              <a:t>・ 腸</a:t>
            </a:r>
            <a:r>
              <a:rPr lang="ja-JP" altLang="en-US" sz="2800" dirty="0"/>
              <a:t>の</a:t>
            </a:r>
            <a:r>
              <a:rPr lang="ja-JP" altLang="en-US" sz="2800" dirty="0">
                <a:solidFill>
                  <a:srgbClr val="FF0000"/>
                </a:solidFill>
              </a:rPr>
              <a:t>動きを</a:t>
            </a:r>
            <a:r>
              <a:rPr lang="ja-JP" altLang="en-US" sz="2800" dirty="0" smtClean="0">
                <a:solidFill>
                  <a:srgbClr val="FF0000"/>
                </a:solidFill>
              </a:rPr>
              <a:t>良くする</a:t>
            </a:r>
            <a:r>
              <a:rPr lang="ja-JP" altLang="en-US" sz="2800" dirty="0" smtClean="0"/>
              <a:t>（排便の</a:t>
            </a:r>
            <a:r>
              <a:rPr lang="ja-JP" altLang="en-US" sz="2800" dirty="0"/>
              <a:t>スピード</a:t>
            </a:r>
            <a:r>
              <a:rPr lang="ja-JP" altLang="en-US" sz="2800" dirty="0" smtClean="0"/>
              <a:t>を促進</a:t>
            </a:r>
            <a:r>
              <a:rPr lang="ja-JP" altLang="en-US" sz="2800" dirty="0"/>
              <a:t>）</a:t>
            </a:r>
            <a:endParaRPr lang="en-US" altLang="ja-JP" sz="2800" dirty="0"/>
          </a:p>
          <a:p>
            <a:pPr marL="0" indent="0">
              <a:buNone/>
            </a:pPr>
            <a:r>
              <a:rPr lang="ja-JP" altLang="en-US" sz="2800" dirty="0" smtClean="0"/>
              <a:t>　・ 腸</a:t>
            </a:r>
            <a:r>
              <a:rPr lang="ja-JP" altLang="en-US" sz="2800" dirty="0"/>
              <a:t>の</a:t>
            </a:r>
            <a:r>
              <a:rPr lang="ja-JP" altLang="en-US" sz="2800" dirty="0" smtClean="0">
                <a:solidFill>
                  <a:srgbClr val="FF0000"/>
                </a:solidFill>
              </a:rPr>
              <a:t>水分吸収を下げる</a:t>
            </a:r>
            <a:r>
              <a:rPr lang="ja-JP" altLang="en-US" sz="2800" dirty="0" smtClean="0"/>
              <a:t>（便の</a:t>
            </a:r>
            <a:r>
              <a:rPr lang="ja-JP" altLang="en-US" sz="2800" dirty="0"/>
              <a:t>水分量</a:t>
            </a:r>
            <a:r>
              <a:rPr lang="ja-JP" altLang="en-US" sz="2800" dirty="0" smtClean="0"/>
              <a:t>を増やす）</a:t>
            </a:r>
            <a:endParaRPr lang="en-US" altLang="ja-JP" sz="2800" dirty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lang="ja-JP" altLang="en-US" sz="2800" dirty="0" smtClean="0"/>
              <a:t>・ 肛門</a:t>
            </a:r>
            <a:r>
              <a:rPr lang="ja-JP" altLang="en-US" sz="2800" dirty="0"/>
              <a:t>近く</a:t>
            </a:r>
            <a:r>
              <a:rPr lang="ja-JP" altLang="en-US" sz="2800" dirty="0" smtClean="0"/>
              <a:t>で固く</a:t>
            </a:r>
            <a:r>
              <a:rPr lang="ja-JP" altLang="en-US" sz="2800" dirty="0"/>
              <a:t>なって</a:t>
            </a:r>
            <a:r>
              <a:rPr lang="ja-JP" altLang="en-US" sz="2800" dirty="0" smtClean="0"/>
              <a:t>いる便を</a:t>
            </a:r>
            <a:r>
              <a:rPr lang="ja-JP" altLang="en-US" sz="2800" dirty="0"/>
              <a:t>出しやすく</a:t>
            </a:r>
            <a:r>
              <a:rPr lang="ja-JP" altLang="en-US" sz="2800" dirty="0" smtClean="0"/>
              <a:t>する</a:t>
            </a:r>
            <a:endParaRPr lang="en-US" altLang="ja-JP" sz="2800" dirty="0"/>
          </a:p>
          <a:p>
            <a:pPr marL="0" indent="0">
              <a:buNone/>
            </a:pPr>
            <a:endParaRPr lang="en-US" altLang="ja-JP" sz="1000" dirty="0" smtClean="0"/>
          </a:p>
          <a:p>
            <a:pPr marL="0" indent="0">
              <a:buNone/>
            </a:pPr>
            <a:r>
              <a:rPr lang="ja-JP" altLang="en-US" sz="2800" dirty="0" smtClean="0"/>
              <a:t>いずれも</a:t>
            </a:r>
            <a:r>
              <a:rPr lang="ja-JP" altLang="en-US" sz="2800" dirty="0" smtClean="0"/>
              <a:t>、効果を得るには水分</a:t>
            </a:r>
            <a:r>
              <a:rPr lang="ja-JP" altLang="en-US" sz="2800" dirty="0" smtClean="0"/>
              <a:t>と便</a:t>
            </a:r>
            <a:r>
              <a:rPr lang="ja-JP" altLang="en-US" sz="2800" dirty="0"/>
              <a:t>の量が</a:t>
            </a:r>
            <a:r>
              <a:rPr lang="ja-JP" altLang="en-US" sz="2800" dirty="0" smtClean="0"/>
              <a:t>必要。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 smtClean="0"/>
              <a:t>　⇒下剤使用時には、</a:t>
            </a:r>
            <a:r>
              <a:rPr lang="ja-JP" altLang="en-US" sz="2800" dirty="0" smtClean="0">
                <a:solidFill>
                  <a:srgbClr val="FF0000"/>
                </a:solidFill>
              </a:rPr>
              <a:t>水分</a:t>
            </a:r>
            <a:r>
              <a:rPr lang="ja-JP" altLang="en-US" sz="2800" dirty="0" smtClean="0">
                <a:solidFill>
                  <a:srgbClr val="FF0000"/>
                </a:solidFill>
              </a:rPr>
              <a:t>補給、食物</a:t>
            </a:r>
            <a:r>
              <a:rPr lang="ja-JP" altLang="en-US" sz="2800" dirty="0">
                <a:solidFill>
                  <a:srgbClr val="FF0000"/>
                </a:solidFill>
              </a:rPr>
              <a:t>繊維の</a:t>
            </a:r>
            <a:r>
              <a:rPr lang="ja-JP" altLang="en-US" sz="2800" dirty="0" smtClean="0">
                <a:solidFill>
                  <a:srgbClr val="FF0000"/>
                </a:solidFill>
              </a:rPr>
              <a:t>多い</a:t>
            </a:r>
            <a:endParaRPr lang="en-US" altLang="ja-JP" sz="2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2800" dirty="0" smtClean="0">
                <a:solidFill>
                  <a:srgbClr val="FF0000"/>
                </a:solidFill>
              </a:rPr>
              <a:t>　　</a:t>
            </a:r>
            <a:r>
              <a:rPr lang="en-US" altLang="ja-JP" sz="2800" dirty="0" smtClean="0">
                <a:solidFill>
                  <a:srgbClr val="FF0000"/>
                </a:solidFill>
              </a:rPr>
              <a:t> </a:t>
            </a:r>
            <a:r>
              <a:rPr lang="ja-JP" altLang="en-US" sz="2800" dirty="0" smtClean="0">
                <a:solidFill>
                  <a:srgbClr val="FF0000"/>
                </a:solidFill>
              </a:rPr>
              <a:t>食事の摂取</a:t>
            </a:r>
            <a:r>
              <a:rPr lang="ja-JP" altLang="en-US" sz="2800" dirty="0" smtClean="0"/>
              <a:t>を促す必要がある。</a:t>
            </a:r>
            <a:endParaRPr lang="en-US" altLang="ja-JP" sz="2800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="" xmlns:a16="http://schemas.microsoft.com/office/drawing/2014/main" id="{136A9F3F-F80E-4A0B-989C-D68CED0EB44F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6108578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90032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3200" dirty="0"/>
              <a:t>【</a:t>
            </a:r>
            <a:r>
              <a:rPr kumimoji="1" lang="ja-JP" altLang="en-US" sz="3200" dirty="0"/>
              <a:t>クイズ</a:t>
            </a:r>
            <a:r>
              <a:rPr lang="en-US" altLang="ja-JP" sz="3200" dirty="0"/>
              <a:t>】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403648" y="1816224"/>
            <a:ext cx="6408712" cy="42050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800" dirty="0"/>
              <a:t>失禁</a:t>
            </a:r>
            <a:r>
              <a:rPr lang="ja-JP" altLang="en-US" sz="2800" dirty="0" smtClean="0"/>
              <a:t>する対象者にオムツ</a:t>
            </a:r>
            <a:r>
              <a:rPr lang="ja-JP" altLang="en-US" sz="2800" dirty="0"/>
              <a:t>を使用</a:t>
            </a:r>
            <a:r>
              <a:rPr lang="ja-JP" altLang="en-US" sz="2800" dirty="0" smtClean="0"/>
              <a:t>する際、考えられる</a:t>
            </a:r>
            <a:r>
              <a:rPr lang="ja-JP" altLang="en-US" sz="2800" dirty="0"/>
              <a:t>リスクを２つあげてみましょう。</a:t>
            </a:r>
            <a:endParaRPr lang="en-US" altLang="ja-JP" sz="2800" dirty="0"/>
          </a:p>
          <a:p>
            <a:pPr marL="0" indent="0">
              <a:buNone/>
            </a:pPr>
            <a:endParaRPr lang="en-US" altLang="ja-JP" sz="2800" dirty="0">
              <a:latin typeface="+mj-ea"/>
            </a:endParaRPr>
          </a:p>
          <a:p>
            <a:pPr marL="0" indent="0">
              <a:buNone/>
            </a:pPr>
            <a:r>
              <a:rPr lang="en-US" altLang="ja-JP" sz="2800" dirty="0" smtClean="0">
                <a:latin typeface="+mj-ea"/>
              </a:rPr>
              <a:t>	</a:t>
            </a:r>
            <a:r>
              <a:rPr lang="ja-JP" altLang="en-US" sz="2800" dirty="0" smtClean="0">
                <a:latin typeface="+mj-ea"/>
              </a:rPr>
              <a:t>　　　＜考えるヒント</a:t>
            </a:r>
            <a:r>
              <a:rPr lang="ja-JP" altLang="en-US" sz="2800" dirty="0">
                <a:latin typeface="+mj-ea"/>
              </a:rPr>
              <a:t>＞</a:t>
            </a:r>
            <a:endParaRPr lang="en-US" altLang="ja-JP" sz="2800" dirty="0">
              <a:latin typeface="+mj-ea"/>
            </a:endParaRPr>
          </a:p>
          <a:p>
            <a:pPr marL="0" indent="0">
              <a:buNone/>
            </a:pPr>
            <a:r>
              <a:rPr lang="en-US" altLang="ja-JP" sz="2800" dirty="0" smtClean="0">
                <a:latin typeface="+mj-ea"/>
              </a:rPr>
              <a:t>	</a:t>
            </a:r>
            <a:r>
              <a:rPr lang="ja-JP" altLang="en-US" sz="2800" dirty="0" smtClean="0">
                <a:latin typeface="+mj-ea"/>
              </a:rPr>
              <a:t>　　　　・ 感染</a:t>
            </a:r>
            <a:r>
              <a:rPr lang="ja-JP" altLang="en-US" sz="2800" dirty="0">
                <a:latin typeface="+mj-ea"/>
              </a:rPr>
              <a:t>の状況</a:t>
            </a:r>
            <a:endParaRPr lang="en-US" altLang="ja-JP" sz="2800" dirty="0">
              <a:latin typeface="+mj-ea"/>
            </a:endParaRPr>
          </a:p>
          <a:p>
            <a:pPr marL="0" indent="0">
              <a:buNone/>
            </a:pPr>
            <a:r>
              <a:rPr lang="en-US" altLang="ja-JP" sz="2800" dirty="0" smtClean="0"/>
              <a:t>	</a:t>
            </a:r>
            <a:r>
              <a:rPr lang="ja-JP" altLang="en-US" sz="2800" dirty="0" smtClean="0"/>
              <a:t>　　　　・ 皮膚</a:t>
            </a:r>
            <a:r>
              <a:rPr lang="ja-JP" altLang="en-US" sz="2800" dirty="0"/>
              <a:t>の状況</a:t>
            </a:r>
            <a:endParaRPr lang="en-US" altLang="ja-JP" sz="2800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ja-JP" altLang="en-US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="" xmlns:a16="http://schemas.microsoft.com/office/drawing/2014/main" id="{2C27EE7D-B59C-4E38-806F-C992CB29AD21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6108578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3066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3200" dirty="0"/>
              <a:t>【</a:t>
            </a:r>
            <a:r>
              <a:rPr kumimoji="1" lang="ja-JP" altLang="en-US" sz="3200" dirty="0"/>
              <a:t>正解</a:t>
            </a:r>
            <a:r>
              <a:rPr kumimoji="1" lang="en-US" altLang="ja-JP" sz="3200" dirty="0"/>
              <a:t>】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89247" y="1556792"/>
            <a:ext cx="7634461" cy="37444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ja-JP" altLang="en-US" sz="2800" dirty="0" smtClean="0">
                <a:latin typeface="+mj-ea"/>
                <a:ea typeface="+mj-ea"/>
              </a:rPr>
              <a:t>① 尿路感染症（</a:t>
            </a:r>
            <a:r>
              <a:rPr kumimoji="1" lang="ja-JP" altLang="en-US" sz="2800" dirty="0">
                <a:latin typeface="+mj-ea"/>
                <a:ea typeface="+mj-ea"/>
              </a:rPr>
              <a:t>膀胱炎や腎盂腎炎など）</a:t>
            </a:r>
            <a:endParaRPr kumimoji="1" lang="en-US" altLang="ja-JP" sz="28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ja-JP" altLang="en-US" sz="2800" dirty="0" smtClean="0">
                <a:latin typeface="+mj-ea"/>
                <a:ea typeface="+mj-ea"/>
              </a:rPr>
              <a:t>失禁によりオムツが汚染すると、</a:t>
            </a:r>
            <a:r>
              <a:rPr lang="ja-JP" altLang="en-US" sz="2800" dirty="0" smtClean="0">
                <a:solidFill>
                  <a:srgbClr val="FF0000"/>
                </a:solidFill>
                <a:latin typeface="+mj-ea"/>
                <a:ea typeface="+mj-ea"/>
              </a:rPr>
              <a:t>細菌</a:t>
            </a:r>
            <a:r>
              <a:rPr lang="ja-JP" altLang="en-US" sz="2800" dirty="0">
                <a:solidFill>
                  <a:srgbClr val="FF0000"/>
                </a:solidFill>
                <a:latin typeface="+mj-ea"/>
                <a:ea typeface="+mj-ea"/>
              </a:rPr>
              <a:t>が増殖して感染の</a:t>
            </a:r>
            <a:r>
              <a:rPr lang="ja-JP" altLang="en-US" sz="2800" dirty="0" smtClean="0">
                <a:solidFill>
                  <a:srgbClr val="FF0000"/>
                </a:solidFill>
                <a:latin typeface="+mj-ea"/>
                <a:ea typeface="+mj-ea"/>
              </a:rPr>
              <a:t>リスク</a:t>
            </a:r>
            <a:r>
              <a:rPr lang="ja-JP" altLang="en-US" sz="2800" dirty="0" smtClean="0">
                <a:latin typeface="+mj-ea"/>
                <a:ea typeface="+mj-ea"/>
              </a:rPr>
              <a:t>が高まる。</a:t>
            </a:r>
            <a:endParaRPr lang="en-US" altLang="ja-JP" sz="2800" dirty="0" smtClean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ja-JP" sz="2800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ja-JP" altLang="en-US" sz="2800" dirty="0" smtClean="0">
                <a:latin typeface="+mj-ea"/>
                <a:ea typeface="+mj-ea"/>
              </a:rPr>
              <a:t>② </a:t>
            </a:r>
            <a:r>
              <a:rPr lang="ja-JP" altLang="en-US" sz="2800" dirty="0" smtClean="0">
                <a:latin typeface="+mj-ea"/>
                <a:ea typeface="+mj-ea"/>
              </a:rPr>
              <a:t>スキントラブル</a:t>
            </a:r>
            <a:r>
              <a:rPr lang="ja-JP" altLang="en-US" sz="2800" dirty="0">
                <a:latin typeface="+mj-ea"/>
                <a:ea typeface="+mj-ea"/>
              </a:rPr>
              <a:t>（皮膚のかぶれ）</a:t>
            </a:r>
            <a:endParaRPr lang="en-US" altLang="ja-JP" sz="28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kumimoji="1" lang="ja-JP" altLang="en-US" sz="2800" dirty="0" smtClean="0">
                <a:latin typeface="+mj-ea"/>
                <a:ea typeface="+mj-ea"/>
              </a:rPr>
              <a:t>失禁</a:t>
            </a:r>
            <a:r>
              <a:rPr kumimoji="1" lang="ja-JP" altLang="en-US" sz="2800" dirty="0" smtClean="0">
                <a:latin typeface="+mj-ea"/>
                <a:ea typeface="+mj-ea"/>
              </a:rPr>
              <a:t>によって皮膚</a:t>
            </a:r>
            <a:r>
              <a:rPr kumimoji="1" lang="ja-JP" altLang="en-US" sz="2800" dirty="0">
                <a:latin typeface="+mj-ea"/>
                <a:ea typeface="+mj-ea"/>
              </a:rPr>
              <a:t>がふやけ、オムツの表面と摩擦</a:t>
            </a:r>
            <a:r>
              <a:rPr lang="ja-JP" altLang="en-US" sz="2800" dirty="0">
                <a:latin typeface="+mj-ea"/>
                <a:ea typeface="+mj-ea"/>
              </a:rPr>
              <a:t>を起こし</a:t>
            </a:r>
            <a:r>
              <a:rPr kumimoji="1" lang="ja-JP" altLang="en-US" sz="2800" dirty="0">
                <a:latin typeface="+mj-ea"/>
                <a:ea typeface="+mj-ea"/>
              </a:rPr>
              <a:t>傷をつけることもある</a:t>
            </a:r>
            <a:r>
              <a:rPr kumimoji="1" lang="ja-JP" altLang="en-US" sz="2800" dirty="0" smtClean="0">
                <a:latin typeface="+mj-ea"/>
                <a:ea typeface="+mj-ea"/>
              </a:rPr>
              <a:t>。</a:t>
            </a:r>
            <a:endParaRPr lang="en-US" altLang="ja-JP" sz="2800" dirty="0">
              <a:latin typeface="+mj-ea"/>
              <a:ea typeface="+mj-ea"/>
            </a:endParaRPr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="" xmlns:a16="http://schemas.microsoft.com/office/drawing/2014/main" id="{9D58E5BE-073E-49CA-835F-B44F0A07700E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6108578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テキスト ボックス 4"/>
          <p:cNvSpPr txBox="1"/>
          <p:nvPr/>
        </p:nvSpPr>
        <p:spPr>
          <a:xfrm>
            <a:off x="2267744" y="5282044"/>
            <a:ext cx="432048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>
                <a:solidFill>
                  <a:srgbClr val="FF0000"/>
                </a:solidFill>
              </a:rPr>
              <a:t>臀部・陰部のケアが大切！</a:t>
            </a:r>
            <a:endParaRPr kumimoji="1" lang="ja-JP" alt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7388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>
            <a:normAutofit/>
          </a:bodyPr>
          <a:lstStyle/>
          <a:p>
            <a:r>
              <a:rPr kumimoji="1" lang="ja-JP" altLang="en-US" sz="3200" dirty="0"/>
              <a:t>臀部・陰部のケア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187624" y="1772816"/>
            <a:ext cx="6995120" cy="38884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2800" dirty="0"/>
              <a:t>便</a:t>
            </a:r>
            <a:r>
              <a:rPr lang="ja-JP" altLang="en-US" sz="2800" dirty="0" smtClean="0"/>
              <a:t>や尿で</a:t>
            </a:r>
            <a:r>
              <a:rPr kumimoji="1" lang="ja-JP" altLang="en-US" sz="2800" dirty="0" smtClean="0"/>
              <a:t>汚染</a:t>
            </a:r>
            <a:r>
              <a:rPr kumimoji="1" lang="ja-JP" altLang="en-US" sz="2800" dirty="0" smtClean="0"/>
              <a:t>されたままにしていると、</a:t>
            </a:r>
            <a:r>
              <a:rPr kumimoji="1" lang="ja-JP" altLang="en-US" sz="2800" dirty="0"/>
              <a:t>その汚染が</a:t>
            </a:r>
            <a:r>
              <a:rPr lang="ja-JP" altLang="en-US" sz="2800" dirty="0"/>
              <a:t>原因</a:t>
            </a:r>
            <a:r>
              <a:rPr kumimoji="1" lang="ja-JP" altLang="en-US" sz="2800" dirty="0"/>
              <a:t>で皮膚の</a:t>
            </a:r>
            <a:r>
              <a:rPr kumimoji="1" lang="ja-JP" altLang="en-US" sz="2800" dirty="0" smtClean="0"/>
              <a:t>トラブルが</a:t>
            </a:r>
            <a:r>
              <a:rPr lang="ja-JP" altLang="en-US" sz="2800" dirty="0" smtClean="0"/>
              <a:t>生じる</a:t>
            </a:r>
            <a:r>
              <a:rPr kumimoji="1" lang="ja-JP" altLang="en-US" sz="2800" dirty="0" smtClean="0"/>
              <a:t>。</a:t>
            </a:r>
            <a:endParaRPr kumimoji="1" lang="en-US" altLang="ja-JP" sz="2800" dirty="0"/>
          </a:p>
          <a:p>
            <a:pPr marL="0" indent="0">
              <a:buNone/>
            </a:pP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 smtClean="0"/>
              <a:t>＜皮膚</a:t>
            </a:r>
            <a:r>
              <a:rPr kumimoji="1" lang="ja-JP" altLang="en-US" sz="2800" dirty="0" smtClean="0"/>
              <a:t>トラブルを予防</a:t>
            </a:r>
            <a:r>
              <a:rPr lang="ja-JP" altLang="en-US" sz="2800" dirty="0"/>
              <a:t>する</a:t>
            </a:r>
            <a:r>
              <a:rPr kumimoji="1" lang="ja-JP" altLang="en-US" sz="2800" dirty="0" smtClean="0"/>
              <a:t>ケア</a:t>
            </a:r>
            <a:r>
              <a:rPr kumimoji="1" lang="ja-JP" altLang="en-US" sz="2800" dirty="0" smtClean="0"/>
              <a:t>＞</a:t>
            </a:r>
            <a:endParaRPr kumimoji="1" lang="en-US" altLang="ja-JP" sz="2800" dirty="0"/>
          </a:p>
          <a:p>
            <a:pPr marL="0" indent="0">
              <a:buNone/>
            </a:pPr>
            <a:r>
              <a:rPr lang="en-US" altLang="ja-JP" sz="2800" dirty="0" smtClean="0"/>
              <a:t>	</a:t>
            </a:r>
            <a:r>
              <a:rPr lang="ja-JP" altLang="en-US" sz="2800" dirty="0" smtClean="0"/>
              <a:t>① </a:t>
            </a:r>
            <a:r>
              <a:rPr lang="ja-JP" altLang="en-US" sz="2800" dirty="0" smtClean="0"/>
              <a:t>こまめな</a:t>
            </a:r>
            <a:r>
              <a:rPr lang="ja-JP" altLang="en-US" sz="2800" dirty="0" smtClean="0">
                <a:solidFill>
                  <a:srgbClr val="FF0000"/>
                </a:solidFill>
              </a:rPr>
              <a:t>オムツ</a:t>
            </a:r>
            <a:r>
              <a:rPr lang="ja-JP" altLang="en-US" sz="2800" dirty="0">
                <a:solidFill>
                  <a:srgbClr val="FF0000"/>
                </a:solidFill>
              </a:rPr>
              <a:t>交換</a:t>
            </a:r>
            <a:endParaRPr lang="en-US" altLang="ja-JP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2800" dirty="0" smtClean="0"/>
              <a:t>	</a:t>
            </a:r>
            <a:r>
              <a:rPr kumimoji="1" lang="ja-JP" altLang="en-US" sz="2800" dirty="0" smtClean="0"/>
              <a:t>② 陰部</a:t>
            </a:r>
            <a:r>
              <a:rPr kumimoji="1" lang="ja-JP" altLang="en-US" sz="2800" dirty="0">
                <a:solidFill>
                  <a:srgbClr val="FF0000"/>
                </a:solidFill>
              </a:rPr>
              <a:t>洗浄</a:t>
            </a:r>
            <a:endParaRPr kumimoji="1" lang="en-US" altLang="ja-JP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2800" dirty="0" smtClean="0"/>
              <a:t>	</a:t>
            </a:r>
            <a:r>
              <a:rPr lang="ja-JP" altLang="en-US" sz="2800" dirty="0" smtClean="0"/>
              <a:t>③ 臀部</a:t>
            </a:r>
            <a:r>
              <a:rPr lang="ja-JP" altLang="en-US" sz="2800" dirty="0"/>
              <a:t>や陰部の</a:t>
            </a:r>
            <a:r>
              <a:rPr lang="ja-JP" altLang="en-US" sz="2800" dirty="0">
                <a:solidFill>
                  <a:srgbClr val="FF0000"/>
                </a:solidFill>
              </a:rPr>
              <a:t>保護</a:t>
            </a:r>
            <a:endParaRPr lang="en-US" altLang="ja-JP" sz="2800" dirty="0">
              <a:solidFill>
                <a:srgbClr val="FF0000"/>
              </a:solidFill>
            </a:endParaRPr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="" xmlns:a16="http://schemas.microsoft.com/office/drawing/2014/main" id="{23C28A20-A173-4CF2-AFFE-5C0F321F33D1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6108578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765367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="" xmlns:a16="http://schemas.microsoft.com/office/drawing/2014/main" id="{30B65B2F-DD24-49C2-8030-A2C67A4B22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764704"/>
            <a:ext cx="7931224" cy="5361459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en-US" altLang="ja-JP" sz="2400" dirty="0" smtClean="0">
                <a:latin typeface="ＭＳ Ｐゴシック" panose="020B0600070205080204" pitchFamily="50" charset="-128"/>
              </a:rPr>
              <a:t>【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参考文献</a:t>
            </a:r>
            <a:r>
              <a:rPr lang="en-US" altLang="ja-JP" sz="2400" dirty="0" smtClean="0">
                <a:latin typeface="ＭＳ Ｐゴシック" panose="020B0600070205080204" pitchFamily="50" charset="-128"/>
              </a:rPr>
              <a:t>】</a:t>
            </a:r>
          </a:p>
          <a:p>
            <a:pPr marL="0" indent="0">
              <a:buNone/>
              <a:defRPr/>
            </a:pPr>
            <a:r>
              <a:rPr lang="ja-JP" altLang="en-US" sz="2400" dirty="0" smtClean="0">
                <a:latin typeface="ＭＳ Ｐゴシック" panose="020B0600070205080204" pitchFamily="50" charset="-128"/>
              </a:rPr>
              <a:t>１）メジカルフレンド社 介護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福祉士実践シリーズ</a:t>
            </a:r>
            <a:r>
              <a:rPr lang="en-US" altLang="ja-JP" sz="2400" dirty="0">
                <a:latin typeface="ＭＳ Ｐゴシック" panose="020B0600070205080204" pitchFamily="50" charset="-128"/>
              </a:rPr>
              <a:t>5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巻 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老人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介護の基礎技術</a:t>
            </a:r>
            <a:r>
              <a:rPr lang="en-US" altLang="ja-JP" sz="2400" dirty="0">
                <a:latin typeface="ＭＳ Ｐゴシック" panose="020B0600070205080204" pitchFamily="50" charset="-128"/>
              </a:rPr>
              <a:t>(1</a:t>
            </a:r>
            <a:r>
              <a:rPr lang="en-US" altLang="ja-JP" sz="2400" dirty="0" smtClean="0">
                <a:latin typeface="ＭＳ Ｐゴシック" panose="020B0600070205080204" pitchFamily="50" charset="-128"/>
              </a:rPr>
              <a:t>)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 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平成</a:t>
            </a:r>
            <a:r>
              <a:rPr lang="en-US" altLang="ja-JP" sz="2400" dirty="0">
                <a:latin typeface="ＭＳ Ｐゴシック" panose="020B0600070205080204" pitchFamily="50" charset="-128"/>
              </a:rPr>
              <a:t>6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年</a:t>
            </a:r>
            <a:r>
              <a:rPr lang="en-US" altLang="ja-JP" sz="2400" dirty="0">
                <a:latin typeface="ＭＳ Ｐゴシック" panose="020B0600070205080204" pitchFamily="50" charset="-128"/>
              </a:rPr>
              <a:t>3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月</a:t>
            </a:r>
            <a:r>
              <a:rPr lang="en-US" altLang="ja-JP" sz="2400" dirty="0">
                <a:latin typeface="ＭＳ Ｐゴシック" panose="020B0600070205080204" pitchFamily="50" charset="-128"/>
              </a:rPr>
              <a:t>14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日 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第</a:t>
            </a:r>
            <a:r>
              <a:rPr lang="en-US" altLang="ja-JP" sz="2400" dirty="0" smtClean="0">
                <a:latin typeface="ＭＳ Ｐゴシック" panose="020B0600070205080204" pitchFamily="50" charset="-128"/>
              </a:rPr>
              <a:t>1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版第</a:t>
            </a:r>
            <a:r>
              <a:rPr lang="en-US" altLang="ja-JP" sz="2400" dirty="0">
                <a:latin typeface="ＭＳ Ｐゴシック" panose="020B0600070205080204" pitchFamily="50" charset="-128"/>
              </a:rPr>
              <a:t>6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刷発行  著者代表 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望月弘子</a:t>
            </a:r>
            <a:endParaRPr lang="ja-JP" altLang="en-US" sz="2400" dirty="0">
              <a:latin typeface="ＭＳ Ｐゴシック" panose="020B0600070205080204" pitchFamily="50" charset="-128"/>
            </a:endParaRPr>
          </a:p>
          <a:p>
            <a:pPr marL="0" indent="0">
              <a:buNone/>
              <a:defRPr/>
            </a:pPr>
            <a:r>
              <a:rPr lang="ja-JP" altLang="en-US" sz="2400" dirty="0">
                <a:latin typeface="ＭＳ Ｐゴシック" panose="020B0600070205080204" pitchFamily="50" charset="-128"/>
              </a:rPr>
              <a:t>２）中央法規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出版 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介護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職員 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初任者研修テキスト 第</a:t>
            </a:r>
            <a:r>
              <a:rPr lang="en-US" altLang="ja-JP" sz="2400" dirty="0">
                <a:latin typeface="ＭＳ Ｐゴシック" panose="020B0600070205080204" pitchFamily="50" charset="-128"/>
              </a:rPr>
              <a:t>2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巻 自立に向けた介護の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実際 </a:t>
            </a:r>
            <a:r>
              <a:rPr lang="en-US" altLang="ja-JP" sz="2400" dirty="0" smtClean="0">
                <a:latin typeface="ＭＳ Ｐゴシック" panose="020B0600070205080204" pitchFamily="50" charset="-128"/>
              </a:rPr>
              <a:t>2013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年</a:t>
            </a:r>
            <a:r>
              <a:rPr lang="en-US" altLang="ja-JP" sz="2400" dirty="0">
                <a:latin typeface="ＭＳ Ｐゴシック" panose="020B0600070205080204" pitchFamily="50" charset="-128"/>
              </a:rPr>
              <a:t>9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月</a:t>
            </a:r>
            <a:r>
              <a:rPr lang="en-US" altLang="ja-JP" sz="2400" dirty="0">
                <a:latin typeface="ＭＳ Ｐゴシック" panose="020B0600070205080204" pitchFamily="50" charset="-128"/>
              </a:rPr>
              <a:t>10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日 初版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第</a:t>
            </a:r>
            <a:r>
              <a:rPr lang="en-US" altLang="ja-JP" sz="2400" dirty="0">
                <a:latin typeface="ＭＳ Ｐゴシック" panose="020B0600070205080204" pitchFamily="50" charset="-128"/>
              </a:rPr>
              <a:t>2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冊発行 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編集  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黒澤貞夫・石橋真ニ・是枝祥子・上原千寿子・白井孝子 発行者 荘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村明彦</a:t>
            </a:r>
            <a:endParaRPr lang="en-US" altLang="ja-JP" sz="2400" dirty="0">
              <a:latin typeface="ＭＳ Ｐゴシック" panose="020B0600070205080204" pitchFamily="50" charset="-128"/>
            </a:endParaRPr>
          </a:p>
          <a:p>
            <a:pPr marL="0" indent="0">
              <a:buNone/>
              <a:defRPr/>
            </a:pPr>
            <a:r>
              <a:rPr lang="en-US" altLang="ja-JP" sz="2400" dirty="0">
                <a:latin typeface="ＭＳ Ｐゴシック" panose="020B0600070205080204" pitchFamily="50" charset="-128"/>
              </a:rPr>
              <a:t> </a:t>
            </a:r>
            <a:endParaRPr lang="en-US" altLang="ja-JP" sz="2400" dirty="0" smtClean="0">
              <a:latin typeface="ＭＳ Ｐゴシック" panose="020B0600070205080204" pitchFamily="50" charset="-128"/>
            </a:endParaRPr>
          </a:p>
          <a:p>
            <a:pPr marL="0" indent="0">
              <a:buNone/>
              <a:defRPr/>
            </a:pPr>
            <a:r>
              <a:rPr lang="ja-JP" altLang="en-US" sz="2400" dirty="0" smtClean="0">
                <a:latin typeface="ＭＳ Ｐゴシック" panose="020B0600070205080204" pitchFamily="50" charset="-128"/>
              </a:rPr>
              <a:t>教材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作成　　</a:t>
            </a:r>
            <a:endParaRPr lang="en-US" altLang="ja-JP" sz="2400" dirty="0">
              <a:latin typeface="ＭＳ Ｐゴシック" panose="020B0600070205080204" pitchFamily="50" charset="-128"/>
            </a:endParaRPr>
          </a:p>
          <a:p>
            <a:pPr marL="0" indent="0">
              <a:buNone/>
              <a:defRPr/>
            </a:pPr>
            <a:r>
              <a:rPr lang="ja-JP" altLang="en-US" sz="2400" dirty="0" smtClean="0">
                <a:latin typeface="ＭＳ Ｐゴシック" panose="020B0600070205080204" pitchFamily="50" charset="-128"/>
              </a:rPr>
              <a:t>特別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養護老人ホーム　天恵荘</a:t>
            </a:r>
            <a:endParaRPr lang="en-US" altLang="ja-JP" sz="2400" dirty="0">
              <a:latin typeface="ＭＳ Ｐゴシック" panose="020B0600070205080204" pitchFamily="50" charset="-128"/>
            </a:endParaRPr>
          </a:p>
          <a:p>
            <a:pPr marL="0" indent="0">
              <a:buNone/>
              <a:defRPr/>
            </a:pPr>
            <a:r>
              <a:rPr lang="ja-JP" altLang="en-US" sz="2400" dirty="0" smtClean="0">
                <a:latin typeface="ＭＳ Ｐゴシック" panose="020B0600070205080204" pitchFamily="50" charset="-128"/>
              </a:rPr>
              <a:t>看護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部長　黒田　美穂　            </a:t>
            </a:r>
            <a:r>
              <a:rPr lang="ja-JP" altLang="en-US" sz="2800" dirty="0">
                <a:latin typeface="ＭＳ Ｐゴシック" panose="020B0600070205080204" pitchFamily="50" charset="-128"/>
              </a:rPr>
              <a:t>　</a:t>
            </a:r>
            <a:endParaRPr kumimoji="1" lang="ja-JP" altLang="en-US" sz="2800" dirty="0"/>
          </a:p>
        </p:txBody>
      </p:sp>
      <p:pic>
        <p:nvPicPr>
          <p:cNvPr id="5" name="Picture 6" descr="C:\Users\User\Downloads\ロゴ　グレイ.JPG">
            <a:extLst>
              <a:ext uri="{FF2B5EF4-FFF2-40B4-BE49-F238E27FC236}">
                <a16:creationId xmlns="" xmlns:a16="http://schemas.microsoft.com/office/drawing/2014/main" id="{B4E7931E-BC93-43AE-ADF0-4E6732A928E7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6108578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88547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564D7E6F-7138-41D5-9C4C-CABACEC96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="" xmlns:a16="http://schemas.microsoft.com/office/drawing/2014/main" id="{8F6FCE97-B4FA-4B64-9F4A-2AD6E8686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08312"/>
            <a:ext cx="8229600" cy="2332856"/>
          </a:xfrm>
        </p:spPr>
        <p:txBody>
          <a:bodyPr/>
          <a:lstStyle/>
          <a:p>
            <a:pPr marL="0" indent="0" algn="ctr">
              <a:buNone/>
            </a:pPr>
            <a:r>
              <a:rPr lang="ja-JP" altLang="en-US" sz="4400" dirty="0" smtClean="0"/>
              <a:t>お疲れさま</a:t>
            </a:r>
            <a:r>
              <a:rPr lang="ja-JP" altLang="en-US" sz="4400" dirty="0" err="1"/>
              <a:t>で</a:t>
            </a:r>
            <a:r>
              <a:rPr lang="ja-JP" altLang="en-US" sz="4400" dirty="0"/>
              <a:t>した</a:t>
            </a:r>
            <a:endParaRPr kumimoji="1" lang="ja-JP" altLang="en-US" sz="4400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="" xmlns:a16="http://schemas.microsoft.com/office/drawing/2014/main" id="{D6560373-DE5A-4D41-AF1D-05905E587365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6108578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1313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E7C584EA-9828-4E47-A0F3-D44CB1AEB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sz="3200" dirty="0"/>
              <a:t>排泄方法を検討</a:t>
            </a:r>
            <a:r>
              <a:rPr lang="ja-JP" altLang="en-US" sz="3200" dirty="0" smtClean="0"/>
              <a:t>し</a:t>
            </a:r>
            <a:r>
              <a:rPr lang="ja-JP" altLang="en-US" sz="3200" dirty="0"/>
              <a:t>よう</a:t>
            </a:r>
            <a:r>
              <a:rPr lang="ja-JP" altLang="en-US" sz="3200" dirty="0" smtClean="0"/>
              <a:t>！</a:t>
            </a:r>
            <a:endParaRPr kumimoji="1" lang="ja-JP" altLang="en-US" sz="32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="" xmlns:a16="http://schemas.microsoft.com/office/drawing/2014/main" id="{9D0C634A-91D2-4BBD-B834-1E1B7FCF6C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2032843"/>
            <a:ext cx="7787208" cy="37724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/>
              <a:t>・</a:t>
            </a:r>
            <a:r>
              <a:rPr lang="ja-JP" altLang="en-US" dirty="0" smtClean="0">
                <a:solidFill>
                  <a:srgbClr val="FF0000"/>
                </a:solidFill>
              </a:rPr>
              <a:t>ＡＤＬ</a:t>
            </a:r>
            <a:r>
              <a:rPr lang="ja-JP" altLang="en-US" dirty="0">
                <a:solidFill>
                  <a:srgbClr val="FF0000"/>
                </a:solidFill>
              </a:rPr>
              <a:t>のアセスメント</a:t>
            </a:r>
            <a:r>
              <a:rPr lang="ja-JP" altLang="en-US" dirty="0"/>
              <a:t>を行い、対象者の</a:t>
            </a:r>
            <a:r>
              <a:rPr lang="ja-JP" altLang="en-US" dirty="0" smtClean="0">
                <a:solidFill>
                  <a:srgbClr val="FF0000"/>
                </a:solidFill>
              </a:rPr>
              <a:t>出来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dirty="0">
                <a:solidFill>
                  <a:srgbClr val="FF000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 </a:t>
            </a:r>
            <a:r>
              <a:rPr lang="ja-JP" altLang="en-US" dirty="0" smtClean="0">
                <a:solidFill>
                  <a:srgbClr val="FF0000"/>
                </a:solidFill>
              </a:rPr>
              <a:t>る</a:t>
            </a:r>
            <a:r>
              <a:rPr lang="ja-JP" altLang="en-US" dirty="0">
                <a:solidFill>
                  <a:srgbClr val="FF0000"/>
                </a:solidFill>
              </a:rPr>
              <a:t>こと、介助が必要なこと</a:t>
            </a:r>
            <a:r>
              <a:rPr lang="ja-JP" altLang="en-US" dirty="0"/>
              <a:t>を探り、</a:t>
            </a:r>
            <a:r>
              <a:rPr lang="ja-JP" altLang="en-US" dirty="0" smtClean="0"/>
              <a:t>排泄方法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</a:t>
            </a:r>
            <a:r>
              <a:rPr lang="ja-JP" altLang="en-US" dirty="0" smtClean="0"/>
              <a:t>を</a:t>
            </a:r>
            <a:r>
              <a:rPr lang="ja-JP" altLang="en-US" dirty="0"/>
              <a:t>検討する</a:t>
            </a:r>
            <a:r>
              <a:rPr lang="ja-JP" altLang="en-US" dirty="0" smtClean="0"/>
              <a:t>。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 smtClean="0"/>
              <a:t>・オムツは</a:t>
            </a:r>
            <a:r>
              <a:rPr lang="ja-JP" altLang="en-US" dirty="0"/>
              <a:t>、</a:t>
            </a:r>
            <a:r>
              <a:rPr lang="ja-JP" altLang="en-US" dirty="0">
                <a:solidFill>
                  <a:srgbClr val="FF0000"/>
                </a:solidFill>
              </a:rPr>
              <a:t>用途や尿の量</a:t>
            </a:r>
            <a:r>
              <a:rPr lang="ja-JP" altLang="en-US" dirty="0"/>
              <a:t>によっても</a:t>
            </a:r>
            <a:r>
              <a:rPr lang="ja-JP" altLang="en-US" dirty="0">
                <a:solidFill>
                  <a:srgbClr val="FF0000"/>
                </a:solidFill>
              </a:rPr>
              <a:t>種類</a:t>
            </a:r>
            <a:r>
              <a:rPr lang="ja-JP" altLang="en-US" dirty="0" smtClean="0">
                <a:solidFill>
                  <a:srgbClr val="FF0000"/>
                </a:solidFill>
              </a:rPr>
              <a:t>や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dirty="0">
                <a:solidFill>
                  <a:srgbClr val="FF000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 </a:t>
            </a:r>
            <a:r>
              <a:rPr lang="ja-JP" altLang="en-US" dirty="0" smtClean="0">
                <a:solidFill>
                  <a:srgbClr val="FF0000"/>
                </a:solidFill>
              </a:rPr>
              <a:t>サイズ</a:t>
            </a:r>
            <a:r>
              <a:rPr lang="ja-JP" altLang="en-US" dirty="0">
                <a:solidFill>
                  <a:srgbClr val="FF0000"/>
                </a:solidFill>
              </a:rPr>
              <a:t>などが違う</a:t>
            </a:r>
            <a:r>
              <a:rPr lang="ja-JP" altLang="en-US" dirty="0"/>
              <a:t>ので、排泄データなど</a:t>
            </a:r>
            <a:r>
              <a:rPr lang="ja-JP" altLang="en-US" dirty="0" smtClean="0"/>
              <a:t>の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>
                <a:solidFill>
                  <a:srgbClr val="FF000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 </a:t>
            </a:r>
            <a:r>
              <a:rPr lang="ja-JP" altLang="en-US" dirty="0" smtClean="0">
                <a:solidFill>
                  <a:srgbClr val="FF0000"/>
                </a:solidFill>
              </a:rPr>
              <a:t>根拠に</a:t>
            </a:r>
            <a:r>
              <a:rPr lang="ja-JP" altLang="en-US" dirty="0">
                <a:solidFill>
                  <a:srgbClr val="FF0000"/>
                </a:solidFill>
              </a:rPr>
              <a:t>基づいて</a:t>
            </a:r>
            <a:r>
              <a:rPr lang="ja-JP" altLang="en-US" dirty="0" smtClean="0">
                <a:solidFill>
                  <a:srgbClr val="FF0000"/>
                </a:solidFill>
              </a:rPr>
              <a:t>検討</a:t>
            </a:r>
            <a:r>
              <a:rPr lang="ja-JP" altLang="en-US" dirty="0">
                <a:solidFill>
                  <a:srgbClr val="FF0000"/>
                </a:solidFill>
              </a:rPr>
              <a:t>する</a:t>
            </a:r>
            <a:r>
              <a:rPr lang="ja-JP" altLang="en-US" dirty="0" smtClean="0"/>
              <a:t>こと</a:t>
            </a:r>
            <a:r>
              <a:rPr lang="ja-JP" altLang="en-US" dirty="0"/>
              <a:t>が</a:t>
            </a:r>
            <a:r>
              <a:rPr lang="ja-JP" altLang="en-US" dirty="0" smtClean="0"/>
              <a:t>大切。</a:t>
            </a:r>
            <a:endParaRPr lang="en-US" altLang="ja-JP" dirty="0"/>
          </a:p>
          <a:p>
            <a:endParaRPr kumimoji="1" lang="ja-JP" altLang="en-US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="" xmlns:a16="http://schemas.microsoft.com/office/drawing/2014/main" id="{33DB894C-14BE-4A1A-B936-7E023DE2BE52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1275" y="5918200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3453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73832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sz="3200" dirty="0"/>
              <a:t>排泄ケアのポイント</a:t>
            </a:r>
            <a:r>
              <a:rPr lang="en-US" altLang="ja-JP" sz="3200" dirty="0"/>
              <a:t/>
            </a:r>
            <a:br>
              <a:rPr lang="en-US" altLang="ja-JP" sz="3200" dirty="0"/>
            </a:br>
            <a:r>
              <a:rPr lang="ja-JP" altLang="en-US" sz="3200" dirty="0"/>
              <a:t>①自尊心を傷つけない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27584" y="2503437"/>
            <a:ext cx="7632848" cy="30858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 smtClean="0"/>
              <a:t>・ </a:t>
            </a:r>
            <a:r>
              <a:rPr lang="ja-JP" altLang="en-US" dirty="0" smtClean="0">
                <a:solidFill>
                  <a:srgbClr val="FF0000"/>
                </a:solidFill>
              </a:rPr>
              <a:t>排泄</a:t>
            </a:r>
            <a:r>
              <a:rPr lang="ja-JP" altLang="en-US" dirty="0" smtClean="0">
                <a:solidFill>
                  <a:srgbClr val="FF0000"/>
                </a:solidFill>
              </a:rPr>
              <a:t>の音、排泄物</a:t>
            </a:r>
            <a:r>
              <a:rPr kumimoji="1" lang="ja-JP" altLang="en-US" dirty="0" smtClean="0">
                <a:solidFill>
                  <a:srgbClr val="FF0000"/>
                </a:solidFill>
              </a:rPr>
              <a:t>の臭い</a:t>
            </a:r>
            <a:r>
              <a:rPr kumimoji="1" lang="ja-JP" altLang="en-US" dirty="0">
                <a:solidFill>
                  <a:srgbClr val="FF0000"/>
                </a:solidFill>
              </a:rPr>
              <a:t>などに配慮</a:t>
            </a:r>
            <a:r>
              <a:rPr kumimoji="1" lang="ja-JP" altLang="en-US" dirty="0" smtClean="0"/>
              <a:t>した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kumimoji="1" lang="ja-JP" altLang="en-US" dirty="0" smtClean="0"/>
              <a:t>声</a:t>
            </a:r>
            <a:r>
              <a:rPr kumimoji="1" lang="ja-JP" altLang="en-US" dirty="0" smtClean="0"/>
              <a:t>かけや介助</a:t>
            </a:r>
            <a:r>
              <a:rPr kumimoji="1" lang="ja-JP" altLang="en-US" dirty="0"/>
              <a:t>が</a:t>
            </a:r>
            <a:r>
              <a:rPr kumimoji="1" lang="ja-JP" altLang="en-US" dirty="0" smtClean="0"/>
              <a:t>必要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・ </a:t>
            </a:r>
            <a:r>
              <a:rPr kumimoji="1" lang="ja-JP" altLang="en-US" dirty="0" smtClean="0"/>
              <a:t>特</a:t>
            </a:r>
            <a:r>
              <a:rPr kumimoji="1" lang="ja-JP" altLang="en-US" dirty="0"/>
              <a:t>に</a:t>
            </a:r>
            <a:r>
              <a:rPr kumimoji="1" lang="ja-JP" altLang="en-US" dirty="0">
                <a:solidFill>
                  <a:srgbClr val="FF0000"/>
                </a:solidFill>
              </a:rPr>
              <a:t>失敗した時の声かけ</a:t>
            </a:r>
            <a:r>
              <a:rPr kumimoji="1" lang="ja-JP" altLang="en-US" dirty="0"/>
              <a:t>には気を</a:t>
            </a:r>
            <a:r>
              <a:rPr kumimoji="1" lang="ja-JP" altLang="en-US" dirty="0" smtClean="0"/>
              <a:t>つける。</a:t>
            </a:r>
            <a:endParaRPr kumimoji="1" lang="en-US" altLang="ja-JP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="" xmlns:a16="http://schemas.microsoft.com/office/drawing/2014/main" id="{33DB894C-14BE-4A1A-B936-7E023DE2BE52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5930900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3109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sz="3200" dirty="0"/>
              <a:t>排泄ケアの</a:t>
            </a:r>
            <a:r>
              <a:rPr lang="ja-JP" altLang="en-US" sz="3200" dirty="0" smtClean="0"/>
              <a:t>ポイント</a:t>
            </a:r>
            <a:r>
              <a:rPr lang="en-US" altLang="ja-JP" sz="3200" dirty="0" smtClean="0"/>
              <a:t/>
            </a:r>
            <a:br>
              <a:rPr lang="en-US" altLang="ja-JP" sz="3200" dirty="0" smtClean="0"/>
            </a:br>
            <a:r>
              <a:rPr lang="ja-JP" altLang="en-US" sz="3200" dirty="0" smtClean="0"/>
              <a:t>②</a:t>
            </a:r>
            <a:r>
              <a:rPr lang="ja-JP" altLang="en-US" sz="3200" dirty="0" smtClean="0"/>
              <a:t>水分</a:t>
            </a:r>
            <a:r>
              <a:rPr lang="ja-JP" altLang="en-US" sz="3200" dirty="0" smtClean="0"/>
              <a:t>や食事の</a:t>
            </a:r>
            <a:r>
              <a:rPr lang="ja-JP" altLang="en-US" sz="3200" dirty="0" smtClean="0"/>
              <a:t>摂取を</a:t>
            </a:r>
            <a:r>
              <a:rPr lang="ja-JP" altLang="en-US" sz="3200" dirty="0"/>
              <a:t>促す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45232" y="1855365"/>
            <a:ext cx="7787208" cy="35898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2800" dirty="0" smtClean="0"/>
              <a:t>・ </a:t>
            </a:r>
            <a:r>
              <a:rPr kumimoji="1" lang="ja-JP" altLang="en-US" sz="2800" dirty="0" smtClean="0"/>
              <a:t>排泄</a:t>
            </a:r>
            <a:r>
              <a:rPr kumimoji="1" lang="ja-JP" altLang="en-US" sz="2800" dirty="0" smtClean="0"/>
              <a:t>の失敗や</a:t>
            </a:r>
            <a:r>
              <a:rPr lang="ja-JP" altLang="en-US" sz="2800" dirty="0" smtClean="0"/>
              <a:t>ケアの</a:t>
            </a:r>
            <a:r>
              <a:rPr kumimoji="1" lang="ja-JP" altLang="en-US" sz="2800" dirty="0" smtClean="0"/>
              <a:t>苦痛を</a:t>
            </a:r>
            <a:r>
              <a:rPr kumimoji="1" lang="ja-JP" altLang="en-US" sz="2800" dirty="0" smtClean="0"/>
              <a:t>経験</a:t>
            </a:r>
            <a:r>
              <a:rPr lang="ja-JP" altLang="en-US" sz="2800" dirty="0"/>
              <a:t>すると</a:t>
            </a:r>
            <a:r>
              <a:rPr kumimoji="1" lang="ja-JP" altLang="en-US" sz="2800" dirty="0" smtClean="0"/>
              <a:t>、排泄回</a:t>
            </a:r>
            <a:endParaRPr kumimoji="1" lang="en-US" altLang="ja-JP" sz="2800" dirty="0" smtClean="0"/>
          </a:p>
          <a:p>
            <a:pPr marL="0" indent="0">
              <a:buNone/>
            </a:pPr>
            <a:r>
              <a:rPr lang="ja-JP" altLang="en-US" sz="2800" dirty="0" smtClean="0"/>
              <a:t>　</a:t>
            </a:r>
            <a:r>
              <a:rPr kumimoji="1" lang="ja-JP" altLang="en-US" sz="2800" dirty="0" smtClean="0"/>
              <a:t>数を減らそうとして水分</a:t>
            </a:r>
            <a:r>
              <a:rPr kumimoji="1" lang="ja-JP" altLang="en-US" sz="2800" dirty="0"/>
              <a:t>や</a:t>
            </a:r>
            <a:r>
              <a:rPr kumimoji="1" lang="ja-JP" altLang="en-US" sz="2800" dirty="0" smtClean="0"/>
              <a:t>食事の摂取に</a:t>
            </a:r>
            <a:r>
              <a:rPr kumimoji="1" lang="ja-JP" altLang="en-US" sz="2800" dirty="0" smtClean="0"/>
              <a:t>消極的に</a:t>
            </a:r>
            <a:endParaRPr kumimoji="1" lang="en-US" altLang="ja-JP" sz="2800" dirty="0" smtClean="0"/>
          </a:p>
          <a:p>
            <a:pPr marL="0" indent="0">
              <a:buNone/>
            </a:pPr>
            <a:r>
              <a:rPr lang="ja-JP" altLang="en-US" sz="2800" dirty="0" smtClean="0"/>
              <a:t>　</a:t>
            </a:r>
            <a:r>
              <a:rPr kumimoji="1" lang="ja-JP" altLang="en-US" sz="2800" dirty="0" smtClean="0"/>
              <a:t>なる</a:t>
            </a:r>
            <a:r>
              <a:rPr kumimoji="1" lang="ja-JP" altLang="en-US" sz="2800" dirty="0" smtClean="0"/>
              <a:t>こと</a:t>
            </a:r>
            <a:r>
              <a:rPr kumimoji="1" lang="ja-JP" altLang="en-US" sz="2800" dirty="0"/>
              <a:t>がある</a:t>
            </a:r>
            <a:r>
              <a:rPr kumimoji="1" lang="ja-JP" altLang="en-US" sz="2800" dirty="0" smtClean="0"/>
              <a:t>。</a:t>
            </a:r>
            <a:endParaRPr kumimoji="1" lang="en-US" altLang="ja-JP" sz="2800" dirty="0" smtClean="0"/>
          </a:p>
          <a:p>
            <a:pPr marL="0" indent="0">
              <a:buNone/>
            </a:pPr>
            <a:r>
              <a:rPr lang="ja-JP" altLang="en-US" sz="2800" dirty="0" smtClean="0"/>
              <a:t>・ </a:t>
            </a:r>
            <a:r>
              <a:rPr kumimoji="1" lang="ja-JP" altLang="en-US" sz="2800" dirty="0" smtClean="0"/>
              <a:t>水分</a:t>
            </a:r>
            <a:r>
              <a:rPr lang="ja-JP" altLang="en-US" sz="2800" dirty="0" smtClean="0"/>
              <a:t>が不足すると、</a:t>
            </a:r>
            <a:r>
              <a:rPr kumimoji="1" lang="ja-JP" altLang="en-US" sz="2800" dirty="0" smtClean="0">
                <a:solidFill>
                  <a:srgbClr val="FF0000"/>
                </a:solidFill>
              </a:rPr>
              <a:t>脱水</a:t>
            </a:r>
            <a:r>
              <a:rPr kumimoji="1" lang="ja-JP" altLang="en-US" sz="2800" dirty="0">
                <a:solidFill>
                  <a:srgbClr val="FF0000"/>
                </a:solidFill>
              </a:rPr>
              <a:t>や便秘</a:t>
            </a:r>
            <a:r>
              <a:rPr kumimoji="1" lang="ja-JP" altLang="en-US" sz="2800" dirty="0"/>
              <a:t>を</a:t>
            </a:r>
            <a:r>
              <a:rPr kumimoji="1" lang="ja-JP" altLang="en-US" sz="2800" dirty="0" smtClean="0"/>
              <a:t>招く</a:t>
            </a:r>
            <a:endParaRPr kumimoji="1" lang="en-US" altLang="ja-JP" sz="2800" dirty="0" smtClean="0"/>
          </a:p>
          <a:p>
            <a:pPr marL="0" indent="0">
              <a:buNone/>
            </a:pPr>
            <a:r>
              <a:rPr lang="ja-JP" altLang="en-US" sz="2800" dirty="0">
                <a:solidFill>
                  <a:srgbClr val="FF0000"/>
                </a:solidFill>
              </a:rPr>
              <a:t>　</a:t>
            </a:r>
            <a:r>
              <a:rPr lang="ja-JP" altLang="en-US" sz="2800" dirty="0" smtClean="0">
                <a:solidFill>
                  <a:srgbClr val="FF0000"/>
                </a:solidFill>
              </a:rPr>
              <a:t>　</a:t>
            </a:r>
            <a:r>
              <a:rPr lang="ja-JP" altLang="en-US" sz="2800" dirty="0" smtClean="0"/>
              <a:t>⇒</a:t>
            </a:r>
            <a:r>
              <a:rPr lang="ja-JP" altLang="en-US" sz="2800" dirty="0" smtClean="0">
                <a:solidFill>
                  <a:srgbClr val="FF0000"/>
                </a:solidFill>
              </a:rPr>
              <a:t> </a:t>
            </a:r>
            <a:r>
              <a:rPr kumimoji="1" lang="ja-JP" altLang="en-US" sz="2800" dirty="0" smtClean="0">
                <a:solidFill>
                  <a:srgbClr val="FF0000"/>
                </a:solidFill>
              </a:rPr>
              <a:t>脳</a:t>
            </a:r>
            <a:r>
              <a:rPr kumimoji="1" lang="ja-JP" altLang="en-US" sz="2800" dirty="0">
                <a:solidFill>
                  <a:srgbClr val="FF0000"/>
                </a:solidFill>
              </a:rPr>
              <a:t>卒中や尿路</a:t>
            </a:r>
            <a:r>
              <a:rPr kumimoji="1" lang="ja-JP" altLang="en-US" sz="2800" dirty="0" smtClean="0">
                <a:solidFill>
                  <a:srgbClr val="FF0000"/>
                </a:solidFill>
              </a:rPr>
              <a:t>感染</a:t>
            </a:r>
            <a:r>
              <a:rPr lang="ja-JP" altLang="en-US" sz="2800" dirty="0"/>
              <a:t>の</a:t>
            </a:r>
            <a:r>
              <a:rPr kumimoji="1" lang="ja-JP" altLang="en-US" sz="2800" dirty="0" smtClean="0"/>
              <a:t>発症リスクが高まる</a:t>
            </a:r>
            <a:endParaRPr kumimoji="1" lang="en-US" altLang="ja-JP" sz="2800" dirty="0" smtClean="0"/>
          </a:p>
          <a:p>
            <a:pPr marL="0" indent="0">
              <a:buNone/>
            </a:pPr>
            <a:r>
              <a:rPr lang="ja-JP" altLang="en-US" sz="2800" dirty="0" smtClean="0"/>
              <a:t>・ </a:t>
            </a:r>
            <a:r>
              <a:rPr kumimoji="1" lang="ja-JP" altLang="en-US" sz="2800" dirty="0" smtClean="0"/>
              <a:t>食事</a:t>
            </a:r>
            <a:r>
              <a:rPr kumimoji="1" lang="ja-JP" altLang="en-US" sz="2800" dirty="0"/>
              <a:t>を</a:t>
            </a:r>
            <a:r>
              <a:rPr kumimoji="1" lang="ja-JP" altLang="en-US" sz="2800" dirty="0" smtClean="0"/>
              <a:t>控えると、</a:t>
            </a:r>
            <a:r>
              <a:rPr kumimoji="1" lang="ja-JP" altLang="en-US" sz="2800" dirty="0" smtClean="0">
                <a:solidFill>
                  <a:srgbClr val="FF0000"/>
                </a:solidFill>
              </a:rPr>
              <a:t>低栄養</a:t>
            </a:r>
            <a:r>
              <a:rPr lang="ja-JP" altLang="en-US" sz="2800" dirty="0"/>
              <a:t>を招く</a:t>
            </a:r>
            <a:endParaRPr kumimoji="1" lang="en-US" altLang="ja-JP" sz="2800" dirty="0" smtClean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lang="ja-JP" altLang="en-US" sz="2800" dirty="0" smtClean="0"/>
              <a:t>　</a:t>
            </a:r>
            <a:r>
              <a:rPr lang="ja-JP" altLang="en-US" sz="2800" dirty="0" smtClean="0"/>
              <a:t>⇒ </a:t>
            </a:r>
            <a:r>
              <a:rPr kumimoji="1" lang="ja-JP" altLang="en-US" sz="2800" dirty="0" smtClean="0">
                <a:solidFill>
                  <a:srgbClr val="FF0000"/>
                </a:solidFill>
              </a:rPr>
              <a:t>生命の</a:t>
            </a:r>
            <a:r>
              <a:rPr kumimoji="1" lang="ja-JP" altLang="en-US" sz="2800" dirty="0">
                <a:solidFill>
                  <a:srgbClr val="FF0000"/>
                </a:solidFill>
              </a:rPr>
              <a:t>危険</a:t>
            </a:r>
            <a:r>
              <a:rPr kumimoji="1" lang="ja-JP" altLang="en-US" sz="2800" dirty="0" smtClean="0"/>
              <a:t>に</a:t>
            </a:r>
            <a:r>
              <a:rPr kumimoji="1" lang="ja-JP" altLang="en-US" sz="2800" dirty="0" smtClean="0"/>
              <a:t>繋がる</a:t>
            </a:r>
            <a:endParaRPr kumimoji="1" lang="en-US" altLang="ja-JP" sz="2800" dirty="0" smtClean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="" xmlns:a16="http://schemas.microsoft.com/office/drawing/2014/main" id="{33DB894C-14BE-4A1A-B936-7E023DE2BE52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6108578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テキスト ボックス 6"/>
          <p:cNvSpPr txBox="1"/>
          <p:nvPr/>
        </p:nvSpPr>
        <p:spPr>
          <a:xfrm>
            <a:off x="892207" y="5517232"/>
            <a:ext cx="7640233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2800" dirty="0">
                <a:solidFill>
                  <a:srgbClr val="FF0000"/>
                </a:solidFill>
              </a:rPr>
              <a:t>水分や食事の摂取を促す声かけや援助が</a:t>
            </a:r>
            <a:r>
              <a:rPr lang="ja-JP" altLang="en-US" sz="2800" dirty="0" smtClean="0">
                <a:solidFill>
                  <a:srgbClr val="FF0000"/>
                </a:solidFill>
              </a:rPr>
              <a:t>大切！</a:t>
            </a:r>
            <a:endParaRPr lang="ja-JP" alt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739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557808"/>
            <a:ext cx="8435280" cy="1143000"/>
          </a:xfrm>
        </p:spPr>
        <p:txBody>
          <a:bodyPr>
            <a:noAutofit/>
          </a:bodyPr>
          <a:lstStyle/>
          <a:p>
            <a:r>
              <a:rPr lang="ja-JP" altLang="en-US" sz="3200" dirty="0"/>
              <a:t>排泄ケアの</a:t>
            </a:r>
            <a:r>
              <a:rPr lang="ja-JP" altLang="en-US" sz="3200" dirty="0" smtClean="0"/>
              <a:t>ポイント</a:t>
            </a:r>
            <a:r>
              <a:rPr lang="en-US" altLang="ja-JP" sz="3200" dirty="0" smtClean="0"/>
              <a:t/>
            </a:r>
            <a:br>
              <a:rPr lang="en-US" altLang="ja-JP" sz="3200" dirty="0" smtClean="0"/>
            </a:br>
            <a:r>
              <a:rPr lang="ja-JP" altLang="en-US" sz="3200" dirty="0" smtClean="0"/>
              <a:t>③</a:t>
            </a:r>
            <a:r>
              <a:rPr lang="ja-JP" altLang="en-US" sz="3200" dirty="0"/>
              <a:t>自分で</a:t>
            </a:r>
            <a:r>
              <a:rPr lang="ja-JP" altLang="en-US" sz="3200" dirty="0" smtClean="0"/>
              <a:t>出来ることは</a:t>
            </a:r>
            <a:r>
              <a:rPr lang="ja-JP" altLang="en-US" sz="3200" dirty="0"/>
              <a:t>自分で行ってもらう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27584" y="1772817"/>
            <a:ext cx="7571184" cy="367240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2800" dirty="0" smtClean="0"/>
              <a:t>・ 自立</a:t>
            </a:r>
            <a:r>
              <a:rPr lang="ja-JP" altLang="en-US" sz="2800" dirty="0" smtClean="0"/>
              <a:t>可能な</a:t>
            </a:r>
            <a:r>
              <a:rPr kumimoji="1" lang="ja-JP" altLang="en-US" sz="2800" dirty="0" smtClean="0"/>
              <a:t>行為は</a:t>
            </a:r>
            <a:r>
              <a:rPr lang="ja-JP" altLang="en-US" sz="2800" dirty="0"/>
              <a:t>でき</a:t>
            </a:r>
            <a:r>
              <a:rPr kumimoji="1" lang="ja-JP" altLang="en-US" sz="2800" dirty="0" smtClean="0"/>
              <a:t>るだけ</a:t>
            </a:r>
            <a:r>
              <a:rPr kumimoji="1" lang="ja-JP" altLang="en-US" sz="2800" dirty="0"/>
              <a:t>自分で行って</a:t>
            </a:r>
            <a:r>
              <a:rPr kumimoji="1" lang="ja-JP" altLang="en-US" sz="2800" dirty="0" smtClean="0"/>
              <a:t>も</a:t>
            </a:r>
            <a:r>
              <a:rPr kumimoji="1" lang="ja-JP" altLang="en-US" sz="2800" dirty="0" err="1" smtClean="0"/>
              <a:t>ら</a:t>
            </a:r>
            <a:endParaRPr kumimoji="1" lang="en-US" altLang="ja-JP" sz="2800" dirty="0" smtClean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kumimoji="1" lang="ja-JP" altLang="en-US" sz="2800" dirty="0" smtClean="0"/>
              <a:t>い</a:t>
            </a:r>
            <a:r>
              <a:rPr kumimoji="1" lang="ja-JP" altLang="en-US" sz="2800" dirty="0"/>
              <a:t>、</a:t>
            </a:r>
            <a:r>
              <a:rPr kumimoji="1" lang="ja-JP" altLang="en-US" sz="2800" dirty="0">
                <a:solidFill>
                  <a:srgbClr val="FF0000"/>
                </a:solidFill>
              </a:rPr>
              <a:t>排泄の自立</a:t>
            </a:r>
            <a:r>
              <a:rPr kumimoji="1" lang="ja-JP" altLang="en-US" sz="2800" dirty="0"/>
              <a:t>を促す</a:t>
            </a:r>
            <a:r>
              <a:rPr kumimoji="1" lang="ja-JP" altLang="en-US" sz="2800" dirty="0" smtClean="0"/>
              <a:t>。</a:t>
            </a:r>
            <a:endParaRPr lang="en-US" altLang="ja-JP" sz="2800" dirty="0"/>
          </a:p>
          <a:p>
            <a:pPr marL="0" indent="0">
              <a:buNone/>
            </a:pPr>
            <a:r>
              <a:rPr kumimoji="1" lang="ja-JP" altLang="en-US" sz="2800" dirty="0" smtClean="0"/>
              <a:t>　</a:t>
            </a:r>
            <a:r>
              <a:rPr kumimoji="1" lang="ja-JP" altLang="en-US" sz="2800" dirty="0" smtClean="0"/>
              <a:t>　⇒ </a:t>
            </a:r>
            <a:r>
              <a:rPr kumimoji="1" lang="ja-JP" altLang="en-US" sz="2800" dirty="0" smtClean="0"/>
              <a:t>出来ない</a:t>
            </a:r>
            <a:r>
              <a:rPr kumimoji="1" lang="ja-JP" altLang="en-US" sz="2800" dirty="0"/>
              <a:t>ところや足りない所に</a:t>
            </a:r>
            <a:r>
              <a:rPr kumimoji="1" lang="ja-JP" altLang="en-US" sz="2800" dirty="0" smtClean="0"/>
              <a:t>さりげなく手</a:t>
            </a:r>
            <a:endParaRPr kumimoji="1" lang="en-US" altLang="ja-JP" sz="2800" dirty="0" smtClean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lang="ja-JP" altLang="en-US" sz="2800" dirty="0" smtClean="0"/>
              <a:t>　　  </a:t>
            </a:r>
            <a:r>
              <a:rPr kumimoji="1" lang="ja-JP" altLang="en-US" sz="2800" dirty="0" smtClean="0"/>
              <a:t>を</a:t>
            </a:r>
            <a:r>
              <a:rPr kumimoji="1" lang="ja-JP" altLang="en-US" sz="2800" dirty="0"/>
              <a:t>出すことが</a:t>
            </a:r>
            <a:r>
              <a:rPr kumimoji="1" lang="ja-JP" altLang="en-US" sz="2800" dirty="0" smtClean="0"/>
              <a:t>大切。</a:t>
            </a:r>
            <a:endParaRPr kumimoji="1" lang="en-US" altLang="ja-JP" sz="2800" dirty="0" smtClean="0"/>
          </a:p>
          <a:p>
            <a:pPr marL="0" indent="0">
              <a:buNone/>
            </a:pPr>
            <a:r>
              <a:rPr lang="ja-JP" altLang="en-US" sz="2800" dirty="0" smtClean="0"/>
              <a:t>・ トイレ</a:t>
            </a:r>
            <a:r>
              <a:rPr lang="ja-JP" altLang="en-US" sz="2800" dirty="0"/>
              <a:t>を利用できるのに、「移動や介助に時間</a:t>
            </a:r>
            <a:r>
              <a:rPr lang="ja-JP" altLang="en-US" sz="2800" dirty="0" smtClean="0"/>
              <a:t>が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 smtClean="0"/>
              <a:t>　かかる</a:t>
            </a:r>
            <a:r>
              <a:rPr lang="ja-JP" altLang="en-US" sz="2800" dirty="0"/>
              <a:t>」などの介助者の都合からオムツを</a:t>
            </a:r>
            <a:r>
              <a:rPr lang="ja-JP" altLang="en-US" sz="2800" dirty="0" smtClean="0"/>
              <a:t>使用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lang="ja-JP" altLang="en-US" sz="2800" dirty="0" smtClean="0"/>
              <a:t>する</a:t>
            </a:r>
            <a:r>
              <a:rPr lang="ja-JP" altLang="en-US" sz="2800" dirty="0"/>
              <a:t>ことは止める</a:t>
            </a:r>
            <a:r>
              <a:rPr lang="ja-JP" altLang="en-US" sz="2800" dirty="0" smtClean="0"/>
              <a:t>。</a:t>
            </a:r>
            <a:endParaRPr lang="ja-JP" altLang="en-US" sz="2800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="" xmlns:a16="http://schemas.microsoft.com/office/drawing/2014/main" id="{33DB894C-14BE-4A1A-B936-7E023DE2BE52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6098530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テキスト ボックス 5"/>
          <p:cNvSpPr txBox="1"/>
          <p:nvPr/>
        </p:nvSpPr>
        <p:spPr>
          <a:xfrm>
            <a:off x="827584" y="5445224"/>
            <a:ext cx="756084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solidFill>
                  <a:srgbClr val="FF0000"/>
                </a:solidFill>
              </a:rPr>
              <a:t>トイレへの移乗や座る動作も生活リハビリになる</a:t>
            </a:r>
            <a:r>
              <a:rPr lang="en-US" altLang="ja-JP" sz="2800" dirty="0">
                <a:solidFill>
                  <a:srgbClr val="FF0000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6290272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363272" cy="994122"/>
          </a:xfrm>
        </p:spPr>
        <p:txBody>
          <a:bodyPr>
            <a:normAutofit fontScale="90000"/>
          </a:bodyPr>
          <a:lstStyle/>
          <a:p>
            <a:r>
              <a:rPr lang="ja-JP" altLang="en-US" sz="3200" dirty="0"/>
              <a:t>排泄ケアの</a:t>
            </a:r>
            <a:r>
              <a:rPr lang="ja-JP" altLang="en-US" sz="3200" dirty="0" smtClean="0"/>
              <a:t>ポイント</a:t>
            </a:r>
            <a:r>
              <a:rPr lang="en-US" altLang="ja-JP" sz="3200" dirty="0" smtClean="0"/>
              <a:t/>
            </a:r>
            <a:br>
              <a:rPr lang="en-US" altLang="ja-JP" sz="3200" dirty="0" smtClean="0"/>
            </a:br>
            <a:r>
              <a:rPr lang="ja-JP" altLang="en-US" sz="3200" dirty="0" smtClean="0"/>
              <a:t>④排泄</a:t>
            </a:r>
            <a:r>
              <a:rPr lang="ja-JP" altLang="en-US" sz="3200" dirty="0"/>
              <a:t>習慣を知る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187624" y="1999381"/>
            <a:ext cx="6984776" cy="2725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800" dirty="0" smtClean="0"/>
              <a:t>・ 人</a:t>
            </a:r>
            <a:r>
              <a:rPr lang="ja-JP" altLang="en-US" sz="2800" dirty="0"/>
              <a:t>それぞれ</a:t>
            </a:r>
            <a:r>
              <a:rPr kumimoji="1" lang="ja-JP" altLang="en-US" sz="2800" dirty="0" smtClean="0"/>
              <a:t>に、食べる物、飲む量</a:t>
            </a:r>
            <a:r>
              <a:rPr kumimoji="1" lang="ja-JP" altLang="en-US" sz="2800" dirty="0" smtClean="0"/>
              <a:t>、</a:t>
            </a:r>
            <a:r>
              <a:rPr lang="ja-JP" altLang="en-US" sz="2800" dirty="0" smtClean="0"/>
              <a:t>欲しいと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lang="ja-JP" altLang="en-US" sz="2800" dirty="0" smtClean="0"/>
              <a:t>思う</a:t>
            </a:r>
            <a:r>
              <a:rPr kumimoji="1" lang="ja-JP" altLang="en-US" sz="2800" dirty="0" smtClean="0"/>
              <a:t>タイミング</a:t>
            </a:r>
            <a:r>
              <a:rPr lang="ja-JP" altLang="en-US" sz="2800" dirty="0"/>
              <a:t>は</a:t>
            </a:r>
            <a:r>
              <a:rPr kumimoji="1" lang="ja-JP" altLang="en-US" sz="2800" dirty="0" smtClean="0"/>
              <a:t>違う。</a:t>
            </a:r>
            <a:endParaRPr kumimoji="1" lang="en-US" altLang="ja-JP" sz="2800" dirty="0" smtClean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lang="ja-JP" altLang="en-US" sz="2800" dirty="0" smtClean="0"/>
              <a:t>　⇒ </a:t>
            </a:r>
            <a:r>
              <a:rPr kumimoji="1" lang="ja-JP" altLang="en-US" sz="2800" dirty="0" smtClean="0"/>
              <a:t>同様</a:t>
            </a:r>
            <a:r>
              <a:rPr kumimoji="1" lang="ja-JP" altLang="en-US" sz="2800" dirty="0"/>
              <a:t>に排泄のペース</a:t>
            </a:r>
            <a:r>
              <a:rPr kumimoji="1" lang="ja-JP" altLang="en-US" sz="2800" dirty="0" smtClean="0"/>
              <a:t>も</a:t>
            </a:r>
            <a:r>
              <a:rPr lang="ja-JP" altLang="en-US" sz="2800" dirty="0"/>
              <a:t>人</a:t>
            </a:r>
            <a:r>
              <a:rPr lang="ja-JP" altLang="en-US" sz="2800" dirty="0" smtClean="0"/>
              <a:t>それぞれ</a:t>
            </a:r>
            <a:r>
              <a:rPr kumimoji="1" lang="ja-JP" altLang="en-US" sz="2800" dirty="0" smtClean="0"/>
              <a:t>。</a:t>
            </a:r>
            <a:endParaRPr kumimoji="1" lang="en-US" altLang="ja-JP" sz="2800" dirty="0" smtClean="0"/>
          </a:p>
          <a:p>
            <a:pPr marL="0" indent="0">
              <a:buNone/>
            </a:pPr>
            <a:r>
              <a:rPr kumimoji="1" lang="ja-JP" altLang="en-US" sz="2800" dirty="0" smtClean="0"/>
              <a:t>・ </a:t>
            </a:r>
            <a:r>
              <a:rPr lang="ja-JP" altLang="en-US" sz="2800" dirty="0"/>
              <a:t>排泄の</a:t>
            </a:r>
            <a:r>
              <a:rPr kumimoji="1" lang="ja-JP" altLang="en-US" sz="2800" dirty="0" smtClean="0"/>
              <a:t>ペース</a:t>
            </a:r>
            <a:r>
              <a:rPr kumimoji="1" lang="ja-JP" altLang="en-US" sz="2800" dirty="0"/>
              <a:t>を探り</a:t>
            </a:r>
            <a:r>
              <a:rPr kumimoji="1" lang="ja-JP" altLang="en-US" sz="2800" dirty="0" smtClean="0"/>
              <a:t>、</a:t>
            </a:r>
            <a:r>
              <a:rPr lang="ja-JP" altLang="en-US" sz="2800" dirty="0"/>
              <a:t>適切</a:t>
            </a:r>
            <a:r>
              <a:rPr lang="ja-JP" altLang="en-US" sz="2800" dirty="0" smtClean="0"/>
              <a:t>な</a:t>
            </a:r>
            <a:r>
              <a:rPr lang="ja-JP" altLang="en-US" sz="2800" dirty="0" smtClean="0"/>
              <a:t>タイミング</a:t>
            </a:r>
            <a:r>
              <a:rPr lang="ja-JP" altLang="en-US" sz="2800" dirty="0" smtClean="0"/>
              <a:t>で</a:t>
            </a:r>
            <a:r>
              <a:rPr lang="ja-JP" altLang="en-US" sz="2800" dirty="0" smtClean="0"/>
              <a:t>声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lang="ja-JP" altLang="en-US" sz="2800" dirty="0" smtClean="0"/>
              <a:t>をかける。</a:t>
            </a:r>
            <a:endParaRPr lang="en-US" altLang="ja-JP" sz="2800" dirty="0" smtClean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="" xmlns:a16="http://schemas.microsoft.com/office/drawing/2014/main" id="{33DB894C-14BE-4A1A-B936-7E023DE2BE52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6021288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テキスト ボックス 4"/>
          <p:cNvSpPr txBox="1"/>
          <p:nvPr/>
        </p:nvSpPr>
        <p:spPr>
          <a:xfrm>
            <a:off x="1259632" y="5013176"/>
            <a:ext cx="6764386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solidFill>
                  <a:srgbClr val="FF0000"/>
                </a:solidFill>
              </a:rPr>
              <a:t>排泄を我慢させない、失禁させないケアを！</a:t>
            </a:r>
          </a:p>
        </p:txBody>
      </p:sp>
    </p:spTree>
    <p:extLst>
      <p:ext uri="{BB962C8B-B14F-4D97-AF65-F5344CB8AC3E}">
        <p14:creationId xmlns:p14="http://schemas.microsoft.com/office/powerpoint/2010/main" val="3462493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42FCE0F2-A9BE-4935-8062-C50967B38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sz="3200" dirty="0"/>
              <a:t>【</a:t>
            </a:r>
            <a:r>
              <a:rPr lang="ja-JP" altLang="en-US" sz="3200" dirty="0"/>
              <a:t>クイズ</a:t>
            </a:r>
            <a:r>
              <a:rPr lang="en-US" altLang="ja-JP" sz="3200" dirty="0"/>
              <a:t>】</a:t>
            </a:r>
            <a:endParaRPr kumimoji="1" lang="ja-JP" altLang="en-US" sz="32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="" xmlns:a16="http://schemas.microsoft.com/office/drawing/2014/main" id="{537FA82E-624C-46E9-A0A4-E7BE456AD0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232" y="1600200"/>
            <a:ext cx="7715200" cy="4525963"/>
          </a:xfrm>
        </p:spPr>
        <p:txBody>
          <a:bodyPr/>
          <a:lstStyle/>
          <a:p>
            <a:pPr marL="0" indent="0">
              <a:buNone/>
            </a:pPr>
            <a:r>
              <a:rPr lang="ja-JP" altLang="en-US" dirty="0"/>
              <a:t>排泄ケアについて①～④の（　　　）に語句を入れましょう。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sz="2000" dirty="0" smtClean="0"/>
              <a:t>　　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①</a:t>
            </a:r>
            <a:r>
              <a:rPr lang="ja-JP" altLang="en-US" dirty="0"/>
              <a:t>（　　　　　　）を傷つけない。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 smtClean="0"/>
              <a:t>　②</a:t>
            </a:r>
            <a:r>
              <a:rPr lang="ja-JP" altLang="en-US" dirty="0"/>
              <a:t>（　　　　　　）を控えさせない。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 smtClean="0"/>
              <a:t>　③</a:t>
            </a:r>
            <a:r>
              <a:rPr lang="ja-JP" altLang="en-US" dirty="0"/>
              <a:t>自分で（　　　　　　）は自分で行って貰う。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 smtClean="0"/>
              <a:t>　④</a:t>
            </a:r>
            <a:r>
              <a:rPr lang="ja-JP" altLang="en-US" dirty="0"/>
              <a:t>１日のペースを探り、（　　　　　）を知る。</a:t>
            </a:r>
            <a:endParaRPr lang="en-US" altLang="ja-JP" dirty="0"/>
          </a:p>
          <a:p>
            <a:endParaRPr kumimoji="1" lang="ja-JP" altLang="en-US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="" xmlns:a16="http://schemas.microsoft.com/office/drawing/2014/main" id="{33DB894C-14BE-4A1A-B936-7E023DE2BE52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5930900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19556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4CC0C031-580F-4D02-8C7A-A1BE2A0EE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1824"/>
            <a:ext cx="8229600" cy="1143000"/>
          </a:xfrm>
        </p:spPr>
        <p:txBody>
          <a:bodyPr>
            <a:normAutofit/>
          </a:bodyPr>
          <a:lstStyle/>
          <a:p>
            <a:r>
              <a:rPr kumimoji="1" lang="en-US" altLang="ja-JP" sz="3200" dirty="0"/>
              <a:t>【</a:t>
            </a:r>
            <a:r>
              <a:rPr kumimoji="1" lang="ja-JP" altLang="en-US" sz="3200" dirty="0"/>
              <a:t>正解</a:t>
            </a:r>
            <a:r>
              <a:rPr lang="en-US" altLang="ja-JP" sz="3200" dirty="0"/>
              <a:t>】</a:t>
            </a:r>
            <a:endParaRPr kumimoji="1" lang="ja-JP" altLang="en-US" sz="32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="" xmlns:a16="http://schemas.microsoft.com/office/drawing/2014/main" id="{7680A60B-63F8-4B08-A01B-72E4EE15A8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5856" y="2287413"/>
            <a:ext cx="2520280" cy="25097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 smtClean="0"/>
              <a:t>① 自尊</a:t>
            </a:r>
            <a:r>
              <a:rPr lang="ja-JP" altLang="en-US" dirty="0"/>
              <a:t>心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 smtClean="0"/>
              <a:t>② 水分</a:t>
            </a:r>
            <a:r>
              <a:rPr lang="ja-JP" altLang="en-US" dirty="0"/>
              <a:t>摂取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 smtClean="0"/>
              <a:t>③ できる</a:t>
            </a:r>
            <a:r>
              <a:rPr lang="ja-JP" altLang="en-US" dirty="0"/>
              <a:t>事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 smtClean="0"/>
              <a:t>④ 排泄</a:t>
            </a:r>
            <a:r>
              <a:rPr lang="ja-JP" altLang="en-US" dirty="0"/>
              <a:t>習慣</a:t>
            </a:r>
            <a:endParaRPr lang="en-US" altLang="ja-JP" dirty="0"/>
          </a:p>
          <a:p>
            <a:endParaRPr kumimoji="1" lang="ja-JP" altLang="en-US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="" xmlns:a16="http://schemas.microsoft.com/office/drawing/2014/main" id="{33DB894C-14BE-4A1A-B936-7E023DE2BE52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918200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5690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3421</TotalTime>
  <Words>713</Words>
  <Application>Microsoft Office PowerPoint</Application>
  <PresentationFormat>画面に合わせる (4:3)</PresentationFormat>
  <Paragraphs>171</Paragraphs>
  <Slides>26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26</vt:i4>
      </vt:variant>
    </vt:vector>
  </HeadingPairs>
  <TitlesOfParts>
    <vt:vector size="27" baseType="lpstr">
      <vt:lpstr>Office ​​テーマ</vt:lpstr>
      <vt:lpstr>【生活支援技術】  ＜排泄の支援＞</vt:lpstr>
      <vt:lpstr>排泄ケアを行う際に・・・</vt:lpstr>
      <vt:lpstr>排泄方法を検討しよう！</vt:lpstr>
      <vt:lpstr>排泄ケアのポイント ①自尊心を傷つけない</vt:lpstr>
      <vt:lpstr>排泄ケアのポイント ②水分や食事の摂取を促す</vt:lpstr>
      <vt:lpstr>排泄ケアのポイント ③自分で出来ることは自分で行ってもらう</vt:lpstr>
      <vt:lpstr>排泄ケアのポイント ④排泄習慣を知る</vt:lpstr>
      <vt:lpstr>【クイズ】</vt:lpstr>
      <vt:lpstr>【正解】</vt:lpstr>
      <vt:lpstr>【クイズ】</vt:lpstr>
      <vt:lpstr>PowerPoint プレゼンテーション</vt:lpstr>
      <vt:lpstr>【クイズ】</vt:lpstr>
      <vt:lpstr>　【正解例】　</vt:lpstr>
      <vt:lpstr>【クイズ】</vt:lpstr>
      <vt:lpstr>【正解例】</vt:lpstr>
      <vt:lpstr>【クイズ】</vt:lpstr>
      <vt:lpstr>【正解】  ３～５番</vt:lpstr>
      <vt:lpstr>【クイズ】</vt:lpstr>
      <vt:lpstr>【正解】</vt:lpstr>
      <vt:lpstr>【クイズ】</vt:lpstr>
      <vt:lpstr>【正解】</vt:lpstr>
      <vt:lpstr>【クイズ】</vt:lpstr>
      <vt:lpstr>【正解】</vt:lpstr>
      <vt:lpstr>臀部・陰部のケア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2018-03-31T00:56:37Z</dcterms:created>
  <dcterms:modified xsi:type="dcterms:W3CDTF">2018-05-19T06:58:06Z</dcterms:modified>
</cp:coreProperties>
</file>