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56" r:id="rId2"/>
    <p:sldId id="334" r:id="rId3"/>
    <p:sldId id="327" r:id="rId4"/>
    <p:sldId id="261"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88" r:id="rId20"/>
    <p:sldId id="289" r:id="rId21"/>
    <p:sldId id="290" r:id="rId22"/>
    <p:sldId id="291" r:id="rId23"/>
    <p:sldId id="292" r:id="rId24"/>
    <p:sldId id="293" r:id="rId25"/>
    <p:sldId id="294" r:id="rId26"/>
    <p:sldId id="295" r:id="rId27"/>
    <p:sldId id="296" r:id="rId28"/>
    <p:sldId id="297" r:id="rId29"/>
    <p:sldId id="298" r:id="rId30"/>
    <p:sldId id="299" r:id="rId31"/>
    <p:sldId id="300" r:id="rId32"/>
    <p:sldId id="301" r:id="rId33"/>
    <p:sldId id="302" r:id="rId34"/>
    <p:sldId id="303" r:id="rId35"/>
    <p:sldId id="304" r:id="rId36"/>
    <p:sldId id="309" r:id="rId37"/>
    <p:sldId id="305" r:id="rId38"/>
    <p:sldId id="306" r:id="rId39"/>
    <p:sldId id="312" r:id="rId40"/>
    <p:sldId id="307" r:id="rId41"/>
    <p:sldId id="308" r:id="rId42"/>
    <p:sldId id="315" r:id="rId43"/>
    <p:sldId id="310" r:id="rId44"/>
    <p:sldId id="311" r:id="rId45"/>
    <p:sldId id="316" r:id="rId46"/>
    <p:sldId id="313" r:id="rId47"/>
    <p:sldId id="314" r:id="rId48"/>
    <p:sldId id="317" r:id="rId49"/>
  </p:sldIdLst>
  <p:sldSz cx="9144000" cy="6858000" type="screen4x3"/>
  <p:notesSz cx="7104063" cy="10234613"/>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p:scale>
          <a:sx n="60" d="100"/>
          <a:sy n="60" d="100"/>
        </p:scale>
        <p:origin x="1206" y="540"/>
      </p:cViewPr>
      <p:guideLst>
        <p:guide orient="horz" pos="2160"/>
        <p:guide pos="2880"/>
      </p:guideLst>
    </p:cSldViewPr>
  </p:slideViewPr>
  <p:notesTextViewPr>
    <p:cViewPr>
      <p:scale>
        <a:sx n="100" d="100"/>
        <a:sy n="100" d="100"/>
      </p:scale>
      <p:origin x="0" y="0"/>
    </p:cViewPr>
  </p:notesTextViewPr>
  <p:sorterViewPr>
    <p:cViewPr>
      <p:scale>
        <a:sx n="55" d="100"/>
        <a:sy n="55" d="100"/>
      </p:scale>
      <p:origin x="0" y="-1065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5D3D79ED-77F1-4850-AB74-8A7AB3A66BD4}" type="datetimeFigureOut">
              <a:rPr kumimoji="1" lang="ja-JP" altLang="en-US" smtClean="0"/>
              <a:t>2019/4/17</a:t>
            </a:fld>
            <a:endParaRPr kumimoji="1" lang="ja-JP" altLang="en-US"/>
          </a:p>
        </p:txBody>
      </p:sp>
      <p:sp>
        <p:nvSpPr>
          <p:cNvPr id="4" name="スライド イメージ プレースホルダー 3"/>
          <p:cNvSpPr>
            <a:spLocks noGrp="1" noRot="1" noChangeAspect="1"/>
          </p:cNvSpPr>
          <p:nvPr>
            <p:ph type="sldImg" idx="2"/>
          </p:nvPr>
        </p:nvSpPr>
        <p:spPr>
          <a:xfrm>
            <a:off x="1249363" y="1279525"/>
            <a:ext cx="4606925" cy="34544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2B0B0CF1-4AAE-4A56-91AA-470A26758685}" type="slidenum">
              <a:rPr kumimoji="1" lang="ja-JP" altLang="en-US" smtClean="0"/>
              <a:t>‹#›</a:t>
            </a:fld>
            <a:endParaRPr kumimoji="1" lang="ja-JP" altLang="en-US"/>
          </a:p>
        </p:txBody>
      </p:sp>
    </p:spTree>
    <p:extLst>
      <p:ext uri="{BB962C8B-B14F-4D97-AF65-F5344CB8AC3E}">
        <p14:creationId xmlns:p14="http://schemas.microsoft.com/office/powerpoint/2010/main" val="31215805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B0B0CF1-4AAE-4A56-91AA-470A26758685}" type="slidenum">
              <a:rPr kumimoji="1" lang="ja-JP" altLang="en-US" smtClean="0"/>
              <a:t>2</a:t>
            </a:fld>
            <a:endParaRPr kumimoji="1" lang="ja-JP" altLang="en-US"/>
          </a:p>
        </p:txBody>
      </p:sp>
    </p:spTree>
    <p:extLst>
      <p:ext uri="{BB962C8B-B14F-4D97-AF65-F5344CB8AC3E}">
        <p14:creationId xmlns:p14="http://schemas.microsoft.com/office/powerpoint/2010/main" val="3290291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B0B0CF1-4AAE-4A56-91AA-470A26758685}" type="slidenum">
              <a:rPr kumimoji="1" lang="ja-JP" alt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37</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324522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B0B0CF1-4AAE-4A56-91AA-470A26758685}" type="slidenum">
              <a:rPr kumimoji="1" lang="ja-JP" alt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2362102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B0B0CF1-4AAE-4A56-91AA-470A26758685}" type="slidenum">
              <a:rPr kumimoji="1" lang="ja-JP" alt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43</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9309076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B0B0CF1-4AAE-4A56-91AA-470A26758685}" type="slidenum">
              <a:rPr kumimoji="1" lang="ja-JP" alt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46</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916144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95A472-F1EF-4EA2-96BE-BF7670B979BB}"/>
              </a:ext>
            </a:extLst>
          </p:cNvPr>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字幕 2">
            <a:extLst>
              <a:ext uri="{FF2B5EF4-FFF2-40B4-BE49-F238E27FC236}">
                <a16:creationId xmlns:a16="http://schemas.microsoft.com/office/drawing/2014/main" id="{C7872076-9CBC-42DC-8B09-D8E086C491B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08404ED3-A5C5-450E-A161-C31554C607F4}"/>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AA69DD7A-C3B9-446E-B1A0-C7819094BC04}"/>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2366574F-8C06-433C-8F04-023CD3B27390}"/>
              </a:ext>
            </a:extLst>
          </p:cNvPr>
          <p:cNvSpPr>
            <a:spLocks noGrp="1"/>
          </p:cNvSpPr>
          <p:nvPr>
            <p:ph type="sldNum" sz="quarter" idx="12"/>
          </p:nvPr>
        </p:nvSpPr>
        <p:spPr/>
        <p:txBody>
          <a:bodyPr/>
          <a:lstStyle>
            <a:lvl1pPr>
              <a:defRPr/>
            </a:lvl1pPr>
          </a:lstStyle>
          <a:p>
            <a:fld id="{C99D7EBA-F1EE-4A4B-96C7-1717E0A8A49D}" type="slidenum">
              <a:rPr lang="en-US" altLang="ja-JP"/>
              <a:pPr/>
              <a:t>‹#›</a:t>
            </a:fld>
            <a:endParaRPr lang="en-US" altLang="ja-JP"/>
          </a:p>
        </p:txBody>
      </p:sp>
    </p:spTree>
    <p:extLst>
      <p:ext uri="{BB962C8B-B14F-4D97-AF65-F5344CB8AC3E}">
        <p14:creationId xmlns:p14="http://schemas.microsoft.com/office/powerpoint/2010/main" val="3497440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3C6474-E43A-4FCB-BB99-7A3063C75954}"/>
              </a:ext>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3D67865-01AE-4005-B703-EAFCE1C3D97C}"/>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62B71826-F83A-4A09-84F6-02946BBCECBB}"/>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EBA89702-94B7-4AD0-B441-DA662CDFC087}"/>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C6BB36A3-33AB-4DE6-94C1-2200D16124A7}"/>
              </a:ext>
            </a:extLst>
          </p:cNvPr>
          <p:cNvSpPr>
            <a:spLocks noGrp="1"/>
          </p:cNvSpPr>
          <p:nvPr>
            <p:ph type="sldNum" sz="quarter" idx="12"/>
          </p:nvPr>
        </p:nvSpPr>
        <p:spPr/>
        <p:txBody>
          <a:bodyPr/>
          <a:lstStyle>
            <a:lvl1pPr>
              <a:defRPr/>
            </a:lvl1pPr>
          </a:lstStyle>
          <a:p>
            <a:fld id="{21D4276C-49EC-4612-BA41-9ED1DAA37215}" type="slidenum">
              <a:rPr lang="en-US" altLang="ja-JP"/>
              <a:pPr/>
              <a:t>‹#›</a:t>
            </a:fld>
            <a:endParaRPr lang="en-US" altLang="ja-JP"/>
          </a:p>
        </p:txBody>
      </p:sp>
    </p:spTree>
    <p:extLst>
      <p:ext uri="{BB962C8B-B14F-4D97-AF65-F5344CB8AC3E}">
        <p14:creationId xmlns:p14="http://schemas.microsoft.com/office/powerpoint/2010/main" val="2040407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E991FB6-1FFF-422B-860E-73CE945B1EB6}"/>
              </a:ext>
            </a:extLst>
          </p:cNvPr>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E496EB4-DC66-405E-91B9-B33821224A4E}"/>
              </a:ext>
            </a:extLst>
          </p:cNvPr>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595A61CE-5793-44E8-AF91-38195A9E9ABB}"/>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8C361D50-09E6-4D6C-A238-604F9B3ADB09}"/>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4B16164B-26CC-4E58-8D7A-BD4E0544DCBF}"/>
              </a:ext>
            </a:extLst>
          </p:cNvPr>
          <p:cNvSpPr>
            <a:spLocks noGrp="1"/>
          </p:cNvSpPr>
          <p:nvPr>
            <p:ph type="sldNum" sz="quarter" idx="12"/>
          </p:nvPr>
        </p:nvSpPr>
        <p:spPr/>
        <p:txBody>
          <a:bodyPr/>
          <a:lstStyle>
            <a:lvl1pPr>
              <a:defRPr/>
            </a:lvl1pPr>
          </a:lstStyle>
          <a:p>
            <a:fld id="{6AEBE669-BD7F-4F28-BA42-E0ABD5147DD5}" type="slidenum">
              <a:rPr lang="en-US" altLang="ja-JP"/>
              <a:pPr/>
              <a:t>‹#›</a:t>
            </a:fld>
            <a:endParaRPr lang="en-US" altLang="ja-JP"/>
          </a:p>
        </p:txBody>
      </p:sp>
    </p:spTree>
    <p:extLst>
      <p:ext uri="{BB962C8B-B14F-4D97-AF65-F5344CB8AC3E}">
        <p14:creationId xmlns:p14="http://schemas.microsoft.com/office/powerpoint/2010/main" val="3884092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D2D23D-2A0D-46D2-96DD-68BF11146878}"/>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BA12458D-A474-46A9-9A8A-D0FF77E5260D}"/>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15C2A452-63C2-4BDC-9614-4606C6DC8FF5}"/>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54910ED0-C192-4979-A545-55BFBE71B3FE}"/>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9A03ECB5-F21A-4CBF-92D4-9ACD73DBFB38}"/>
              </a:ext>
            </a:extLst>
          </p:cNvPr>
          <p:cNvSpPr>
            <a:spLocks noGrp="1"/>
          </p:cNvSpPr>
          <p:nvPr>
            <p:ph type="sldNum" sz="quarter" idx="12"/>
          </p:nvPr>
        </p:nvSpPr>
        <p:spPr/>
        <p:txBody>
          <a:bodyPr/>
          <a:lstStyle>
            <a:lvl1pPr>
              <a:defRPr/>
            </a:lvl1pPr>
          </a:lstStyle>
          <a:p>
            <a:fld id="{13BC176C-29A3-406C-A0EF-7831FC4EC93D}" type="slidenum">
              <a:rPr lang="en-US" altLang="ja-JP"/>
              <a:pPr/>
              <a:t>‹#›</a:t>
            </a:fld>
            <a:endParaRPr lang="en-US" altLang="ja-JP"/>
          </a:p>
        </p:txBody>
      </p:sp>
    </p:spTree>
    <p:extLst>
      <p:ext uri="{BB962C8B-B14F-4D97-AF65-F5344CB8AC3E}">
        <p14:creationId xmlns:p14="http://schemas.microsoft.com/office/powerpoint/2010/main" val="4260431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A60789-CED2-4FA8-8526-FD7E4893CC1E}"/>
              </a:ext>
            </a:extLst>
          </p:cNvPr>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3A1FD1EF-4B71-4AA9-84F1-7C41EA00CF6C}"/>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6F9BABBC-54E6-41B2-BBF1-FF8404CC3820}"/>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8FF6D9A4-8B06-4324-AA50-0F953083EC92}"/>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412EABC2-2324-432B-93F9-ECF347E996D8}"/>
              </a:ext>
            </a:extLst>
          </p:cNvPr>
          <p:cNvSpPr>
            <a:spLocks noGrp="1"/>
          </p:cNvSpPr>
          <p:nvPr>
            <p:ph type="sldNum" sz="quarter" idx="12"/>
          </p:nvPr>
        </p:nvSpPr>
        <p:spPr/>
        <p:txBody>
          <a:bodyPr/>
          <a:lstStyle>
            <a:lvl1pPr>
              <a:defRPr/>
            </a:lvl1pPr>
          </a:lstStyle>
          <a:p>
            <a:fld id="{DAD45109-1CDF-49E9-B503-2726FEF9B611}" type="slidenum">
              <a:rPr lang="en-US" altLang="ja-JP"/>
              <a:pPr/>
              <a:t>‹#›</a:t>
            </a:fld>
            <a:endParaRPr lang="en-US" altLang="ja-JP"/>
          </a:p>
        </p:txBody>
      </p:sp>
    </p:spTree>
    <p:extLst>
      <p:ext uri="{BB962C8B-B14F-4D97-AF65-F5344CB8AC3E}">
        <p14:creationId xmlns:p14="http://schemas.microsoft.com/office/powerpoint/2010/main" val="1297685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B0A3A0-DFE6-478B-8921-B3FAFA2EFE52}"/>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C04BC851-7BBF-4B05-9331-05A455D4E1B1}"/>
              </a:ext>
            </a:extLst>
          </p:cNvPr>
          <p:cNvSpPr>
            <a:spLocks noGrp="1"/>
          </p:cNvSpPr>
          <p:nvPr>
            <p:ph sz="half" idx="1"/>
          </p:nvPr>
        </p:nvSpPr>
        <p:spPr>
          <a:xfrm>
            <a:off x="457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a:ext uri="{FF2B5EF4-FFF2-40B4-BE49-F238E27FC236}">
                <a16:creationId xmlns:a16="http://schemas.microsoft.com/office/drawing/2014/main" id="{939323C8-E206-48E5-99D8-1B9AD2BC8A1C}"/>
              </a:ext>
            </a:extLst>
          </p:cNvPr>
          <p:cNvSpPr>
            <a:spLocks noGrp="1"/>
          </p:cNvSpPr>
          <p:nvPr>
            <p:ph sz="half" idx="2"/>
          </p:nvPr>
        </p:nvSpPr>
        <p:spPr>
          <a:xfrm>
            <a:off x="4648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a:extLst>
              <a:ext uri="{FF2B5EF4-FFF2-40B4-BE49-F238E27FC236}">
                <a16:creationId xmlns:a16="http://schemas.microsoft.com/office/drawing/2014/main" id="{76BBA859-1D73-4D9A-8350-16E4459B4E75}"/>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69060165-9C19-484D-AFC3-04AA3F561EEC}"/>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41940B18-0F32-45CB-8EA7-4D39B7D9FC71}"/>
              </a:ext>
            </a:extLst>
          </p:cNvPr>
          <p:cNvSpPr>
            <a:spLocks noGrp="1"/>
          </p:cNvSpPr>
          <p:nvPr>
            <p:ph type="sldNum" sz="quarter" idx="12"/>
          </p:nvPr>
        </p:nvSpPr>
        <p:spPr/>
        <p:txBody>
          <a:bodyPr/>
          <a:lstStyle>
            <a:lvl1pPr>
              <a:defRPr/>
            </a:lvl1pPr>
          </a:lstStyle>
          <a:p>
            <a:fld id="{569D5DD7-564B-4050-9802-4A29D633EF18}" type="slidenum">
              <a:rPr lang="en-US" altLang="ja-JP"/>
              <a:pPr/>
              <a:t>‹#›</a:t>
            </a:fld>
            <a:endParaRPr lang="en-US" altLang="ja-JP"/>
          </a:p>
        </p:txBody>
      </p:sp>
    </p:spTree>
    <p:extLst>
      <p:ext uri="{BB962C8B-B14F-4D97-AF65-F5344CB8AC3E}">
        <p14:creationId xmlns:p14="http://schemas.microsoft.com/office/powerpoint/2010/main" val="4177050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621C6A-6CAF-4E54-811E-C116B41BD298}"/>
              </a:ext>
            </a:extLst>
          </p:cNvPr>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3A10CF69-A16B-4856-A953-4443A7B907B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a:ext uri="{FF2B5EF4-FFF2-40B4-BE49-F238E27FC236}">
                <a16:creationId xmlns:a16="http://schemas.microsoft.com/office/drawing/2014/main" id="{62956FC6-C55E-4B98-9BCA-0DCDF7770EEC}"/>
              </a:ext>
            </a:extLst>
          </p:cNvPr>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a:ext uri="{FF2B5EF4-FFF2-40B4-BE49-F238E27FC236}">
                <a16:creationId xmlns:a16="http://schemas.microsoft.com/office/drawing/2014/main" id="{19FA625C-9446-4B93-878B-6540CA620BED}"/>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a:ext uri="{FF2B5EF4-FFF2-40B4-BE49-F238E27FC236}">
                <a16:creationId xmlns:a16="http://schemas.microsoft.com/office/drawing/2014/main" id="{14840522-38D6-40D1-B97D-6C9A627BF948}"/>
              </a:ext>
            </a:extLst>
          </p:cNvPr>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a:extLst>
              <a:ext uri="{FF2B5EF4-FFF2-40B4-BE49-F238E27FC236}">
                <a16:creationId xmlns:a16="http://schemas.microsoft.com/office/drawing/2014/main" id="{1E3B4B13-1DDA-438F-BEC8-DB4364777AE7}"/>
              </a:ext>
            </a:extLst>
          </p:cNvPr>
          <p:cNvSpPr>
            <a:spLocks noGrp="1"/>
          </p:cNvSpPr>
          <p:nvPr>
            <p:ph type="dt" sz="half" idx="10"/>
          </p:nvPr>
        </p:nvSpPr>
        <p:spPr/>
        <p:txBody>
          <a:bodyPr/>
          <a:lstStyle>
            <a:lvl1pPr>
              <a:defRPr/>
            </a:lvl1pPr>
          </a:lstStyle>
          <a:p>
            <a:endParaRPr lang="en-US" altLang="ja-JP"/>
          </a:p>
        </p:txBody>
      </p:sp>
      <p:sp>
        <p:nvSpPr>
          <p:cNvPr id="8" name="フッター プレースホルダー 7">
            <a:extLst>
              <a:ext uri="{FF2B5EF4-FFF2-40B4-BE49-F238E27FC236}">
                <a16:creationId xmlns:a16="http://schemas.microsoft.com/office/drawing/2014/main" id="{D8982755-E0F5-4249-AEBD-DA9CCBFA45A9}"/>
              </a:ext>
            </a:extLst>
          </p:cNvPr>
          <p:cNvSpPr>
            <a:spLocks noGrp="1"/>
          </p:cNvSpPr>
          <p:nvPr>
            <p:ph type="ftr" sz="quarter" idx="11"/>
          </p:nvPr>
        </p:nvSpPr>
        <p:spPr/>
        <p:txBody>
          <a:bodyPr/>
          <a:lstStyle>
            <a:lvl1pPr>
              <a:defRPr/>
            </a:lvl1pPr>
          </a:lstStyle>
          <a:p>
            <a:endParaRPr lang="en-US" altLang="ja-JP"/>
          </a:p>
        </p:txBody>
      </p:sp>
      <p:sp>
        <p:nvSpPr>
          <p:cNvPr id="9" name="スライド番号プレースホルダー 8">
            <a:extLst>
              <a:ext uri="{FF2B5EF4-FFF2-40B4-BE49-F238E27FC236}">
                <a16:creationId xmlns:a16="http://schemas.microsoft.com/office/drawing/2014/main" id="{11A0BB3B-8295-4018-A5E1-50E74594D508}"/>
              </a:ext>
            </a:extLst>
          </p:cNvPr>
          <p:cNvSpPr>
            <a:spLocks noGrp="1"/>
          </p:cNvSpPr>
          <p:nvPr>
            <p:ph type="sldNum" sz="quarter" idx="12"/>
          </p:nvPr>
        </p:nvSpPr>
        <p:spPr/>
        <p:txBody>
          <a:bodyPr/>
          <a:lstStyle>
            <a:lvl1pPr>
              <a:defRPr/>
            </a:lvl1pPr>
          </a:lstStyle>
          <a:p>
            <a:fld id="{09D6C993-796C-4DDC-9997-B2B39D9499ED}" type="slidenum">
              <a:rPr lang="en-US" altLang="ja-JP"/>
              <a:pPr/>
              <a:t>‹#›</a:t>
            </a:fld>
            <a:endParaRPr lang="en-US" altLang="ja-JP"/>
          </a:p>
        </p:txBody>
      </p:sp>
    </p:spTree>
    <p:extLst>
      <p:ext uri="{BB962C8B-B14F-4D97-AF65-F5344CB8AC3E}">
        <p14:creationId xmlns:p14="http://schemas.microsoft.com/office/powerpoint/2010/main" val="1575650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6CED64-211A-4698-B778-814CDD7F3A73}"/>
              </a:ext>
            </a:extLst>
          </p:cNvPr>
          <p:cNvSpPr>
            <a:spLocks noGrp="1"/>
          </p:cNvSpPr>
          <p:nvPr>
            <p:ph type="title"/>
          </p:nvPr>
        </p:nvSpPr>
        <p:spPr/>
        <p:txBody>
          <a:bodyPr/>
          <a:lstStyle/>
          <a:p>
            <a:r>
              <a:rPr lang="ja-JP" altLang="en-US"/>
              <a:t>マスター タイトルの書式設定</a:t>
            </a:r>
          </a:p>
        </p:txBody>
      </p:sp>
      <p:sp>
        <p:nvSpPr>
          <p:cNvPr id="3" name="日付プレースホルダー 2">
            <a:extLst>
              <a:ext uri="{FF2B5EF4-FFF2-40B4-BE49-F238E27FC236}">
                <a16:creationId xmlns:a16="http://schemas.microsoft.com/office/drawing/2014/main" id="{4C8A3299-41EA-4019-99CF-D38D6528FEDB}"/>
              </a:ext>
            </a:extLst>
          </p:cNvPr>
          <p:cNvSpPr>
            <a:spLocks noGrp="1"/>
          </p:cNvSpPr>
          <p:nvPr>
            <p:ph type="dt" sz="half" idx="10"/>
          </p:nvPr>
        </p:nvSpPr>
        <p:spPr/>
        <p:txBody>
          <a:bodyPr/>
          <a:lstStyle>
            <a:lvl1pPr>
              <a:defRPr/>
            </a:lvl1pPr>
          </a:lstStyle>
          <a:p>
            <a:endParaRPr lang="en-US" altLang="ja-JP"/>
          </a:p>
        </p:txBody>
      </p:sp>
      <p:sp>
        <p:nvSpPr>
          <p:cNvPr id="4" name="フッター プレースホルダー 3">
            <a:extLst>
              <a:ext uri="{FF2B5EF4-FFF2-40B4-BE49-F238E27FC236}">
                <a16:creationId xmlns:a16="http://schemas.microsoft.com/office/drawing/2014/main" id="{4A74621F-9455-45CB-9320-53FB9320E5D1}"/>
              </a:ext>
            </a:extLst>
          </p:cNvPr>
          <p:cNvSpPr>
            <a:spLocks noGrp="1"/>
          </p:cNvSpPr>
          <p:nvPr>
            <p:ph type="ftr" sz="quarter" idx="11"/>
          </p:nvPr>
        </p:nvSpPr>
        <p:spPr/>
        <p:txBody>
          <a:bodyPr/>
          <a:lstStyle>
            <a:lvl1pPr>
              <a:defRPr/>
            </a:lvl1pPr>
          </a:lstStyle>
          <a:p>
            <a:endParaRPr lang="en-US" altLang="ja-JP"/>
          </a:p>
        </p:txBody>
      </p:sp>
      <p:sp>
        <p:nvSpPr>
          <p:cNvPr id="5" name="スライド番号プレースホルダー 4">
            <a:extLst>
              <a:ext uri="{FF2B5EF4-FFF2-40B4-BE49-F238E27FC236}">
                <a16:creationId xmlns:a16="http://schemas.microsoft.com/office/drawing/2014/main" id="{FFD296C1-7C36-4D81-BC9A-0612DFADF5BA}"/>
              </a:ext>
            </a:extLst>
          </p:cNvPr>
          <p:cNvSpPr>
            <a:spLocks noGrp="1"/>
          </p:cNvSpPr>
          <p:nvPr>
            <p:ph type="sldNum" sz="quarter" idx="12"/>
          </p:nvPr>
        </p:nvSpPr>
        <p:spPr/>
        <p:txBody>
          <a:bodyPr/>
          <a:lstStyle>
            <a:lvl1pPr>
              <a:defRPr/>
            </a:lvl1pPr>
          </a:lstStyle>
          <a:p>
            <a:fld id="{805E305E-BDA3-448C-8923-809274E2B513}" type="slidenum">
              <a:rPr lang="en-US" altLang="ja-JP"/>
              <a:pPr/>
              <a:t>‹#›</a:t>
            </a:fld>
            <a:endParaRPr lang="en-US" altLang="ja-JP"/>
          </a:p>
        </p:txBody>
      </p:sp>
    </p:spTree>
    <p:extLst>
      <p:ext uri="{BB962C8B-B14F-4D97-AF65-F5344CB8AC3E}">
        <p14:creationId xmlns:p14="http://schemas.microsoft.com/office/powerpoint/2010/main" val="81426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F376DE7-F58B-461A-AF95-CF257A5DD4A3}"/>
              </a:ext>
            </a:extLst>
          </p:cNvPr>
          <p:cNvSpPr>
            <a:spLocks noGrp="1"/>
          </p:cNvSpPr>
          <p:nvPr>
            <p:ph type="dt" sz="half" idx="10"/>
          </p:nvPr>
        </p:nvSpPr>
        <p:spPr/>
        <p:txBody>
          <a:bodyPr/>
          <a:lstStyle>
            <a:lvl1pPr>
              <a:defRPr/>
            </a:lvl1pPr>
          </a:lstStyle>
          <a:p>
            <a:endParaRPr lang="en-US" altLang="ja-JP"/>
          </a:p>
        </p:txBody>
      </p:sp>
      <p:sp>
        <p:nvSpPr>
          <p:cNvPr id="3" name="フッター プレースホルダー 2">
            <a:extLst>
              <a:ext uri="{FF2B5EF4-FFF2-40B4-BE49-F238E27FC236}">
                <a16:creationId xmlns:a16="http://schemas.microsoft.com/office/drawing/2014/main" id="{27803457-143A-4BFB-B0F6-4FB4165F168D}"/>
              </a:ext>
            </a:extLst>
          </p:cNvPr>
          <p:cNvSpPr>
            <a:spLocks noGrp="1"/>
          </p:cNvSpPr>
          <p:nvPr>
            <p:ph type="ftr" sz="quarter" idx="11"/>
          </p:nvPr>
        </p:nvSpPr>
        <p:spPr/>
        <p:txBody>
          <a:bodyPr/>
          <a:lstStyle>
            <a:lvl1pPr>
              <a:defRPr/>
            </a:lvl1pPr>
          </a:lstStyle>
          <a:p>
            <a:endParaRPr lang="en-US" altLang="ja-JP"/>
          </a:p>
        </p:txBody>
      </p:sp>
      <p:sp>
        <p:nvSpPr>
          <p:cNvPr id="4" name="スライド番号プレースホルダー 3">
            <a:extLst>
              <a:ext uri="{FF2B5EF4-FFF2-40B4-BE49-F238E27FC236}">
                <a16:creationId xmlns:a16="http://schemas.microsoft.com/office/drawing/2014/main" id="{38162E6E-0683-4F85-A756-AFF0DDB77BE9}"/>
              </a:ext>
            </a:extLst>
          </p:cNvPr>
          <p:cNvSpPr>
            <a:spLocks noGrp="1"/>
          </p:cNvSpPr>
          <p:nvPr>
            <p:ph type="sldNum" sz="quarter" idx="12"/>
          </p:nvPr>
        </p:nvSpPr>
        <p:spPr/>
        <p:txBody>
          <a:bodyPr/>
          <a:lstStyle>
            <a:lvl1pPr>
              <a:defRPr/>
            </a:lvl1pPr>
          </a:lstStyle>
          <a:p>
            <a:fld id="{186AD413-14F2-402B-8A9E-35D182B0A2AC}" type="slidenum">
              <a:rPr lang="en-US" altLang="ja-JP"/>
              <a:pPr/>
              <a:t>‹#›</a:t>
            </a:fld>
            <a:endParaRPr lang="en-US" altLang="ja-JP"/>
          </a:p>
        </p:txBody>
      </p:sp>
    </p:spTree>
    <p:extLst>
      <p:ext uri="{BB962C8B-B14F-4D97-AF65-F5344CB8AC3E}">
        <p14:creationId xmlns:p14="http://schemas.microsoft.com/office/powerpoint/2010/main" val="2086945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89D94A-81D5-4CE9-B228-525D46A7381C}"/>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EB75217B-1774-4A73-B789-6CF229631B62}"/>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4DCA86DF-284C-4D0D-B53C-0A176A20D2F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7797228F-32D0-44B0-880E-54DFAD5FA713}"/>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96EC89A1-E9BE-4534-8016-332CB3179D60}"/>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8F6C4EA9-1FBA-4080-9C26-84587FA0A0E9}"/>
              </a:ext>
            </a:extLst>
          </p:cNvPr>
          <p:cNvSpPr>
            <a:spLocks noGrp="1"/>
          </p:cNvSpPr>
          <p:nvPr>
            <p:ph type="sldNum" sz="quarter" idx="12"/>
          </p:nvPr>
        </p:nvSpPr>
        <p:spPr/>
        <p:txBody>
          <a:bodyPr/>
          <a:lstStyle>
            <a:lvl1pPr>
              <a:defRPr/>
            </a:lvl1pPr>
          </a:lstStyle>
          <a:p>
            <a:fld id="{8EF9F1E7-4C1E-4831-A8E8-73DEFB09F7BD}" type="slidenum">
              <a:rPr lang="en-US" altLang="ja-JP"/>
              <a:pPr/>
              <a:t>‹#›</a:t>
            </a:fld>
            <a:endParaRPr lang="en-US" altLang="ja-JP"/>
          </a:p>
        </p:txBody>
      </p:sp>
    </p:spTree>
    <p:extLst>
      <p:ext uri="{BB962C8B-B14F-4D97-AF65-F5344CB8AC3E}">
        <p14:creationId xmlns:p14="http://schemas.microsoft.com/office/powerpoint/2010/main" val="3625410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CAD750-BEED-4D9F-9226-D327F22E2448}"/>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a:extLst>
              <a:ext uri="{FF2B5EF4-FFF2-40B4-BE49-F238E27FC236}">
                <a16:creationId xmlns:a16="http://schemas.microsoft.com/office/drawing/2014/main" id="{CE2D61CD-CAC5-42F8-97C4-B9649AE99C4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a:extLst>
              <a:ext uri="{FF2B5EF4-FFF2-40B4-BE49-F238E27FC236}">
                <a16:creationId xmlns:a16="http://schemas.microsoft.com/office/drawing/2014/main" id="{29FD1171-9B6B-4697-A747-81D3E543441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3663C5F8-57A0-48EB-9ABE-52644E8DDEC1}"/>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E2D82964-380A-492A-8925-632923A0E157}"/>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C0B784CE-13C1-4F31-BE99-92D26BF82315}"/>
              </a:ext>
            </a:extLst>
          </p:cNvPr>
          <p:cNvSpPr>
            <a:spLocks noGrp="1"/>
          </p:cNvSpPr>
          <p:nvPr>
            <p:ph type="sldNum" sz="quarter" idx="12"/>
          </p:nvPr>
        </p:nvSpPr>
        <p:spPr/>
        <p:txBody>
          <a:bodyPr/>
          <a:lstStyle>
            <a:lvl1pPr>
              <a:defRPr/>
            </a:lvl1pPr>
          </a:lstStyle>
          <a:p>
            <a:fld id="{8AC947A0-0DF9-4C0D-B8E4-4332425A8725}" type="slidenum">
              <a:rPr lang="en-US" altLang="ja-JP"/>
              <a:pPr/>
              <a:t>‹#›</a:t>
            </a:fld>
            <a:endParaRPr lang="en-US" altLang="ja-JP"/>
          </a:p>
        </p:txBody>
      </p:sp>
    </p:spTree>
    <p:extLst>
      <p:ext uri="{BB962C8B-B14F-4D97-AF65-F5344CB8AC3E}">
        <p14:creationId xmlns:p14="http://schemas.microsoft.com/office/powerpoint/2010/main" val="283204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6AD1DA6-F5C5-4816-A627-8A4EE10773E6}"/>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75D6DD24-CE4B-4D70-B0A0-ED8EF0C160C0}"/>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F116AB5D-F717-4AF2-8E25-7344E3D1A5A7}"/>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a:p>
        </p:txBody>
      </p:sp>
      <p:sp>
        <p:nvSpPr>
          <p:cNvPr id="1029" name="Rectangle 5">
            <a:extLst>
              <a:ext uri="{FF2B5EF4-FFF2-40B4-BE49-F238E27FC236}">
                <a16:creationId xmlns:a16="http://schemas.microsoft.com/office/drawing/2014/main" id="{648D1A79-C7BD-4DB7-B901-71B9EF30CC19}"/>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30" name="Rectangle 6">
            <a:extLst>
              <a:ext uri="{FF2B5EF4-FFF2-40B4-BE49-F238E27FC236}">
                <a16:creationId xmlns:a16="http://schemas.microsoft.com/office/drawing/2014/main" id="{14705E98-7C91-4B9B-BD2E-73BD248440F8}"/>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7E53113-3D57-4DEB-95F7-496F07E9821A}"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D808E527-6793-4D56-8EC3-A117B5E2D1A7}"/>
              </a:ext>
            </a:extLst>
          </p:cNvPr>
          <p:cNvSpPr>
            <a:spLocks noGrp="1" noChangeArrowheads="1"/>
          </p:cNvSpPr>
          <p:nvPr>
            <p:ph type="subTitle" idx="1"/>
          </p:nvPr>
        </p:nvSpPr>
        <p:spPr>
          <a:xfrm>
            <a:off x="0" y="0"/>
            <a:ext cx="9144000" cy="6858000"/>
          </a:xfrm>
        </p:spPr>
        <p:txBody>
          <a:bodyPr/>
          <a:lstStyle/>
          <a:p>
            <a:endParaRPr lang="en-US" altLang="ja-JP" sz="4400" b="1" dirty="0"/>
          </a:p>
          <a:p>
            <a:endParaRPr lang="en-US" altLang="ja-JP" sz="4400" b="1" dirty="0"/>
          </a:p>
          <a:p>
            <a:r>
              <a:rPr lang="ja-JP" altLang="en-US" sz="6000" b="1" dirty="0"/>
              <a:t>褥瘡ケアの</a:t>
            </a:r>
            <a:endParaRPr lang="en-US" altLang="ja-JP" sz="6000" b="1" dirty="0"/>
          </a:p>
          <a:p>
            <a:r>
              <a:rPr lang="ja-JP" altLang="en-US" sz="6000" b="1" dirty="0"/>
              <a:t>「常識」「非常識」</a:t>
            </a:r>
            <a:endParaRPr lang="en-US" altLang="ja-JP" sz="6000" b="1" dirty="0"/>
          </a:p>
          <a:p>
            <a:r>
              <a:rPr lang="ja-JP" altLang="en-US" sz="6000" b="1" dirty="0"/>
              <a:t>解答</a:t>
            </a:r>
          </a:p>
          <a:p>
            <a:endParaRPr lang="en-US" altLang="ja-JP" sz="3200" dirty="0"/>
          </a:p>
        </p:txBody>
      </p:sp>
      <p:pic>
        <p:nvPicPr>
          <p:cNvPr id="2052" name="Picture 6" descr="C:\Users\User\Downloads\ロゴ　グレイ.JPG">
            <a:extLst>
              <a:ext uri="{FF2B5EF4-FFF2-40B4-BE49-F238E27FC236}">
                <a16:creationId xmlns:a16="http://schemas.microsoft.com/office/drawing/2014/main" id="{B2FB01BD-526D-401A-9B19-F8569B7C29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３</a:t>
            </a:r>
            <a:endParaRPr lang="en-US" altLang="ja-JP" sz="4000" dirty="0"/>
          </a:p>
          <a:p>
            <a:pPr lvl="1" algn="l"/>
            <a:r>
              <a:rPr lang="ja-JP" altLang="en-US" sz="3600" dirty="0"/>
              <a:t>褥瘡の前触れと疑われる皮膚の発赤</a:t>
            </a:r>
            <a:r>
              <a:rPr lang="en-US" altLang="ja-JP" sz="3600" dirty="0"/>
              <a:t>(</a:t>
            </a:r>
            <a:r>
              <a:rPr lang="ja-JP" altLang="en-US" sz="3600" dirty="0"/>
              <a:t>赤み</a:t>
            </a:r>
            <a:r>
              <a:rPr lang="en-US" altLang="ja-JP" sz="3600" dirty="0"/>
              <a:t>)</a:t>
            </a:r>
            <a:r>
              <a:rPr lang="ja-JP" altLang="en-US" sz="3600" dirty="0"/>
              <a:t>を発見したら、その部分を</a:t>
            </a:r>
            <a:r>
              <a:rPr lang="en-US" altLang="ja-JP" sz="3600" dirty="0"/>
              <a:t>3</a:t>
            </a:r>
            <a:r>
              <a:rPr lang="ja-JP" altLang="en-US" sz="3600" dirty="0"/>
              <a:t>秒圧迫してみる。離したときに発赤が消えていれば褥瘡ではないので特に処置は必要ない。</a:t>
            </a:r>
            <a:endParaRPr lang="en-US" altLang="ja-JP" sz="28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54913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３</a:t>
            </a:r>
            <a:endParaRPr lang="en-US" altLang="ja-JP" sz="4000" dirty="0"/>
          </a:p>
          <a:p>
            <a:r>
              <a:rPr lang="en-US" altLang="ja-JP" sz="6000" dirty="0"/>
              <a:t>N</a:t>
            </a:r>
            <a:r>
              <a:rPr lang="ja-JP" altLang="en-US" sz="6000" dirty="0"/>
              <a:t> </a:t>
            </a:r>
            <a:r>
              <a:rPr lang="en-US" altLang="ja-JP" sz="6000" dirty="0"/>
              <a:t>O</a:t>
            </a:r>
          </a:p>
          <a:p>
            <a:pPr lvl="1" algn="l"/>
            <a:r>
              <a:rPr lang="ja-JP" altLang="en-US" sz="3400" dirty="0"/>
              <a:t>「</a:t>
            </a:r>
            <a:r>
              <a:rPr lang="en-US" altLang="ja-JP" sz="3400" dirty="0"/>
              <a:t>3</a:t>
            </a:r>
            <a:r>
              <a:rPr lang="ja-JP" altLang="en-US" sz="3400" dirty="0"/>
              <a:t>秒圧迫して離したときに発赤が消えていれば褥瘡ではない」という判断は</a:t>
            </a:r>
            <a:r>
              <a:rPr lang="en-US" altLang="ja-JP" sz="3400" dirty="0"/>
              <a:t>YES</a:t>
            </a:r>
            <a:r>
              <a:rPr lang="ja-JP" altLang="en-US" sz="3400" dirty="0"/>
              <a:t>（指押し法）。しかし後述は</a:t>
            </a:r>
            <a:r>
              <a:rPr lang="en-US" altLang="ja-JP" sz="3400" dirty="0"/>
              <a:t>NO</a:t>
            </a:r>
            <a:r>
              <a:rPr lang="ja-JP" altLang="en-US" sz="3400" dirty="0"/>
              <a:t>です！発赤が発生したことは褥瘡発生のリスクがあるということなので、予防を始める必要があります。</a:t>
            </a:r>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（→褥瘡川柳３）</a:t>
            </a:r>
          </a:p>
          <a:p>
            <a:endParaRPr lang="ja-JP" altLang="en-US"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35966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☆褥瘡川柳３☆</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「赤いだけ」</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そう言わないで</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予防して</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5242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４</a:t>
            </a:r>
            <a:endParaRPr lang="en-US" altLang="ja-JP" sz="4000" dirty="0"/>
          </a:p>
          <a:p>
            <a:pPr lvl="1" algn="l"/>
            <a:r>
              <a:rPr lang="ja-JP" altLang="en-US" sz="3600" dirty="0"/>
              <a:t>褥瘡リスクが高い方の寝具に使用するシーツは、できるだけピンと張ることが重要である。</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40998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４</a:t>
            </a:r>
            <a:endParaRPr lang="en-US" altLang="ja-JP" sz="4000" dirty="0"/>
          </a:p>
          <a:p>
            <a:r>
              <a:rPr lang="en-US" altLang="ja-JP" sz="6000" dirty="0"/>
              <a:t>N</a:t>
            </a:r>
            <a:r>
              <a:rPr lang="ja-JP" altLang="en-US" sz="6000" dirty="0"/>
              <a:t> </a:t>
            </a:r>
            <a:r>
              <a:rPr lang="en-US" altLang="ja-JP" sz="6000" dirty="0"/>
              <a:t>O</a:t>
            </a:r>
          </a:p>
          <a:p>
            <a:pPr lvl="1" algn="l"/>
            <a:r>
              <a:rPr lang="ja-JP" altLang="en-US" sz="3600" dirty="0"/>
              <a:t>シーツのシワ伸ばしは確かに大事ですが、やりすぎると圧分散ができなくなります。体圧分散寝具に沿わせることが大切です。可能であれば、伸縮性のあるシーツがよいでしょう。</a:t>
            </a:r>
            <a:endParaRPr lang="en-US" altLang="ja-JP" sz="36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（→褥瘡川柳４）</a:t>
            </a:r>
          </a:p>
          <a:p>
            <a:endParaRPr lang="ja-JP" altLang="en-US"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78021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☆褥瘡川柳４☆</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しわ伸ばし</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大事だけれどやりすぎは</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圧分散ができません</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9435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５</a:t>
            </a:r>
            <a:endParaRPr lang="en-US" altLang="ja-JP" sz="4000" dirty="0"/>
          </a:p>
          <a:p>
            <a:pPr lvl="1" algn="l"/>
            <a:r>
              <a:rPr lang="ja-JP" altLang="en-US" sz="3600" dirty="0"/>
              <a:t>褥瘡リスクの高い患者の寝具に使用するシーツに防水シーツや横シーツを重ねて使用する事は望ましくない。</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29611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５</a:t>
            </a:r>
            <a:endParaRPr lang="en-US" altLang="ja-JP" sz="4000" dirty="0"/>
          </a:p>
          <a:p>
            <a:r>
              <a:rPr lang="en-US" altLang="ja-JP" sz="6000" dirty="0"/>
              <a:t>YES</a:t>
            </a:r>
          </a:p>
          <a:p>
            <a:pPr lvl="1" algn="l"/>
            <a:r>
              <a:rPr lang="ja-JP" altLang="en-US" sz="3200" dirty="0"/>
              <a:t>敷物によって体圧分散機能を損なうので、敷物は</a:t>
            </a:r>
            <a:r>
              <a:rPr lang="en-US" altLang="ja-JP" sz="3200" dirty="0"/>
              <a:t>1</a:t>
            </a:r>
            <a:r>
              <a:rPr lang="ja-JP" altLang="en-US" sz="3200" dirty="0"/>
              <a:t>枚でも少ないほうがよいです。防水シーツは蒸れも助長し、皮膚を侵軟させバリア機能を破綻させます。尿漏れなどで敷く場合、オムツの着用方法の見直しなどを行いましょう。</a:t>
            </a:r>
            <a:endParaRPr lang="en-US" altLang="ja-JP" sz="32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（→褥瘡川柳５）</a:t>
            </a:r>
          </a:p>
          <a:p>
            <a:endParaRPr lang="ja-JP" altLang="en-US"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62720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☆褥瘡川柳５☆</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敷物は</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一枚でも</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少なめに</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00303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６</a:t>
            </a:r>
            <a:endParaRPr lang="en-US" altLang="ja-JP" sz="4000" dirty="0"/>
          </a:p>
          <a:p>
            <a:pPr lvl="1" algn="l"/>
            <a:r>
              <a:rPr lang="ja-JP" altLang="en-US" sz="3600" dirty="0"/>
              <a:t>エアーマットレスは、できるだけ空気を張って使用したほうがよい。</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0298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D808E527-6793-4D56-8EC3-A117B5E2D1A7}"/>
              </a:ext>
            </a:extLst>
          </p:cNvPr>
          <p:cNvSpPr>
            <a:spLocks noGrp="1" noChangeArrowheads="1"/>
          </p:cNvSpPr>
          <p:nvPr>
            <p:ph type="subTitle" idx="1"/>
          </p:nvPr>
        </p:nvSpPr>
        <p:spPr>
          <a:xfrm>
            <a:off x="0" y="0"/>
            <a:ext cx="9144000" cy="6858000"/>
          </a:xfrm>
        </p:spPr>
        <p:txBody>
          <a:bodyPr/>
          <a:lstStyle/>
          <a:p>
            <a:endParaRPr lang="en-US" altLang="ja-JP" sz="4400" b="1" dirty="0"/>
          </a:p>
          <a:p>
            <a:endParaRPr lang="en-US" altLang="ja-JP" sz="4400" b="1" dirty="0"/>
          </a:p>
          <a:p>
            <a:endParaRPr lang="en-US" altLang="ja-JP" sz="4400" dirty="0"/>
          </a:p>
          <a:p>
            <a:r>
              <a:rPr lang="ja-JP" altLang="en-US" sz="4400" dirty="0"/>
              <a:t>監修　大山 瞳</a:t>
            </a:r>
            <a:endParaRPr lang="en-US" altLang="ja-JP" sz="4400" dirty="0"/>
          </a:p>
          <a:p>
            <a:br>
              <a:rPr lang="ja-JP" altLang="en-US" sz="4400" dirty="0"/>
            </a:br>
            <a:r>
              <a:rPr lang="ja-JP" altLang="en-US" dirty="0"/>
              <a:t>株式会社日立製作所 ひたちなか総合病院</a:t>
            </a:r>
            <a:br>
              <a:rPr lang="ja-JP" altLang="en-US" dirty="0"/>
            </a:br>
            <a:r>
              <a:rPr lang="ja-JP" altLang="en-US" dirty="0"/>
              <a:t>在宅医療推進センター 訪問看護係 主任</a:t>
            </a:r>
            <a:br>
              <a:rPr lang="ja-JP" altLang="en-US" dirty="0"/>
            </a:br>
            <a:r>
              <a:rPr lang="ja-JP" altLang="en-US" dirty="0"/>
              <a:t>訪問看護ステーションかけはし 管理者</a:t>
            </a:r>
            <a:br>
              <a:rPr lang="ja-JP" altLang="en-US" dirty="0"/>
            </a:br>
            <a:r>
              <a:rPr lang="ja-JP" altLang="en-US" dirty="0"/>
              <a:t>皮膚・排泄ケア認定看護師</a:t>
            </a:r>
            <a:endParaRPr lang="en-US" altLang="ja-JP" b="1" dirty="0"/>
          </a:p>
        </p:txBody>
      </p:sp>
      <p:pic>
        <p:nvPicPr>
          <p:cNvPr id="2052" name="Picture 6" descr="C:\Users\User\Downloads\ロゴ　グレイ.JPG">
            <a:extLst>
              <a:ext uri="{FF2B5EF4-FFF2-40B4-BE49-F238E27FC236}">
                <a16:creationId xmlns:a16="http://schemas.microsoft.com/office/drawing/2014/main" id="{B2FB01BD-526D-401A-9B19-F8569B7C29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59635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６</a:t>
            </a:r>
            <a:endParaRPr lang="en-US" altLang="ja-JP" sz="4000" dirty="0"/>
          </a:p>
          <a:p>
            <a:r>
              <a:rPr lang="en-US" altLang="ja-JP" sz="6000" dirty="0"/>
              <a:t>N</a:t>
            </a:r>
            <a:r>
              <a:rPr lang="ja-JP" altLang="en-US" sz="6000" dirty="0"/>
              <a:t> </a:t>
            </a:r>
            <a:r>
              <a:rPr lang="en-US" altLang="ja-JP" sz="6000" dirty="0"/>
              <a:t>O</a:t>
            </a:r>
          </a:p>
          <a:p>
            <a:pPr lvl="1" algn="l"/>
            <a:r>
              <a:rPr lang="ja-JP" altLang="en-US" sz="3600" dirty="0"/>
              <a:t>体重や体格に合わせ、適切な設定をします。空気を張りすぎると、体圧分散ができないので硬い寝具に寝ていることとなってしまい、悪影響になります。</a:t>
            </a:r>
            <a:endParaRPr lang="en-US" altLang="ja-JP" sz="36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（→褥瘡川柳６）</a:t>
            </a:r>
          </a:p>
          <a:p>
            <a:endParaRPr lang="ja-JP" altLang="en-US"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519110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☆褥瘡川柳６☆</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いい塩梅</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エアーマットも</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またしかり</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67092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７</a:t>
            </a:r>
            <a:endParaRPr lang="en-US" altLang="ja-JP" sz="4000" dirty="0"/>
          </a:p>
          <a:p>
            <a:pPr lvl="1" algn="l"/>
            <a:r>
              <a:rPr lang="ja-JP" altLang="en-US" sz="3600" dirty="0"/>
              <a:t>ベッド上で過ごす場合、体が足側に下がってしまう時はバスタオルを体の下に敷き、バスタオルごと頭側に持ち上げるとよい。</a:t>
            </a:r>
            <a:endParaRPr lang="en-US" altLang="ja-JP" sz="36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557297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７</a:t>
            </a:r>
            <a:endParaRPr lang="en-US" altLang="ja-JP" sz="4000" dirty="0"/>
          </a:p>
          <a:p>
            <a:r>
              <a:rPr lang="en-US" altLang="ja-JP" sz="6000" dirty="0"/>
              <a:t>N</a:t>
            </a:r>
            <a:r>
              <a:rPr lang="ja-JP" altLang="en-US" sz="6000" dirty="0"/>
              <a:t> </a:t>
            </a:r>
            <a:r>
              <a:rPr lang="en-US" altLang="ja-JP" sz="6000" dirty="0"/>
              <a:t>O</a:t>
            </a:r>
          </a:p>
          <a:p>
            <a:pPr lvl="1" algn="l"/>
            <a:r>
              <a:rPr lang="ja-JP" altLang="en-US" sz="3600" dirty="0"/>
              <a:t>骨突出部に圧迫を発生させるため、スライディングシートを体の下に敷き、滑らすように頭側に移動しましょう。</a:t>
            </a:r>
            <a:endParaRPr lang="en-US" altLang="ja-JP" sz="36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（→褥瘡川柳７）</a:t>
            </a:r>
          </a:p>
          <a:p>
            <a:endParaRPr lang="ja-JP" altLang="en-US"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27406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☆褥瘡川柳７☆</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バスタオル</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ハンモック状は</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骨すりすり</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550639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８</a:t>
            </a:r>
            <a:endParaRPr lang="en-US" altLang="ja-JP" sz="4000" dirty="0"/>
          </a:p>
          <a:p>
            <a:pPr lvl="1" algn="l"/>
            <a:r>
              <a:rPr lang="ja-JP" altLang="en-US" sz="3600" dirty="0"/>
              <a:t>ベッド上で過ごす場合、体が足側に下がってしまう時は脇の下と膝の下に手を入れ抱えたほうがよい</a:t>
            </a:r>
            <a:r>
              <a:rPr lang="en-US" altLang="ja-JP" sz="3600" dirty="0"/>
              <a:t>(</a:t>
            </a:r>
            <a:r>
              <a:rPr lang="ja-JP" altLang="en-US" sz="3600" dirty="0"/>
              <a:t>おひめさま抱っこ</a:t>
            </a:r>
            <a:r>
              <a:rPr lang="en-US" altLang="ja-JP" sz="3600" dirty="0"/>
              <a:t>)</a:t>
            </a:r>
            <a:r>
              <a:rPr lang="ja-JP" altLang="en-US" sz="3600" dirty="0" err="1"/>
              <a:t>。</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8285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８</a:t>
            </a:r>
            <a:endParaRPr lang="en-US" altLang="ja-JP" sz="4000" dirty="0"/>
          </a:p>
          <a:p>
            <a:r>
              <a:rPr lang="en-US" altLang="ja-JP" sz="6000" dirty="0"/>
              <a:t>N</a:t>
            </a:r>
            <a:r>
              <a:rPr lang="ja-JP" altLang="en-US" sz="6000" dirty="0"/>
              <a:t> </a:t>
            </a:r>
            <a:r>
              <a:rPr lang="en-US" altLang="ja-JP" sz="6000" dirty="0"/>
              <a:t>O</a:t>
            </a:r>
          </a:p>
          <a:p>
            <a:pPr lvl="1" algn="l"/>
            <a:r>
              <a:rPr lang="ja-JP" altLang="en-US" sz="3200" dirty="0"/>
              <a:t>この方法だと介助される方は恐怖であり、介助する方は腰痛のリスクがあります。骨突出部に圧迫を発生させるため、スライディングシートを体の下に敷き、滑らすように頭側に移動しましょう。介護者の腰痛対策にもなります。</a:t>
            </a:r>
            <a:endParaRPr lang="en-US" altLang="ja-JP" sz="32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（→褥瘡川柳８）</a:t>
            </a:r>
          </a:p>
          <a:p>
            <a:endParaRPr lang="en-US" altLang="ja-JP" sz="4000" dirty="0"/>
          </a:p>
          <a:p>
            <a:endParaRPr lang="ja-JP" altLang="en-US" sz="36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325154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☆褥瘡川柳８☆</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抱っこでは</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怖いの、つらいの</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お互いに</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855111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９</a:t>
            </a:r>
            <a:endParaRPr lang="en-US" altLang="ja-JP" sz="4000" dirty="0"/>
          </a:p>
          <a:p>
            <a:pPr lvl="1" algn="l"/>
            <a:r>
              <a:rPr lang="ja-JP" altLang="en-US" sz="3600" dirty="0"/>
              <a:t>車椅子で過ごす場合、長時間座るときにずれを防ぐために滑り止めマットを使用するのは望ましくない。</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40265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９</a:t>
            </a:r>
            <a:endParaRPr lang="en-US" altLang="ja-JP" sz="4000" dirty="0"/>
          </a:p>
          <a:p>
            <a:r>
              <a:rPr lang="en-US" altLang="ja-JP" sz="6000" dirty="0"/>
              <a:t>YES</a:t>
            </a:r>
          </a:p>
          <a:p>
            <a:pPr lvl="1" algn="l"/>
            <a:r>
              <a:rPr lang="ja-JP" altLang="en-US" sz="3600" dirty="0"/>
              <a:t>体が足側にずれる時に、滑り止めマットの摩擦でずれを止めているということは、皮膚は圧力とずれ力が大きくなり、褥瘡のリスクを高くしています。</a:t>
            </a:r>
            <a:endParaRPr lang="en-US" altLang="ja-JP" sz="36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（→褥瘡川柳９）</a:t>
            </a:r>
          </a:p>
          <a:p>
            <a:endParaRPr lang="ja-JP" altLang="en-US" sz="36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19495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D808E527-6793-4D56-8EC3-A117B5E2D1A7}"/>
              </a:ext>
            </a:extLst>
          </p:cNvPr>
          <p:cNvSpPr>
            <a:spLocks noGrp="1" noChangeArrowheads="1"/>
          </p:cNvSpPr>
          <p:nvPr>
            <p:ph type="subTitle" idx="1"/>
          </p:nvPr>
        </p:nvSpPr>
        <p:spPr>
          <a:xfrm>
            <a:off x="0" y="0"/>
            <a:ext cx="9144000" cy="6858000"/>
          </a:xfrm>
        </p:spPr>
        <p:txBody>
          <a:bodyPr/>
          <a:lstStyle/>
          <a:p>
            <a:endParaRPr lang="en-US" altLang="ja-JP" sz="4400" b="1" dirty="0"/>
          </a:p>
          <a:p>
            <a:endParaRPr lang="en-US" altLang="ja-JP" sz="4400" b="1" dirty="0"/>
          </a:p>
          <a:p>
            <a:endParaRPr lang="en-US" altLang="ja-JP" sz="6000" b="1" dirty="0"/>
          </a:p>
          <a:p>
            <a:r>
              <a:rPr lang="en-US" altLang="ja-JP" sz="6000" b="1" dirty="0"/>
              <a:t>【</a:t>
            </a:r>
            <a:r>
              <a:rPr lang="ja-JP" altLang="en-US" sz="6000" b="1" dirty="0"/>
              <a:t>環境整備編</a:t>
            </a:r>
            <a:r>
              <a:rPr lang="en-US" altLang="ja-JP" sz="6000" b="1" dirty="0"/>
              <a:t>】</a:t>
            </a:r>
          </a:p>
          <a:p>
            <a:endParaRPr lang="ja-JP" altLang="en-US" sz="6000" b="1" dirty="0"/>
          </a:p>
          <a:p>
            <a:endParaRPr lang="en-US" altLang="ja-JP" sz="3200" dirty="0"/>
          </a:p>
        </p:txBody>
      </p:sp>
      <p:pic>
        <p:nvPicPr>
          <p:cNvPr id="2052" name="Picture 6" descr="C:\Users\User\Downloads\ロゴ　グレイ.JPG">
            <a:extLst>
              <a:ext uri="{FF2B5EF4-FFF2-40B4-BE49-F238E27FC236}">
                <a16:creationId xmlns:a16="http://schemas.microsoft.com/office/drawing/2014/main" id="{B2FB01BD-526D-401A-9B19-F8569B7C29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17312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☆褥瘡川柳９☆</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車椅子</a:t>
            </a:r>
            <a:endParaRPr lang="en-US" altLang="ja-JP" sz="6000" dirty="0">
              <a:latin typeface="HGP行書体" panose="03000600000000000000" pitchFamily="66" charset="-128"/>
              <a:ea typeface="HGP行書体" panose="03000600000000000000" pitchFamily="66" charset="-128"/>
            </a:endParaRPr>
          </a:p>
          <a:p>
            <a:r>
              <a:rPr lang="en-US" altLang="ja-JP" sz="6000" dirty="0">
                <a:latin typeface="HGP行書体" panose="03000600000000000000" pitchFamily="66" charset="-128"/>
                <a:ea typeface="HGP行書体" panose="03000600000000000000" pitchFamily="66" charset="-128"/>
              </a:rPr>
              <a:t>90</a:t>
            </a:r>
            <a:r>
              <a:rPr lang="ja-JP" altLang="en-US" sz="6000" dirty="0">
                <a:latin typeface="HGP行書体" panose="03000600000000000000" pitchFamily="66" charset="-128"/>
                <a:ea typeface="HGP行書体" panose="03000600000000000000" pitchFamily="66" charset="-128"/>
              </a:rPr>
              <a:t>度ルールで</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安全に</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426381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１０</a:t>
            </a:r>
            <a:endParaRPr lang="en-US" altLang="ja-JP" sz="4000" dirty="0"/>
          </a:p>
          <a:p>
            <a:pPr lvl="1" algn="l"/>
            <a:r>
              <a:rPr lang="ja-JP" altLang="en-US" sz="3600" dirty="0"/>
              <a:t>寝返りができず体位変換に介助を要する方が側臥位をとる場合、背中にポジショニングピローを押し込むように入れて、安楽な体位に心がける。</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93606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１０</a:t>
            </a:r>
            <a:endParaRPr lang="en-US" altLang="ja-JP" sz="4000" dirty="0"/>
          </a:p>
          <a:p>
            <a:r>
              <a:rPr lang="en-US" altLang="ja-JP" sz="6000" dirty="0"/>
              <a:t>N</a:t>
            </a:r>
            <a:r>
              <a:rPr lang="ja-JP" altLang="en-US" sz="6000" dirty="0"/>
              <a:t> </a:t>
            </a:r>
            <a:r>
              <a:rPr lang="en-US" altLang="ja-JP" sz="6000" dirty="0"/>
              <a:t>O</a:t>
            </a:r>
          </a:p>
          <a:p>
            <a:pPr lvl="1" algn="l"/>
            <a:r>
              <a:rPr lang="ja-JP" altLang="en-US" sz="3600" dirty="0"/>
              <a:t>ポジショニングピローを押し込むように入れると、押し込んだ部分の皮膚がずらされるので、褥瘡発生のリスクになります。ポジショニングピローの上に体が乗るように使用しましょう。</a:t>
            </a:r>
            <a:endParaRPr lang="en-US" altLang="ja-JP" sz="36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（→褥瘡川柳１０）</a:t>
            </a:r>
          </a:p>
          <a:p>
            <a:endParaRPr lang="ja-JP" altLang="en-US" sz="36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0484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☆褥瘡川柳１０☆</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体変</a:t>
            </a:r>
            <a:r>
              <a:rPr lang="en-US" altLang="ja-JP" sz="6000" dirty="0">
                <a:latin typeface="HGP行書体" panose="03000600000000000000" pitchFamily="66" charset="-128"/>
                <a:ea typeface="HGP行書体" panose="03000600000000000000" pitchFamily="66" charset="-128"/>
              </a:rPr>
              <a:t>(</a:t>
            </a:r>
            <a:r>
              <a:rPr lang="ja-JP" altLang="en-US" sz="6000" dirty="0">
                <a:latin typeface="HGP行書体" panose="03000600000000000000" pitchFamily="66" charset="-128"/>
                <a:ea typeface="HGP行書体" panose="03000600000000000000" pitchFamily="66" charset="-128"/>
              </a:rPr>
              <a:t>体位変換</a:t>
            </a:r>
            <a:r>
              <a:rPr lang="en-US" altLang="ja-JP" sz="6000" dirty="0">
                <a:latin typeface="HGP行書体" panose="03000600000000000000" pitchFamily="66" charset="-128"/>
                <a:ea typeface="HGP行書体" panose="03000600000000000000" pitchFamily="66" charset="-128"/>
              </a:rPr>
              <a:t>)</a:t>
            </a:r>
            <a:r>
              <a:rPr lang="ja-JP" altLang="en-US" sz="6000" dirty="0">
                <a:latin typeface="HGP行書体" panose="03000600000000000000" pitchFamily="66" charset="-128"/>
                <a:ea typeface="HGP行書体" panose="03000600000000000000" pitchFamily="66" charset="-128"/>
              </a:rPr>
              <a:t>で</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ずらしちゃ</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予防になりません</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242540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１１</a:t>
            </a:r>
            <a:endParaRPr lang="en-US" altLang="ja-JP" sz="4000" dirty="0"/>
          </a:p>
          <a:p>
            <a:pPr lvl="1" algn="l"/>
            <a:r>
              <a:rPr lang="ja-JP" altLang="en-US" sz="3600" dirty="0"/>
              <a:t>骨突出部の発赤部へのマッサージは血流増加やリンパ液の流れをスムーズにするため、可能な限り行なうことが望ましい。</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14356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１１</a:t>
            </a:r>
            <a:endParaRPr lang="en-US" altLang="ja-JP" sz="4000" dirty="0"/>
          </a:p>
          <a:p>
            <a:r>
              <a:rPr lang="en-US" altLang="ja-JP" sz="6000" dirty="0"/>
              <a:t>N</a:t>
            </a:r>
            <a:r>
              <a:rPr lang="ja-JP" altLang="en-US" sz="6000" dirty="0"/>
              <a:t> </a:t>
            </a:r>
            <a:r>
              <a:rPr lang="en-US" altLang="ja-JP" sz="6000" dirty="0"/>
              <a:t>O</a:t>
            </a:r>
          </a:p>
          <a:p>
            <a:pPr lvl="1" algn="l"/>
            <a:r>
              <a:rPr lang="ja-JP" altLang="en-US" sz="3600" dirty="0"/>
              <a:t>発赤している部分は、圧迫・ずれ力で侵襲を受けています。マッサージをすることにより、さらに圧迫・ずれ力が発生し、皮膚がダメージを受けることになります。</a:t>
            </a:r>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924272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☆褥瘡川柳１１☆</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体重は</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面で受けます</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点でなく</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07679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１２</a:t>
            </a:r>
            <a:endParaRPr lang="en-US" altLang="ja-JP" sz="4000" dirty="0"/>
          </a:p>
          <a:p>
            <a:pPr lvl="1" algn="l"/>
            <a:r>
              <a:rPr lang="ja-JP" altLang="en-US" sz="3600" dirty="0"/>
              <a:t>仰向けの場合、お尻の中央にある骨が突出している部分</a:t>
            </a:r>
            <a:r>
              <a:rPr lang="en-US" altLang="ja-JP" sz="3600" dirty="0"/>
              <a:t>(</a:t>
            </a:r>
            <a:r>
              <a:rPr lang="ja-JP" altLang="en-US" sz="3600" dirty="0"/>
              <a:t>仙骨部</a:t>
            </a:r>
            <a:r>
              <a:rPr lang="en-US" altLang="ja-JP" sz="3600" dirty="0"/>
              <a:t>)</a:t>
            </a:r>
            <a:r>
              <a:rPr lang="ja-JP" altLang="en-US" sz="3600" dirty="0"/>
              <a:t>に最も褥瘡ができやすく、肩甲骨部やかかとなどにもできる。頭部は硬いため褥瘡はできない。</a:t>
            </a:r>
            <a:endParaRPr lang="en-US" altLang="ja-JP" sz="36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47099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１２</a:t>
            </a:r>
            <a:endParaRPr lang="en-US" altLang="ja-JP" sz="4000" dirty="0"/>
          </a:p>
          <a:p>
            <a:r>
              <a:rPr lang="en-US" altLang="ja-JP" sz="6000" dirty="0"/>
              <a:t>N</a:t>
            </a:r>
            <a:r>
              <a:rPr lang="ja-JP" altLang="en-US" sz="6000" dirty="0"/>
              <a:t> </a:t>
            </a:r>
            <a:r>
              <a:rPr lang="en-US" altLang="ja-JP" sz="6000" dirty="0"/>
              <a:t>O</a:t>
            </a:r>
          </a:p>
          <a:p>
            <a:pPr lvl="1" algn="l"/>
            <a:r>
              <a:rPr lang="ja-JP" altLang="en-US" sz="3600" dirty="0"/>
              <a:t>圧迫力とずれ力は骨が突出している部分に集中するので、褥瘡は頭部にも発生します。</a:t>
            </a:r>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630240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☆褥瘡川柳１２☆</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褥瘡の</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予防は基本</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除圧です</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85576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Q1</a:t>
            </a:r>
          </a:p>
          <a:p>
            <a:pPr lvl="1" algn="l"/>
            <a:r>
              <a:rPr lang="ja-JP" altLang="en-US" sz="3600" dirty="0"/>
              <a:t>褥瘡予防には体圧を分散させるケアが重要だが、そのためのツールとして円座の使用が有効である。</a:t>
            </a:r>
            <a:endParaRPr lang="en-US" altLang="ja-JP" sz="3600" dirty="0"/>
          </a:p>
          <a:p>
            <a:endParaRPr lang="en-US" altLang="ja-JP" sz="32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１３</a:t>
            </a:r>
            <a:endParaRPr lang="en-US" altLang="ja-JP" sz="4000" dirty="0"/>
          </a:p>
          <a:p>
            <a:pPr lvl="1" algn="l"/>
            <a:r>
              <a:rPr lang="ja-JP" altLang="en-US" sz="3600" dirty="0"/>
              <a:t>踵部に発生した褥瘡を悪化させないようにするために、アキレス腱部分の下に丸めたバスタオルを入れて踵部を浮かせた。</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260306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１３</a:t>
            </a:r>
            <a:endParaRPr lang="en-US" altLang="ja-JP" sz="4000" dirty="0"/>
          </a:p>
          <a:p>
            <a:r>
              <a:rPr lang="en-US" altLang="ja-JP" sz="6000" dirty="0"/>
              <a:t>N</a:t>
            </a:r>
            <a:r>
              <a:rPr lang="ja-JP" altLang="en-US" sz="6000" dirty="0"/>
              <a:t> </a:t>
            </a:r>
            <a:r>
              <a:rPr lang="en-US" altLang="ja-JP" sz="6000" dirty="0"/>
              <a:t>O</a:t>
            </a:r>
          </a:p>
          <a:p>
            <a:pPr lvl="1" algn="l"/>
            <a:r>
              <a:rPr lang="ja-JP" altLang="en-US" sz="2600" dirty="0"/>
              <a:t>体圧分散の視点から、支える面は広いほうが良いです。アキレス腱部の圧迫とずれが加わり、この部位の褥瘡発生リスクとなっています。アキレス腱部分の下だけでなく臀部下や大腿後面から、広い面で支えます。また、バスタオルは体圧分散しずらいので、ポジショニングピローを使うことが望ましいです。代用せざるを得ない場合、クッショク性の高いものにします。</a:t>
            </a:r>
            <a:endParaRPr lang="en-US" altLang="ja-JP" sz="26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（→褥瘡川柳１１）</a:t>
            </a:r>
          </a:p>
          <a:p>
            <a:endParaRPr lang="ja-JP" altLang="en-US" sz="30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65218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☆褥瘡川柳１３☆</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予防には</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介護知識が</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必要です</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10374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１４</a:t>
            </a:r>
            <a:endParaRPr lang="en-US" altLang="ja-JP" sz="4000" dirty="0"/>
          </a:p>
          <a:p>
            <a:pPr lvl="1" algn="l"/>
            <a:r>
              <a:rPr lang="ja-JP" altLang="en-US" sz="3600" dirty="0"/>
              <a:t>全ての介護用ベッドは介護者を考慮して作られているので、ベッドアップ、ダウンするとリラックス効果がある。</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54020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１４</a:t>
            </a:r>
            <a:endParaRPr lang="en-US" altLang="ja-JP" sz="4000" dirty="0"/>
          </a:p>
          <a:p>
            <a:r>
              <a:rPr lang="en-US" altLang="ja-JP" sz="6000" dirty="0"/>
              <a:t>N</a:t>
            </a:r>
            <a:r>
              <a:rPr lang="ja-JP" altLang="en-US" sz="6000" dirty="0"/>
              <a:t> </a:t>
            </a:r>
            <a:r>
              <a:rPr lang="en-US" altLang="ja-JP" sz="6000" dirty="0"/>
              <a:t>O</a:t>
            </a:r>
          </a:p>
          <a:p>
            <a:pPr lvl="1" algn="l"/>
            <a:r>
              <a:rPr lang="ja-JP" altLang="en-US" sz="3600" dirty="0"/>
              <a:t>一部のベッドは除圧の機能を有するものもありますが、一般的にはベッドアップ、ダウンのたびにずれが発生するので、必ず除圧</a:t>
            </a:r>
            <a:r>
              <a:rPr lang="en-US" altLang="ja-JP" sz="3600" dirty="0"/>
              <a:t>(</a:t>
            </a:r>
            <a:r>
              <a:rPr lang="ja-JP" altLang="en-US" sz="3600" dirty="0"/>
              <a:t>背抜き</a:t>
            </a:r>
            <a:r>
              <a:rPr lang="en-US" altLang="ja-JP" sz="3600" dirty="0"/>
              <a:t>)</a:t>
            </a:r>
            <a:r>
              <a:rPr lang="ja-JP" altLang="en-US" sz="3600" dirty="0"/>
              <a:t>を行いましょう。</a:t>
            </a:r>
            <a:endParaRPr lang="en-US" altLang="ja-JP" sz="36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（→褥瘡川柳１２）</a:t>
            </a:r>
          </a:p>
          <a:p>
            <a:endParaRPr lang="ja-JP" altLang="en-US" sz="40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71298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☆褥瘡川柳１４☆</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褥瘡は</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骨周囲から</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できるんです</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72218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１５</a:t>
            </a:r>
            <a:endParaRPr lang="en-US" altLang="ja-JP" sz="4000" dirty="0"/>
          </a:p>
          <a:p>
            <a:pPr lvl="1" algn="l"/>
            <a:r>
              <a:rPr lang="ja-JP" altLang="en-US" sz="3200" dirty="0"/>
              <a:t>在宅</a:t>
            </a:r>
            <a:r>
              <a:rPr lang="en-US" altLang="ja-JP" sz="3200" dirty="0"/>
              <a:t>K</a:t>
            </a:r>
            <a:r>
              <a:rPr lang="ja-JP" altLang="en-US" sz="3200" dirty="0"/>
              <a:t>式スケールは、在宅版褥瘡発生リスクアセスメントスケールである。前段階要因に「介護知識がない」が含まれ、介護者が褥瘡予防のポイントについて述べることができないと、褥瘡発生のリスクになる。</a:t>
            </a:r>
            <a:endParaRPr lang="en-US" altLang="ja-JP" sz="32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748330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１５</a:t>
            </a:r>
            <a:endParaRPr lang="en-US" altLang="ja-JP" sz="4000" dirty="0"/>
          </a:p>
          <a:p>
            <a:r>
              <a:rPr lang="en-US" altLang="ja-JP" sz="6000" dirty="0"/>
              <a:t>YES</a:t>
            </a:r>
          </a:p>
          <a:p>
            <a:pPr lvl="1" algn="l"/>
            <a:r>
              <a:rPr lang="ja-JP" altLang="en-US" sz="3600" dirty="0"/>
              <a:t>在宅での褥瘡予防を考える上で、介護者の介護知識の有無はとても重要な</a:t>
            </a:r>
            <a:endParaRPr lang="en-US" altLang="ja-JP" sz="3600" dirty="0"/>
          </a:p>
          <a:p>
            <a:pPr lvl="1" algn="l"/>
            <a:r>
              <a:rPr lang="ja-JP" altLang="en-US" sz="3600" dirty="0"/>
              <a:t>ポイントです。</a:t>
            </a:r>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（→褥瘡川柳１３）</a:t>
            </a:r>
          </a:p>
          <a:p>
            <a:endParaRPr lang="en-US" altLang="ja-JP" sz="60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18468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☆褥瘡川柳１５☆</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大昔</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日光浴して</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治したね</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505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A1</a:t>
            </a:r>
          </a:p>
          <a:p>
            <a:r>
              <a:rPr lang="en-US" altLang="ja-JP" sz="6000" dirty="0"/>
              <a:t>N O</a:t>
            </a:r>
          </a:p>
          <a:p>
            <a:endParaRPr lang="en-US" altLang="ja-JP" sz="4000" dirty="0"/>
          </a:p>
          <a:p>
            <a:pPr lvl="1" algn="l"/>
            <a:r>
              <a:rPr lang="ja-JP" altLang="en-US" sz="3600" dirty="0"/>
              <a:t>円座は推奨できません。円座に接する部分で皮膚の血流を阻害し、骨突出部の皮膚の血流を悪くしてしまいます</a:t>
            </a:r>
            <a:r>
              <a:rPr lang="ja-JP" altLang="en-US" sz="2800" dirty="0"/>
              <a:t>。</a:t>
            </a:r>
            <a:endParaRPr lang="en-US" altLang="ja-JP" sz="2800" dirty="0"/>
          </a:p>
          <a:p>
            <a:endParaRPr lang="en-US" altLang="ja-JP" sz="3200" dirty="0"/>
          </a:p>
          <a:p>
            <a:pPr algn="r"/>
            <a:r>
              <a:rPr lang="ja-JP" altLang="en-US" sz="3200" dirty="0">
                <a:solidFill>
                  <a:srgbClr val="0070C0"/>
                </a:solidFill>
                <a:latin typeface="HGP行書体" panose="03000600000000000000" pitchFamily="66" charset="-128"/>
                <a:ea typeface="HGP行書体" panose="03000600000000000000" pitchFamily="66" charset="-128"/>
              </a:rPr>
              <a:t>（→褥瘡川柳１）</a:t>
            </a:r>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33677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☆褥瘡川柳１☆</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血の巡り</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円座でさえぎり</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悪化させ</a:t>
            </a:r>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0355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２</a:t>
            </a:r>
            <a:endParaRPr lang="en-US" altLang="ja-JP" sz="4000" dirty="0"/>
          </a:p>
          <a:p>
            <a:pPr lvl="1" algn="l"/>
            <a:r>
              <a:rPr lang="ja-JP" altLang="en-US" sz="3600" dirty="0"/>
              <a:t>褥瘡を予防するためには体位変換の回数が多ければ多いほど効果的であり、昼夜問わず、</a:t>
            </a:r>
            <a:r>
              <a:rPr lang="en-US" altLang="ja-JP" sz="3600" dirty="0"/>
              <a:t>2</a:t>
            </a:r>
            <a:r>
              <a:rPr lang="ja-JP" altLang="en-US" sz="3600" dirty="0"/>
              <a:t>時間おきの体位変換が理想である。</a:t>
            </a:r>
            <a:endParaRPr lang="en-US" altLang="ja-JP" sz="3600" dirty="0"/>
          </a:p>
          <a:p>
            <a:pPr lvl="1" algn="l"/>
            <a:endParaRPr lang="en-US" altLang="ja-JP" sz="36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63376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２</a:t>
            </a:r>
            <a:endParaRPr lang="en-US" altLang="ja-JP" sz="4000" dirty="0"/>
          </a:p>
          <a:p>
            <a:r>
              <a:rPr lang="en-US" altLang="ja-JP" sz="6000" dirty="0"/>
              <a:t>N</a:t>
            </a:r>
            <a:r>
              <a:rPr lang="ja-JP" altLang="en-US" sz="6000" dirty="0"/>
              <a:t> </a:t>
            </a:r>
            <a:r>
              <a:rPr lang="en-US" altLang="ja-JP" sz="6000" dirty="0"/>
              <a:t>O</a:t>
            </a:r>
          </a:p>
          <a:p>
            <a:pPr lvl="1" algn="l"/>
            <a:r>
              <a:rPr lang="ja-JP" altLang="en-US" sz="3200" dirty="0"/>
              <a:t>体位変換は、方法によってはずれを発生させてしまいます。除圧機能がある体圧分散寝具を利用すれば、人による体位変換は不要な時間も出てきます。特に夜間は介護を受ける方を起こしてまで、または介護者が起きてまで実施する事は現実的ではありません。</a:t>
            </a:r>
            <a:endParaRPr lang="en-US" altLang="ja-JP" sz="32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（→褥瘡川柳２）</a:t>
            </a:r>
          </a:p>
          <a:p>
            <a:endParaRPr lang="ja-JP" altLang="en-US" sz="36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20188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☆褥瘡川柳２☆</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真夜中に</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起こしてまでは</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いたしません</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3000022"/>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563</TotalTime>
  <Words>1603</Words>
  <Application>Microsoft Office PowerPoint</Application>
  <PresentationFormat>画面に合わせる (4:3)</PresentationFormat>
  <Paragraphs>271</Paragraphs>
  <Slides>48</Slides>
  <Notes>5</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48</vt:i4>
      </vt:variant>
    </vt:vector>
  </HeadingPairs>
  <TitlesOfParts>
    <vt:vector size="52" baseType="lpstr">
      <vt:lpstr>HGP行書体</vt:lpstr>
      <vt:lpstr>游ゴシック</vt:lpstr>
      <vt:lpstr>Arial</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Norihiro Yoneyama</dc:creator>
  <cp:lastModifiedBy>user</cp:lastModifiedBy>
  <cp:revision>39</cp:revision>
  <dcterms:created xsi:type="dcterms:W3CDTF">2018-05-08T07:43:03Z</dcterms:created>
  <dcterms:modified xsi:type="dcterms:W3CDTF">2019-04-17T07:20:52Z</dcterms:modified>
</cp:coreProperties>
</file>